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11" r:id="rId7"/>
    <p:sldId id="316" r:id="rId8"/>
    <p:sldId id="318" r:id="rId9"/>
    <p:sldId id="320" r:id="rId10"/>
    <p:sldId id="323" r:id="rId11"/>
    <p:sldId id="326" r:id="rId12"/>
    <p:sldId id="331" r:id="rId13"/>
    <p:sldId id="33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0" name="yt_shape_14310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4311" name="yt_image_14311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3" name="yt_shape_14313"/>
          <p:cNvSpPr txBox="1"/>
          <p:nvPr/>
        </p:nvSpPr>
        <p:spPr>
          <a:xfrm>
            <a:off x="540000" y="1976703"/>
            <a:ext cx="7641515" cy="13956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速度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相遇问题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双方所走的路程之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等于总路程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追及问题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双方所走的路程之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等于相距的路程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76967F-B137-B504-0157-E383C9951FF7}"/>
              </a:ext>
            </a:extLst>
          </p:cNvPr>
          <p:cNvSpPr txBox="1"/>
          <p:nvPr/>
        </p:nvSpPr>
        <p:spPr>
          <a:xfrm>
            <a:off x="2683602" y="192989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0E25ED-CD52-EECD-6363-420D026113A9}"/>
              </a:ext>
            </a:extLst>
          </p:cNvPr>
          <p:cNvSpPr txBox="1"/>
          <p:nvPr/>
        </p:nvSpPr>
        <p:spPr>
          <a:xfrm>
            <a:off x="5122002" y="240538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3F1C9-2F5E-F23F-8B65-7379EB95BE33}"/>
              </a:ext>
            </a:extLst>
          </p:cNvPr>
          <p:cNvSpPr txBox="1"/>
          <p:nvPr/>
        </p:nvSpPr>
        <p:spPr>
          <a:xfrm>
            <a:off x="5122002" y="2880873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0" name="yt_shape_143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69" name="yt_image_14369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2" name="yt_shape_14372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乙两个昆虫分别在数轴原点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99f5,isEnd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速度同时运动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乙两昆虫同时相向而行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第一次相遇点在数轴上表示的数为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当甲到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各自迅速返回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求第二次相遇点在数轴上表示的数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171D0F-C51C-B017-27D3-13922DFB6585}"/>
              </a:ext>
            </a:extLst>
          </p:cNvPr>
          <p:cNvSpPr txBox="1"/>
          <p:nvPr/>
        </p:nvSpPr>
        <p:spPr>
          <a:xfrm>
            <a:off x="5631708" y="286182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4BC5E7-B5C3-8469-A098-2C40146DFE31}"/>
              </a:ext>
            </a:extLst>
          </p:cNvPr>
          <p:cNvSpPr txBox="1"/>
          <p:nvPr/>
        </p:nvSpPr>
        <p:spPr>
          <a:xfrm>
            <a:off x="449989" y="3881876"/>
            <a:ext cx="538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设第二次相遇的时间为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4FEF4E-A75F-BF91-1D4A-5226EE9894D0}"/>
              </a:ext>
            </a:extLst>
          </p:cNvPr>
          <p:cNvSpPr txBox="1"/>
          <p:nvPr/>
        </p:nvSpPr>
        <p:spPr>
          <a:xfrm>
            <a:off x="449989" y="4357364"/>
            <a:ext cx="419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F632E3-F98B-DA88-AC1E-31351634D2F9}"/>
              </a:ext>
            </a:extLst>
          </p:cNvPr>
          <p:cNvSpPr txBox="1"/>
          <p:nvPr/>
        </p:nvSpPr>
        <p:spPr>
          <a:xfrm>
            <a:off x="449989" y="4832852"/>
            <a:ext cx="188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021D76-606A-6491-5BA2-FE61691EBCF1}"/>
              </a:ext>
            </a:extLst>
          </p:cNvPr>
          <p:cNvSpPr txBox="1"/>
          <p:nvPr/>
        </p:nvSpPr>
        <p:spPr>
          <a:xfrm>
            <a:off x="449989" y="530834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FE317D-31F5-380C-F062-EC8CFD63FD9D}"/>
              </a:ext>
            </a:extLst>
          </p:cNvPr>
          <p:cNvSpPr txBox="1"/>
          <p:nvPr/>
        </p:nvSpPr>
        <p:spPr>
          <a:xfrm>
            <a:off x="449989" y="5783828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所以第二次相遇于数轴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6" name="yt_shape_14376"/>
          <p:cNvSpPr txBox="1"/>
          <p:nvPr/>
        </p:nvSpPr>
        <p:spPr>
          <a:xfrm>
            <a:off x="540000" y="814085"/>
            <a:ext cx="8771632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若两昆虫同时向左运动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乙昆虫在数轴上何处追上甲昆虫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设追上的时间为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所以乙昆虫在数轴上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处追上甲昆虫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B1FAE4-BB66-9426-8C43-8CF9A9FA7885}"/>
              </a:ext>
            </a:extLst>
          </p:cNvPr>
          <p:cNvSpPr txBox="1"/>
          <p:nvPr/>
        </p:nvSpPr>
        <p:spPr>
          <a:xfrm>
            <a:off x="449989" y="1268760"/>
            <a:ext cx="416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设追上的时间为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B0DA90-F4B3-109C-C332-C413381A07B2}"/>
              </a:ext>
            </a:extLst>
          </p:cNvPr>
          <p:cNvSpPr txBox="1"/>
          <p:nvPr/>
        </p:nvSpPr>
        <p:spPr>
          <a:xfrm>
            <a:off x="449989" y="1744248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5B79D7-4CB7-4F63-36C9-4087962E5811}"/>
              </a:ext>
            </a:extLst>
          </p:cNvPr>
          <p:cNvSpPr txBox="1"/>
          <p:nvPr/>
        </p:nvSpPr>
        <p:spPr>
          <a:xfrm>
            <a:off x="449989" y="2219736"/>
            <a:ext cx="188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42F18F-DE69-CC4B-58CD-67EED446267A}"/>
              </a:ext>
            </a:extLst>
          </p:cNvPr>
          <p:cNvSpPr txBox="1"/>
          <p:nvPr/>
        </p:nvSpPr>
        <p:spPr>
          <a:xfrm>
            <a:off x="449989" y="269522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3E1577-CAD8-99EA-A2A4-B685D22F5C51}"/>
              </a:ext>
            </a:extLst>
          </p:cNvPr>
          <p:cNvSpPr txBox="1"/>
          <p:nvPr/>
        </p:nvSpPr>
        <p:spPr>
          <a:xfrm>
            <a:off x="449989" y="3170712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所以乙昆虫在数轴上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处追上甲昆虫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9" name="yt_shape_14379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4380" name="yt_shape_14380"/>
          <p:cNvSpPr txBox="1"/>
          <p:nvPr/>
        </p:nvSpPr>
        <p:spPr>
          <a:xfrm>
            <a:off x="540119" y="1362824"/>
            <a:ext cx="11100497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流水问题是行程问题中的一种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流水行船问题有以下两个基本公式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18cda"/>
              </a:rPr>
              <a:t>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水速度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船速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水速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逆水速度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船速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水速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7" name="yt_shape_14317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316" name="yt_image_14316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9" name="yt_shape_14319"/>
          <p:cNvSpPr txBox="1"/>
          <p:nvPr/>
        </p:nvSpPr>
        <p:spPr>
          <a:xfrm>
            <a:off x="540119" y="1386424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算学启蒙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跑得快的马每天走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7154"/>
              </a:rPr>
              <a:t>跑得慢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的马每天走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慢马先走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快马几天可以追上慢马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设快马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天可以追上慢马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快马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天可以追上慢马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本题考查了一元一次方程的应用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设快马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天可以追上慢马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d0700"/>
              </a:rPr>
              <a:t>根据慢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马先行的路程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快慢马速度之差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快马行走天数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即可列出关于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c4198"/>
              </a:rPr>
              <a:t>的一元一次方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解之即可得出结论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7" name="yt_shape_143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26" name="yt_image_14326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29" name="yt_shape_14329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相遇问题</a:t>
            </a:r>
          </a:p>
        </p:txBody>
      </p:sp>
      <p:sp>
        <p:nvSpPr>
          <p:cNvPr id="14330" name="yt_shape_14330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小明和小刚家距离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两人同时从家出发相向而行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后两人相遇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f152"/>
              </a:rPr>
              <a:t>小刚每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小明每分钟走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31" name="yt_table_143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927215"/>
              </p:ext>
            </p:extLst>
          </p:nvPr>
        </p:nvGraphicFramePr>
        <p:xfrm>
          <a:off x="540056" y="2931034"/>
          <a:ext cx="9354313" cy="475488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  <a:gridCol w="1715897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</a:tbl>
          </a:graphicData>
        </a:graphic>
      </p:graphicFrame>
      <p:sp>
        <p:nvSpPr>
          <p:cNvPr id="14333" name="yt_shape_14333"/>
          <p:cNvSpPr txBox="1"/>
          <p:nvPr/>
        </p:nvSpPr>
        <p:spPr>
          <a:xfrm>
            <a:off x="540119" y="3457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某公路的干线上有相距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两个车站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2f6e"/>
              </a:rPr>
              <a:t>甲乙两车分别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两站同时出发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相向而行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已知甲车速度为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乙车速度为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272"/>
              </a:rPr>
              <a:t>/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则两车相遇的时间是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34" name="yt_table_143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182051"/>
              </p:ext>
            </p:extLst>
          </p:nvPr>
        </p:nvGraphicFramePr>
        <p:xfrm>
          <a:off x="540056" y="4896771"/>
          <a:ext cx="7249161" cy="950976"/>
        </p:xfrm>
        <a:graphic>
          <a:graphicData uri="http://schemas.openxmlformats.org/drawingml/2006/table">
            <a:tbl>
              <a:tblPr/>
              <a:tblGrid>
                <a:gridCol w="4996498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</a:tbl>
          </a:graphicData>
        </a:graphic>
      </p:graphicFrame>
      <p:pic>
        <p:nvPicPr>
          <p:cNvPr id="3" name="yt_shape_1721708702553">
            <a:extLst>
              <a:ext uri="{FF2B5EF4-FFF2-40B4-BE49-F238E27FC236}">
                <a16:creationId xmlns:a16="http://schemas.microsoft.com/office/drawing/2014/main" id="{DCAE58FF-941E-A734-04CA-763C97B457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1B3350-C5E4-CC22-ADA0-D6CABA7CC11E}"/>
              </a:ext>
            </a:extLst>
          </p:cNvPr>
          <p:cNvSpPr txBox="1"/>
          <p:nvPr/>
        </p:nvSpPr>
        <p:spPr>
          <a:xfrm>
            <a:off x="4649046" y="24002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BB2C38-EBC6-A948-4074-C60D86AF0402}"/>
              </a:ext>
            </a:extLst>
          </p:cNvPr>
          <p:cNvSpPr txBox="1"/>
          <p:nvPr/>
        </p:nvSpPr>
        <p:spPr>
          <a:xfrm>
            <a:off x="4412508" y="43613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" name="yt_shape_14336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追及问题</a:t>
            </a:r>
          </a:p>
        </p:txBody>
      </p:sp>
      <p:sp>
        <p:nvSpPr>
          <p:cNvPr id="14337" name="yt_shape_14337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小张和小丽骑自行车从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如果小张以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时的速度先出发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991e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时的速度追小张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那么小丽追上小张需要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38" name="yt_table_143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904245"/>
              </p:ext>
            </p:extLst>
          </p:nvPr>
        </p:nvGraphicFramePr>
        <p:xfrm>
          <a:off x="540056" y="2348869"/>
          <a:ext cx="10705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</a:tbl>
          </a:graphicData>
        </a:graphic>
      </p:graphicFrame>
      <p:sp>
        <p:nvSpPr>
          <p:cNvPr id="14340" name="yt_shape_14340"/>
          <p:cNvSpPr txBox="1"/>
          <p:nvPr/>
        </p:nvSpPr>
        <p:spPr>
          <a:xfrm>
            <a:off x="540119" y="28750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的环形跑道上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甲每分钟跑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c099,isEnd"/>
              </a:rPr>
              <a:t>乙每分钟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乙两人同时同地同向出发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后首次相遇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702613">
            <a:extLst>
              <a:ext uri="{FF2B5EF4-FFF2-40B4-BE49-F238E27FC236}">
                <a16:creationId xmlns:a16="http://schemas.microsoft.com/office/drawing/2014/main" id="{009DE80D-0D4E-9391-BBCD-A9735E2B2A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A9B291-2A69-7B7D-3AF1-2ABB7966EAEB}"/>
              </a:ext>
            </a:extLst>
          </p:cNvPr>
          <p:cNvSpPr txBox="1"/>
          <p:nvPr/>
        </p:nvSpPr>
        <p:spPr>
          <a:xfrm>
            <a:off x="906864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453154-AEA6-4E3B-A8A1-848D695594A0}"/>
              </a:ext>
            </a:extLst>
          </p:cNvPr>
          <p:cNvSpPr txBox="1"/>
          <p:nvPr/>
        </p:nvSpPr>
        <p:spPr>
          <a:xfrm>
            <a:off x="9595696" y="330372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yt_shape_14341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航行问题</a:t>
            </a:r>
          </a:p>
        </p:txBody>
      </p:sp>
      <p:sp>
        <p:nvSpPr>
          <p:cNvPr id="14342" name="yt_shape_1434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飞机在两城中飞行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顺风需要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逆风需要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风速为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cb24,isEnd"/>
              </a:rPr>
              <a:t>设飞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机无风时速度为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则可得方程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43" name="yt_shape_14343"/>
          <p:cNvSpPr txBox="1"/>
          <p:nvPr/>
        </p:nvSpPr>
        <p:spPr>
          <a:xfrm>
            <a:off x="540119" y="2348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一架飞机在两个城市间飞行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无风时每小时飞行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在一次往返飞行中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8aa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飞机顺风飞行用了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逆风飞行用了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求这次飞行的风速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44" name="yt_shape_14344"/>
          <p:cNvSpPr txBox="1"/>
          <p:nvPr/>
        </p:nvSpPr>
        <p:spPr>
          <a:xfrm>
            <a:off x="540000" y="3308304"/>
            <a:ext cx="600484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设这次飞行的风速为每小时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</p:txBody>
      </p:sp>
      <p:sp>
        <p:nvSpPr>
          <p:cNvPr id="14345" name="yt_shape_14345"/>
          <p:cNvSpPr txBox="1"/>
          <p:nvPr/>
        </p:nvSpPr>
        <p:spPr>
          <a:xfrm>
            <a:off x="540000" y="4267739"/>
            <a:ext cx="1617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46" name="yt_shape_14346"/>
          <p:cNvSpPr txBox="1"/>
          <p:nvPr/>
        </p:nvSpPr>
        <p:spPr>
          <a:xfrm>
            <a:off x="540000" y="4747042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这次飞行的风速为每小时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702674">
            <a:extLst>
              <a:ext uri="{FF2B5EF4-FFF2-40B4-BE49-F238E27FC236}">
                <a16:creationId xmlns:a16="http://schemas.microsoft.com/office/drawing/2014/main" id="{4E6801BA-81E1-379D-6257-1F7597EF1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7FF17A-064C-D205-E3C2-D6C6567C3417}"/>
              </a:ext>
            </a:extLst>
          </p:cNvPr>
          <p:cNvSpPr txBox="1"/>
          <p:nvPr/>
        </p:nvSpPr>
        <p:spPr>
          <a:xfrm>
            <a:off x="5946033" y="1818116"/>
            <a:ext cx="4298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9BBB3A-FF32-FFAE-9E4A-294685F48BC7}"/>
              </a:ext>
            </a:extLst>
          </p:cNvPr>
          <p:cNvSpPr txBox="1"/>
          <p:nvPr/>
        </p:nvSpPr>
        <p:spPr>
          <a:xfrm>
            <a:off x="449989" y="3261498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设这次飞行的风速为每小时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8D1C1B-2529-32ED-85C5-62E0C4D2691C}"/>
              </a:ext>
            </a:extLst>
          </p:cNvPr>
          <p:cNvSpPr txBox="1"/>
          <p:nvPr/>
        </p:nvSpPr>
        <p:spPr>
          <a:xfrm>
            <a:off x="449989" y="3736986"/>
            <a:ext cx="6126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867B1B-69D5-4524-F0F3-AED61D0325D7}"/>
              </a:ext>
            </a:extLst>
          </p:cNvPr>
          <p:cNvSpPr txBox="1"/>
          <p:nvPr/>
        </p:nvSpPr>
        <p:spPr>
          <a:xfrm>
            <a:off x="449989" y="4220933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CC838A-CAD5-BBDB-95A1-FE8AE695FB7A}"/>
              </a:ext>
            </a:extLst>
          </p:cNvPr>
          <p:cNvSpPr txBox="1"/>
          <p:nvPr/>
        </p:nvSpPr>
        <p:spPr>
          <a:xfrm>
            <a:off x="449989" y="4700236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这次飞行的风速为每小时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47" name="yt_shape_14347"/>
              <p:cNvSpPr txBox="1"/>
              <p:nvPr/>
            </p:nvSpPr>
            <p:spPr>
              <a:xfrm>
                <a:off x="540119" y="900000"/>
                <a:ext cx="11492915" cy="36920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【易错点】考虑问题不全面而漏解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甲乙两城市相距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客车与轿车分别从甲乙两城市同时出发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相向而行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c318,isEnd"/>
                  </a:rPr>
                  <a:t>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知客车每小时行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轿车每小时行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2b6e1,isEnd"/>
                  </a:rPr>
                  <a:t>小时客车与轿车相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小然和小田在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米环形跑道上练习跑步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已知小然的速度为每秒钟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2f0c,isEnd"/>
                  </a:rPr>
                  <a:t>4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小田的速度比小然快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两人同时同地出发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秒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1824,isEnd"/>
                  </a:rPr>
                  <a:t>两人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第一次相遇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347" name="yt_shape_14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92036"/>
              </a:xfrm>
              <a:prstGeom prst="rect">
                <a:avLst/>
              </a:prstGeom>
              <a:blipFill>
                <a:blip r:embed="rId2"/>
                <a:stretch>
                  <a:fillRect l="-1645" t="-1488" b="-3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04CC58-BA9C-F650-3A7E-E6E9FB89FD10}"/>
                  </a:ext>
                </a:extLst>
              </p:cNvPr>
              <p:cNvSpPr txBox="1"/>
              <p:nvPr/>
            </p:nvSpPr>
            <p:spPr>
              <a:xfrm>
                <a:off x="7906404" y="1628800"/>
                <a:ext cx="11659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04CC58-BA9C-F650-3A7E-E6E9FB89FD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6404" y="1628800"/>
                <a:ext cx="1165924" cy="768490"/>
              </a:xfrm>
              <a:prstGeom prst="rect">
                <a:avLst/>
              </a:prstGeom>
              <a:blipFill>
                <a:blip r:embed="rId3"/>
                <a:stretch>
                  <a:fillRect l="-83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3747A0D-A814-E48D-5359-1AD16FD696A1}"/>
              </a:ext>
            </a:extLst>
          </p:cNvPr>
          <p:cNvSpPr txBox="1"/>
          <p:nvPr/>
        </p:nvSpPr>
        <p:spPr>
          <a:xfrm>
            <a:off x="8520577" y="3430024"/>
            <a:ext cx="168503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3" name="yt_shape_1435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52" name="yt_image_14352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5" name="yt_shape_14355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一列火车正在匀速行驶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它先用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的时间通过了一条长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f374"/>
              </a:rPr>
              <a:t>即从车头进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入桥头到车尾离开桥尾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的时间通过了一条长为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de82"/>
              </a:rPr>
              <a:t>这列火车的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6" name="yt_table_143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564142"/>
              </p:ext>
            </p:extLst>
          </p:nvPr>
        </p:nvGraphicFramePr>
        <p:xfrm>
          <a:off x="540056" y="2921731"/>
          <a:ext cx="4386580" cy="950976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49FEDD3-1860-D681-705D-38A2228A8CF0}"/>
              </a:ext>
            </a:extLst>
          </p:cNvPr>
          <p:cNvSpPr txBox="1"/>
          <p:nvPr/>
        </p:nvSpPr>
        <p:spPr>
          <a:xfrm>
            <a:off x="19741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58" name="yt_shape_14358"/>
              <p:cNvSpPr txBox="1"/>
              <p:nvPr/>
            </p:nvSpPr>
            <p:spPr>
              <a:xfrm>
                <a:off x="540119" y="900000"/>
                <a:ext cx="11492915" cy="39718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我们知道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钟表的时针与分针每隔一定的时间就会重合一次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5c1db,isEnd"/>
                  </a:rPr>
                  <a:t>请利用所学知识确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时针与分针从上一次重合到下一次重合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间隔的时间是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小明从家里骑自行车到学校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每小时骑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可早到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每小时骑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82bd,isEnd"/>
                  </a:rPr>
                  <a:t>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会迟到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则他家距离学校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某条河道水流速度为每小时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一艘渔船从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地出发顺流航行到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1692,isEnd"/>
                  </a:rPr>
                  <a:t>再调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头逆流航行到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地共用了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掉头时间忽略不计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eeb4,isEnd"/>
                  </a:rPr>
                  <a:t>若渔船顺水速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度是逆水速度的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两地的距离为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两地的距离为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358" name="yt_shape_143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71857"/>
              </a:xfrm>
              <a:prstGeom prst="rect">
                <a:avLst/>
              </a:prstGeom>
              <a:blipFill>
                <a:blip r:embed="rId2"/>
                <a:stretch>
                  <a:fillRect l="-1645" t="-1382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A78C2E-91B9-B5C2-4553-CBD4DC40311B}"/>
                  </a:ext>
                </a:extLst>
              </p:cNvPr>
              <p:cNvSpPr txBox="1"/>
              <p:nvPr/>
            </p:nvSpPr>
            <p:spPr>
              <a:xfrm>
                <a:off x="8727332" y="1196752"/>
                <a:ext cx="7896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A78C2E-91B9-B5C2-4553-CBD4DC403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7332" y="1196752"/>
                <a:ext cx="789686" cy="7660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4B9CAAC-A1F3-4026-9869-92FC5F319EAC}"/>
              </a:ext>
            </a:extLst>
          </p:cNvPr>
          <p:cNvSpPr txBox="1"/>
          <p:nvPr/>
        </p:nvSpPr>
        <p:spPr>
          <a:xfrm>
            <a:off x="4869708" y="24766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BDC40B-8CE3-6756-89F8-1B64DC98A5A8}"/>
              </a:ext>
            </a:extLst>
          </p:cNvPr>
          <p:cNvSpPr txBox="1"/>
          <p:nvPr/>
        </p:nvSpPr>
        <p:spPr>
          <a:xfrm>
            <a:off x="10905382" y="390309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2" name="yt_shape_14362"/>
              <p:cNvSpPr txBox="1"/>
              <p:nvPr/>
            </p:nvSpPr>
            <p:spPr>
              <a:xfrm>
                <a:off x="540119" y="900000"/>
                <a:ext cx="11492915" cy="53628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某自行车队进行训练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训练时所有队员都以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的速度前进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突然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3512"/>
                  </a:rPr>
                  <a:t>号队员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的速度独自前进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行进一段路程后又调转车头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仍以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ae66"/>
                  </a:rPr>
                  <a:t>的速度往回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直到与其他队员会合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2_e1b3d"/>
                  </a:rPr>
                  <a:t>号队员从离队开始到与其他队员重新会合共经过了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号队员调转车头时离队的距离是多少千米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号队员独自前进的时间为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则往回骑用的时间为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3cfd7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号队员掉转车头时离队的距离是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号队员掉转车头时离队的距离是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362" name="yt_shape_14362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62878"/>
              </a:xfrm>
              <a:prstGeom prst="rect">
                <a:avLst/>
              </a:prstGeom>
              <a:blipFill>
                <a:blip r:embed="rId2"/>
                <a:stretch>
                  <a:fillRect l="-1645" t="-1024" b="-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FDDA79-66CE-6C1F-3484-CD5403376C98}"/>
                  </a:ext>
                </a:extLst>
              </p:cNvPr>
              <p:cNvSpPr txBox="1"/>
              <p:nvPr/>
            </p:nvSpPr>
            <p:spPr>
              <a:xfrm>
                <a:off x="450108" y="2885397"/>
                <a:ext cx="1099153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号队员独自前进的时间为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则往回骑用的时间为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3cfd7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FDDA79-66CE-6C1F-3484-CD5403376C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85397"/>
                <a:ext cx="10991532" cy="805193"/>
              </a:xfrm>
              <a:prstGeom prst="rect">
                <a:avLst/>
              </a:prstGeom>
              <a:blipFill>
                <a:blip r:embed="rId3"/>
                <a:stretch>
                  <a:fillRect l="-887" t="-6818" r="-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40692F-1021-58A9-B25E-F0B5B183E168}"/>
                  </a:ext>
                </a:extLst>
              </p:cNvPr>
              <p:cNvSpPr txBox="1"/>
              <p:nvPr/>
            </p:nvSpPr>
            <p:spPr>
              <a:xfrm>
                <a:off x="450108" y="3385443"/>
                <a:ext cx="5124197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40692F-1021-58A9-B25E-F0B5B183E1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85443"/>
                <a:ext cx="5124197" cy="805193"/>
              </a:xfrm>
              <a:prstGeom prst="rect">
                <a:avLst/>
              </a:prstGeom>
              <a:blipFill>
                <a:blip r:embed="rId4"/>
                <a:stretch>
                  <a:fillRect l="-1905" r="-1905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C84ABE0-05F5-EE63-8B99-B5966C2E9BCE}"/>
                  </a:ext>
                </a:extLst>
              </p:cNvPr>
              <p:cNvSpPr txBox="1"/>
              <p:nvPr/>
            </p:nvSpPr>
            <p:spPr>
              <a:xfrm>
                <a:off x="450108" y="4178308"/>
                <a:ext cx="1853311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C84ABE0-05F5-EE63-8B99-B5966C2E9B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78308"/>
                <a:ext cx="1853311" cy="768554"/>
              </a:xfrm>
              <a:prstGeom prst="rect">
                <a:avLst/>
              </a:prstGeom>
              <a:blipFill>
                <a:blip r:embed="rId5"/>
                <a:stretch>
                  <a:fillRect l="-5263" r="-493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EAEB3F-FDFC-002A-D574-E9A1005981F9}"/>
                  </a:ext>
                </a:extLst>
              </p:cNvPr>
              <p:cNvSpPr txBox="1"/>
              <p:nvPr/>
            </p:nvSpPr>
            <p:spPr>
              <a:xfrm>
                <a:off x="450108" y="4853250"/>
                <a:ext cx="9222487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号队员掉转车头时离队的距离是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EAEB3F-FDFC-002A-D574-E9A100598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3250"/>
                <a:ext cx="9222487" cy="768553"/>
              </a:xfrm>
              <a:prstGeom prst="rect">
                <a:avLst/>
              </a:prstGeom>
              <a:blipFill>
                <a:blip r:embed="rId6"/>
                <a:stretch>
                  <a:fillRect l="-1058" r="-85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9A883A-9A05-305B-0C96-1812F3661432}"/>
                  </a:ext>
                </a:extLst>
              </p:cNvPr>
              <p:cNvSpPr txBox="1"/>
              <p:nvPr/>
            </p:nvSpPr>
            <p:spPr>
              <a:xfrm>
                <a:off x="450108" y="5528191"/>
                <a:ext cx="6103048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号队员掉转车头时离队的距离是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9A883A-9A05-305B-0C96-1812F3661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28191"/>
                <a:ext cx="6103048" cy="729628"/>
              </a:xfrm>
              <a:prstGeom prst="rect">
                <a:avLst/>
              </a:prstGeom>
              <a:blipFill>
                <a:blip r:embed="rId7"/>
                <a:stretch>
                  <a:fillRect l="-1598" r="-139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901</Words>
  <Application>Microsoft Office PowerPoint</Application>
  <PresentationFormat>宽屏</PresentationFormat>
  <Paragraphs>107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3" baseType="lpstr">
      <vt:lpstr>,isEnd</vt:lpstr>
      <vt:lpstr>_⨹_1_12f0c,isEnd</vt:lpstr>
      <vt:lpstr>_⨹_1_18cda</vt:lpstr>
      <vt:lpstr>_⨹_1_299f5,isEnd</vt:lpstr>
      <vt:lpstr>_⨹_1_3cfd7</vt:lpstr>
      <vt:lpstr>_⨹_1_48aa4</vt:lpstr>
      <vt:lpstr>_⨹_1_7c318,isEnd</vt:lpstr>
      <vt:lpstr>_⨹_1_8f272</vt:lpstr>
      <vt:lpstr>_⨹_1_f82bd,isEnd</vt:lpstr>
      <vt:lpstr>_⨹_2_1cb24,isEnd</vt:lpstr>
      <vt:lpstr>_⨹_2_21824,isEnd</vt:lpstr>
      <vt:lpstr>_⨹_2_c1692,isEnd</vt:lpstr>
      <vt:lpstr>_⨹_2_e991e</vt:lpstr>
      <vt:lpstr>_⨹_22_e1b3d</vt:lpstr>
      <vt:lpstr>_⨹_3_3f152</vt:lpstr>
      <vt:lpstr>_⨹_3_43512</vt:lpstr>
      <vt:lpstr>_⨹_3_b7154</vt:lpstr>
      <vt:lpstr>_⨹_3_d0700</vt:lpstr>
      <vt:lpstr>_⨹_4_9c099,isEnd</vt:lpstr>
      <vt:lpstr>_⨹_5_6ae66</vt:lpstr>
      <vt:lpstr>_⨹_5_ade82</vt:lpstr>
      <vt:lpstr>_⨹_5_df374</vt:lpstr>
      <vt:lpstr>_⨹_6_12f6e</vt:lpstr>
      <vt:lpstr>_⨹_6_5eeb4,isEnd</vt:lpstr>
      <vt:lpstr>_⨹_6_c4198</vt:lpstr>
      <vt:lpstr>_⨹_8_2b6e1,isEnd</vt:lpstr>
      <vt:lpstr>_⨹_8_5c1db,isEnd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2024-07-24T01:01:00Z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