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09" r:id="rId6"/>
    <p:sldId id="310" r:id="rId7"/>
    <p:sldId id="313" r:id="rId8"/>
    <p:sldId id="314" r:id="rId9"/>
    <p:sldId id="316" r:id="rId10"/>
    <p:sldId id="321" r:id="rId11"/>
    <p:sldId id="323" r:id="rId12"/>
    <p:sldId id="329" r:id="rId13"/>
    <p:sldId id="324" r:id="rId14"/>
    <p:sldId id="326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516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4" name="yt_shape_11144"/>
          <p:cNvSpPr txBox="1"/>
          <p:nvPr/>
        </p:nvSpPr>
        <p:spPr>
          <a:xfrm>
            <a:off x="540000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自主学习</a:t>
            </a:r>
          </a:p>
        </p:txBody>
      </p:sp>
      <p:pic>
        <p:nvPicPr>
          <p:cNvPr id="11145" name="yt_image_11145" title="H_31.0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47" name="yt_shape_11147"/>
          <p:cNvSpPr txBox="1"/>
          <p:nvPr/>
        </p:nvSpPr>
        <p:spPr>
          <a:xfrm>
            <a:off x="540120" y="197670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有理数的减法法则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减一个数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等于加这个数的相反数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用字母表示为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5039,H:37.44,isEnd"/>
              </a:rPr>
              <a:t/>
            </a:r>
            <a:b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5039,H:37.44,isEnd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0DD8070-427D-88B1-91D9-5D00300790FC}"/>
              </a:ext>
            </a:extLst>
          </p:cNvPr>
          <p:cNvSpPr txBox="1"/>
          <p:nvPr/>
        </p:nvSpPr>
        <p:spPr>
          <a:xfrm>
            <a:off x="11356233" y="1929897"/>
            <a:ext cx="427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e213d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3B89864-011A-A0F3-E91E-206300190E5B}"/>
              </a:ext>
            </a:extLst>
          </p:cNvPr>
          <p:cNvSpPr txBox="1"/>
          <p:nvPr/>
        </p:nvSpPr>
        <p:spPr>
          <a:xfrm>
            <a:off x="450109" y="2405385"/>
            <a:ext cx="1951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9" name="yt_shape_11209"/>
          <p:cNvSpPr txBox="1"/>
          <p:nvPr/>
        </p:nvSpPr>
        <p:spPr>
          <a:xfrm>
            <a:off x="540120" y="900000"/>
            <a:ext cx="11111877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如下表列出了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三个地区一年四季的最高气温和最低气温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51173"/>
              </a:rPr>
              <a:t>单位为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1210" name="yt_table_11210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3309864"/>
              </p:ext>
            </p:extLst>
          </p:nvPr>
        </p:nvGraphicFramePr>
        <p:xfrm>
          <a:off x="540000" y="2011799"/>
          <a:ext cx="11111997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9380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79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579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579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地区温度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地区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地区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地区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四季最高气温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四季最低气温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1212" name="yt_shape_11212"/>
          <p:cNvSpPr txBox="1"/>
          <p:nvPr/>
        </p:nvSpPr>
        <p:spPr>
          <a:xfrm>
            <a:off x="540000" y="3982208"/>
            <a:ext cx="8741175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地区和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地区最高气温与最低气温的温度差分别是多少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地区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地区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7681414-1DD5-055E-B58E-9A517FA22C20}"/>
              </a:ext>
            </a:extLst>
          </p:cNvPr>
          <p:cNvSpPr txBox="1"/>
          <p:nvPr/>
        </p:nvSpPr>
        <p:spPr>
          <a:xfrm>
            <a:off x="449989" y="4410890"/>
            <a:ext cx="76318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地区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270BDB5-852C-58AF-10E6-7441898882EE}"/>
              </a:ext>
            </a:extLst>
          </p:cNvPr>
          <p:cNvSpPr txBox="1"/>
          <p:nvPr/>
        </p:nvSpPr>
        <p:spPr>
          <a:xfrm>
            <a:off x="497614" y="4886378"/>
            <a:ext cx="65348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地区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4" name="yt_shape_11214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若某种植物成活的条件是该地区的四季温差小于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8a045"/>
              </a:rPr>
              <a:t>三个地区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哪个地区适合大面积栽培这种植物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地区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地区适合大面积栽培这种植物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47721FA-0FEB-C049-FA91-4EE79BCF90D9}"/>
              </a:ext>
            </a:extLst>
          </p:cNvPr>
          <p:cNvSpPr txBox="1"/>
          <p:nvPr/>
        </p:nvSpPr>
        <p:spPr>
          <a:xfrm>
            <a:off x="450108" y="1804170"/>
            <a:ext cx="5498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地区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5D95D20-DC12-1EBB-2A18-B367D4EFDB32}"/>
              </a:ext>
            </a:extLst>
          </p:cNvPr>
          <p:cNvSpPr txBox="1"/>
          <p:nvPr/>
        </p:nvSpPr>
        <p:spPr>
          <a:xfrm>
            <a:off x="450108" y="2279658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3EDC482-F568-627D-5DDC-4915CA875358}"/>
              </a:ext>
            </a:extLst>
          </p:cNvPr>
          <p:cNvSpPr txBox="1"/>
          <p:nvPr/>
        </p:nvSpPr>
        <p:spPr>
          <a:xfrm>
            <a:off x="450108" y="2755146"/>
            <a:ext cx="5185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地区适合大面积栽培这种植物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7" name="yt_shape_1121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216" name="yt_image_11216" title="H_41.8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19" name="yt_shape_11219"/>
          <p:cNvSpPr txBox="1"/>
          <p:nvPr/>
        </p:nvSpPr>
        <p:spPr>
          <a:xfrm>
            <a:off x="540120" y="14821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4_36449"/>
              </a:rPr>
              <a:t>数轴上线段的长度可以用线段端点表示的数进行减法运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算得到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7109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1220" name="yt_image_11220" title="H_31.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3342" y="3074095"/>
            <a:ext cx="3665314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22" name="yt_shape_11222"/>
          <p:cNvSpPr txBox="1"/>
          <p:nvPr/>
        </p:nvSpPr>
        <p:spPr>
          <a:xfrm>
            <a:off x="540119" y="3524844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代表的数分别为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代表的数分别为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数轴上两个点之间的距离为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其中一个点表示的数为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654c3,isEnd"/>
              </a:rPr>
              <a:t>求另一个点表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示的数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另一个点表示的数为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ED02071-F33D-6CEB-9E26-05654DA2A909}"/>
              </a:ext>
            </a:extLst>
          </p:cNvPr>
          <p:cNvSpPr txBox="1"/>
          <p:nvPr/>
        </p:nvSpPr>
        <p:spPr>
          <a:xfrm>
            <a:off x="8813057" y="395352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565AF7B-771E-DCDC-E0EC-B2FF2C1ADAB0}"/>
              </a:ext>
            </a:extLst>
          </p:cNvPr>
          <p:cNvSpPr txBox="1"/>
          <p:nvPr/>
        </p:nvSpPr>
        <p:spPr>
          <a:xfrm>
            <a:off x="8946407" y="442901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7655F2A-5FB7-D026-B233-18D16223F177}"/>
              </a:ext>
            </a:extLst>
          </p:cNvPr>
          <p:cNvSpPr txBox="1"/>
          <p:nvPr/>
        </p:nvSpPr>
        <p:spPr>
          <a:xfrm>
            <a:off x="450108" y="5855478"/>
            <a:ext cx="9324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另一个点表示的数为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7" name="yt_shape_11227"/>
          <p:cNvSpPr txBox="1"/>
          <p:nvPr/>
        </p:nvSpPr>
        <p:spPr>
          <a:xfrm>
            <a:off x="540000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名师点晴</a:t>
            </a:r>
          </a:p>
        </p:txBody>
      </p:sp>
      <p:sp>
        <p:nvSpPr>
          <p:cNvPr id="11228" name="yt_shape_11228"/>
          <p:cNvSpPr txBox="1"/>
          <p:nvPr/>
        </p:nvSpPr>
        <p:spPr>
          <a:xfrm>
            <a:off x="540000" y="1379302"/>
            <a:ext cx="11172624" cy="312981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noAutofit/>
          </a:bodyPr>
          <a:lstStyle/>
          <a:p>
            <a:pPr algn="ctr" eaLnBrk="1" latinLnBrk="0" hangingPunct="0">
              <a:lnSpc>
                <a:spcPct val="10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有理数的减法中的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一确定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两变化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”</a:t>
            </a:r>
          </a:p>
        </p:txBody>
      </p:sp>
      <p:sp>
        <p:nvSpPr>
          <p:cNvPr id="11229" name="yt_shape_11229"/>
          <p:cNvSpPr txBox="1"/>
          <p:nvPr/>
        </p:nvSpPr>
        <p:spPr>
          <a:xfrm>
            <a:off x="540119" y="1944829"/>
            <a:ext cx="11492915" cy="2405265"/>
          </a:xfrm>
          <a:prstGeom prst="rect">
            <a:avLst/>
          </a:prstGeom>
          <a:ln>
            <a:noFill/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一确定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进行有理数的减法运算时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首先弄清减数的符号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_e93ac"/>
              </a:rPr>
              <a:t>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两变化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将有理数的减法转化为加法时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要注意同时改变两个符号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1471b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运算符号由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减数的符号由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_5877b"/>
              </a:rPr>
              <a:t>或由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9" name="yt_shape_11149"/>
          <p:cNvSpPr txBox="1"/>
          <p:nvPr/>
        </p:nvSpPr>
        <p:spPr>
          <a:xfrm>
            <a:off x="540000" y="90000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1148" name="yt_image_11148" title="H_31.05">
            <a:extLst>
              <a:ext uri="">
                <a16:creationId xmlns="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413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51" name="yt_shape_11151"/>
          <p:cNvSpPr txBox="1"/>
          <p:nvPr/>
        </p:nvSpPr>
        <p:spPr>
          <a:xfrm>
            <a:off x="540119" y="138642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如图是冰箱温度显示器的图片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它显示此时冰箱冷藏室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变温室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7a044"/>
              </a:rPr>
              <a:t>冷冻室的温度分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求变温室与冷冻室的温差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1152" name="yt_table_11152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8209948"/>
              </p:ext>
            </p:extLst>
          </p:nvPr>
        </p:nvGraphicFramePr>
        <p:xfrm>
          <a:off x="2608476" y="2409698"/>
          <a:ext cx="6007804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343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642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4275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冷藏室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4275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变温室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4275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冷冻室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1154" name="yt_shape_11154"/>
          <p:cNvSpPr txBox="1"/>
          <p:nvPr/>
        </p:nvSpPr>
        <p:spPr>
          <a:xfrm>
            <a:off x="540000" y="4008597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Times New Roman" pitchFamily="24"/>
                <a:ea typeface="黑体" pitchFamily="24"/>
              </a:rPr>
              <a:t>【自主解答】</a:t>
            </a:r>
          </a:p>
        </p:txBody>
      </p:sp>
      <p:sp>
        <p:nvSpPr>
          <p:cNvPr id="7" name="yt_shape_11155"/>
          <p:cNvSpPr txBox="1"/>
          <p:nvPr/>
        </p:nvSpPr>
        <p:spPr>
          <a:xfrm>
            <a:off x="540119" y="4437112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变温室、冷冻室的温度分别为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变温室与冷冻室的温差为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Times New Roman" pitchFamily="24"/>
                <a:ea typeface="黑体" pitchFamily="24"/>
              </a:rPr>
              <a:t>【方法归纳】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计算有理数的减法时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先利用转化思想将减法转化成加法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4_6903a"/>
              </a:rPr>
              <a:t>再按照有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理数的加法法则计算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0" name="yt_shape_1116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159" name="yt_image_11159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62" name="yt_shape_11162"/>
          <p:cNvSpPr txBox="1"/>
          <p:nvPr/>
        </p:nvSpPr>
        <p:spPr>
          <a:xfrm>
            <a:off x="540000" y="1482165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有理数的减法法则</a:t>
            </a:r>
          </a:p>
        </p:txBody>
      </p:sp>
      <p:sp>
        <p:nvSpPr>
          <p:cNvPr id="11163" name="yt_shape_11163"/>
          <p:cNvSpPr txBox="1"/>
          <p:nvPr/>
        </p:nvSpPr>
        <p:spPr>
          <a:xfrm>
            <a:off x="540000" y="1971599"/>
            <a:ext cx="58221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陕西省中考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64" name="yt_table_1116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0751325"/>
              </p:ext>
            </p:extLst>
          </p:nvPr>
        </p:nvGraphicFramePr>
        <p:xfrm>
          <a:off x="540056" y="2450902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20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0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04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2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6"/>
                  </a:ext>
                </a:extLst>
              </a:tr>
            </a:tbl>
          </a:graphicData>
        </a:graphic>
      </p:graphicFrame>
      <p:sp>
        <p:nvSpPr>
          <p:cNvPr id="11166" name="yt_shape_11166"/>
          <p:cNvSpPr txBox="1"/>
          <p:nvPr/>
        </p:nvSpPr>
        <p:spPr>
          <a:xfrm>
            <a:off x="540000" y="2977073"/>
            <a:ext cx="73786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日照市中考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67" name="yt_table_1116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653380"/>
              </p:ext>
            </p:extLst>
          </p:nvPr>
        </p:nvGraphicFramePr>
        <p:xfrm>
          <a:off x="540056" y="3456376"/>
          <a:ext cx="84194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20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0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08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2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7"/>
                  </a:ext>
                </a:extLst>
              </a:tr>
            </a:tbl>
          </a:graphicData>
        </a:graphic>
      </p:graphicFrame>
      <p:sp>
        <p:nvSpPr>
          <p:cNvPr id="11169" name="yt_shape_11169"/>
          <p:cNvSpPr txBox="1"/>
          <p:nvPr/>
        </p:nvSpPr>
        <p:spPr>
          <a:xfrm>
            <a:off x="540000" y="3982547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70" name="yt_table_1117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3773434"/>
              </p:ext>
            </p:extLst>
          </p:nvPr>
        </p:nvGraphicFramePr>
        <p:xfrm>
          <a:off x="540056" y="4461850"/>
          <a:ext cx="9300360" cy="950976"/>
        </p:xfrm>
        <a:graphic>
          <a:graphicData uri="http://schemas.openxmlformats.org/drawingml/2006/table">
            <a:tbl>
              <a:tblPr/>
              <a:tblGrid>
                <a:gridCol w="4846106">
                  <a:extLst>
                    <a:ext uri="{9D8B030D-6E8A-4147-A177-3AD203B41FA5}">
                      <a16:colId xmlns:a16="http://schemas.microsoft.com/office/drawing/2014/main" val="10210"/>
                    </a:ext>
                  </a:extLst>
                </a:gridCol>
                <a:gridCol w="4454254">
                  <a:extLst>
                    <a:ext uri="{9D8B030D-6E8A-4147-A177-3AD203B41FA5}">
                      <a16:colId xmlns:a16="http://schemas.microsoft.com/office/drawing/2014/main" val="102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｜＝－（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9"/>
                  </a:ext>
                </a:extLst>
              </a:tr>
            </a:tbl>
          </a:graphicData>
        </a:graphic>
      </p:graphicFrame>
      <p:pic>
        <p:nvPicPr>
          <p:cNvPr id="3" name="yt_shape_1721708336391">
            <a:extLst>
              <a:ext uri="{FF2B5EF4-FFF2-40B4-BE49-F238E27FC236}">
                <a16:creationId xmlns:a16="http://schemas.microsoft.com/office/drawing/2014/main" id="{CA82AC0D-C474-F17A-5192-C590303356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30D7D0C-BF66-6AA5-8EF0-D331FC03F1DC}"/>
              </a:ext>
            </a:extLst>
          </p:cNvPr>
          <p:cNvSpPr txBox="1"/>
          <p:nvPr/>
        </p:nvSpPr>
        <p:spPr>
          <a:xfrm>
            <a:off x="54029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AE8B7E9-3EE8-EE48-8E08-55983C67C954}"/>
              </a:ext>
            </a:extLst>
          </p:cNvPr>
          <p:cNvSpPr txBox="1"/>
          <p:nvPr/>
        </p:nvSpPr>
        <p:spPr>
          <a:xfrm>
            <a:off x="6926989" y="293026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A4191CE-605F-0302-3A51-056D070AD8D0}"/>
              </a:ext>
            </a:extLst>
          </p:cNvPr>
          <p:cNvSpPr txBox="1"/>
          <p:nvPr/>
        </p:nvSpPr>
        <p:spPr>
          <a:xfrm>
            <a:off x="3878989" y="393574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72" name="yt_shape_11172"/>
              <p:cNvSpPr txBox="1"/>
              <p:nvPr/>
            </p:nvSpPr>
            <p:spPr>
              <a:xfrm>
                <a:off x="540000" y="900000"/>
                <a:ext cx="7694414" cy="27987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　　　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172" name="yt_shape_11172" descr="{&quot;rangeId&quot;: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694414" cy="2798780"/>
              </a:xfrm>
              <a:prstGeom prst="rect">
                <a:avLst/>
              </a:prstGeom>
              <a:blipFill>
                <a:blip r:embed="rId2"/>
                <a:stretch>
                  <a:fillRect l="-2456" t="-1961" r="-1426" b="-28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9B8EE1A-8B99-AAF1-C448-0CDC462FF609}"/>
              </a:ext>
            </a:extLst>
          </p:cNvPr>
          <p:cNvSpPr txBox="1"/>
          <p:nvPr/>
        </p:nvSpPr>
        <p:spPr>
          <a:xfrm>
            <a:off x="449989" y="1804170"/>
            <a:ext cx="520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	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51F3D50-6BA4-25C2-B6FD-646DC67A8DFB}"/>
              </a:ext>
            </a:extLst>
          </p:cNvPr>
          <p:cNvSpPr txBox="1"/>
          <p:nvPr/>
        </p:nvSpPr>
        <p:spPr>
          <a:xfrm>
            <a:off x="449989" y="2991239"/>
            <a:ext cx="5128323" cy="7272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6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	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9B8EE1A-8B99-AAF1-C448-0CDC462FF609}"/>
              </a:ext>
            </a:extLst>
          </p:cNvPr>
          <p:cNvSpPr txBox="1"/>
          <p:nvPr/>
        </p:nvSpPr>
        <p:spPr>
          <a:xfrm>
            <a:off x="5303912" y="1828604"/>
            <a:ext cx="302051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51F3D50-6BA4-25C2-B6FD-646DC67A8DFB}"/>
                  </a:ext>
                </a:extLst>
              </p:cNvPr>
              <p:cNvSpPr txBox="1"/>
              <p:nvPr/>
            </p:nvSpPr>
            <p:spPr>
              <a:xfrm>
                <a:off x="4387207" y="2971501"/>
                <a:ext cx="5128323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	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51F3D50-6BA4-25C2-B6FD-646DC67A8D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87207" y="2971501"/>
                <a:ext cx="5128323" cy="727279"/>
              </a:xfrm>
              <a:prstGeom prst="rect">
                <a:avLst/>
              </a:prstGeom>
              <a:blipFill>
                <a:blip r:embed="rId3"/>
                <a:stretch>
                  <a:fillRect b="-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9" name="yt_shape_11179"/>
          <p:cNvSpPr txBox="1"/>
          <p:nvPr/>
        </p:nvSpPr>
        <p:spPr>
          <a:xfrm>
            <a:off x="540000" y="900000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有理数减法的实际应用</a:t>
            </a:r>
          </a:p>
        </p:txBody>
      </p:sp>
      <p:sp>
        <p:nvSpPr>
          <p:cNvPr id="11180" name="yt_shape_11180"/>
          <p:cNvSpPr txBox="1"/>
          <p:nvPr/>
        </p:nvSpPr>
        <p:spPr>
          <a:xfrm>
            <a:off x="540000" y="1389434"/>
            <a:ext cx="76735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两处高度相差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82" name="yt_table_11182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7586214"/>
              </p:ext>
            </p:extLst>
          </p:nvPr>
        </p:nvGraphicFramePr>
        <p:xfrm>
          <a:off x="540056" y="1868737"/>
          <a:ext cx="1727200" cy="1901952"/>
        </p:xfrm>
        <a:graphic>
          <a:graphicData uri="http://schemas.openxmlformats.org/drawingml/2006/table">
            <a:tbl>
              <a:tblPr/>
              <a:tblGrid>
                <a:gridCol w="1727200">
                  <a:extLst>
                    <a:ext uri="{9D8B030D-6E8A-4147-A177-3AD203B41FA5}">
                      <a16:colId xmlns:a16="http://schemas.microsoft.com/office/drawing/2014/main" val="102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140m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3"/>
                  </a:ext>
                </a:extLst>
              </a:tr>
            </a:tbl>
          </a:graphicData>
        </a:graphic>
      </p:graphicFrame>
      <p:pic>
        <p:nvPicPr>
          <p:cNvPr id="11181" name="yt_image_11181_skip" title="H_126.99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30228" y="1868737"/>
            <a:ext cx="2360487" cy="161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84" name="yt_shape_11184"/>
          <p:cNvSpPr txBox="1"/>
          <p:nvPr/>
        </p:nvSpPr>
        <p:spPr>
          <a:xfrm>
            <a:off x="540119" y="382105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滨州市中考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某市冬季中的一天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时的气温是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b3d82"/>
              </a:rPr>
              <a:t>小时气温下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降了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那么当天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时的气温是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85" name="yt_table_1118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8237127"/>
              </p:ext>
            </p:extLst>
          </p:nvPr>
        </p:nvGraphicFramePr>
        <p:xfrm>
          <a:off x="540056" y="4780492"/>
          <a:ext cx="9670416" cy="475488"/>
        </p:xfrm>
        <a:graphic>
          <a:graphicData uri="http://schemas.openxmlformats.org/drawingml/2006/table">
            <a:tbl>
              <a:tblPr/>
              <a:tblGrid>
                <a:gridCol w="2583180">
                  <a:extLst>
                    <a:ext uri="{9D8B030D-6E8A-4147-A177-3AD203B41FA5}">
                      <a16:colId xmlns:a16="http://schemas.microsoft.com/office/drawing/2014/main" val="10213"/>
                    </a:ext>
                  </a:extLst>
                </a:gridCol>
                <a:gridCol w="2870518">
                  <a:extLst>
                    <a:ext uri="{9D8B030D-6E8A-4147-A177-3AD203B41FA5}">
                      <a16:colId xmlns:a16="http://schemas.microsoft.com/office/drawing/2014/main" val="10214"/>
                    </a:ext>
                  </a:extLst>
                </a:gridCol>
                <a:gridCol w="2413318">
                  <a:extLst>
                    <a:ext uri="{9D8B030D-6E8A-4147-A177-3AD203B41FA5}">
                      <a16:colId xmlns:a16="http://schemas.microsoft.com/office/drawing/2014/main" val="10215"/>
                    </a:ext>
                  </a:extLst>
                </a:gridCol>
                <a:gridCol w="1803400">
                  <a:extLst>
                    <a:ext uri="{9D8B030D-6E8A-4147-A177-3AD203B41FA5}">
                      <a16:colId xmlns:a16="http://schemas.microsoft.com/office/drawing/2014/main" val="102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4"/>
                  </a:ext>
                </a:extLst>
              </a:tr>
            </a:tbl>
          </a:graphicData>
        </a:graphic>
      </p:graphicFrame>
      <p:pic>
        <p:nvPicPr>
          <p:cNvPr id="3" name="yt_shape_1721708336458">
            <a:extLst>
              <a:ext uri="{FF2B5EF4-FFF2-40B4-BE49-F238E27FC236}">
                <a16:creationId xmlns:a16="http://schemas.microsoft.com/office/drawing/2014/main" id="{D8B6BB86-2806-EFF8-6E05-DDD2CC706F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09B93D6-A6DE-6412-1C14-8456E49231A1}"/>
              </a:ext>
            </a:extLst>
          </p:cNvPr>
          <p:cNvSpPr txBox="1"/>
          <p:nvPr/>
        </p:nvSpPr>
        <p:spPr>
          <a:xfrm>
            <a:off x="72190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4EE4EB4-FAF5-9A8E-322C-86726919DBFF}"/>
              </a:ext>
            </a:extLst>
          </p:cNvPr>
          <p:cNvSpPr txBox="1"/>
          <p:nvPr/>
        </p:nvSpPr>
        <p:spPr>
          <a:xfrm>
            <a:off x="5487246" y="424973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7" name="yt_shape_11187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某矿井的示意图所示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以地面为基准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点的高度是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c9047"/>
              </a:rPr>
              <a:t>两点的高度分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点高多少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1188" name="yt_image_11188" title="H_149.8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1658" y="2011799"/>
            <a:ext cx="1228683" cy="190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90" name="yt_shape_11190"/>
          <p:cNvSpPr txBox="1"/>
          <p:nvPr/>
        </p:nvSpPr>
        <p:spPr>
          <a:xfrm>
            <a:off x="540000" y="3965262"/>
            <a:ext cx="4154984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点比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点比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4BFCF16-5A07-9F73-CA10-C15A92A21199}"/>
              </a:ext>
            </a:extLst>
          </p:cNvPr>
          <p:cNvSpPr txBox="1"/>
          <p:nvPr/>
        </p:nvSpPr>
        <p:spPr>
          <a:xfrm>
            <a:off x="449989" y="3918456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983B733-7245-B17D-6F4E-222DFB234B42}"/>
              </a:ext>
            </a:extLst>
          </p:cNvPr>
          <p:cNvSpPr txBox="1"/>
          <p:nvPr/>
        </p:nvSpPr>
        <p:spPr>
          <a:xfrm>
            <a:off x="449989" y="4393944"/>
            <a:ext cx="302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142A7C0-3147-470B-530C-4FC28E3E5259}"/>
              </a:ext>
            </a:extLst>
          </p:cNvPr>
          <p:cNvSpPr txBox="1"/>
          <p:nvPr/>
        </p:nvSpPr>
        <p:spPr>
          <a:xfrm>
            <a:off x="449989" y="4869432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423A9A3-1987-C2FE-ACCE-27AE72EF8FE4}"/>
              </a:ext>
            </a:extLst>
          </p:cNvPr>
          <p:cNvSpPr txBox="1"/>
          <p:nvPr/>
        </p:nvSpPr>
        <p:spPr>
          <a:xfrm>
            <a:off x="449989" y="5344920"/>
            <a:ext cx="3045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1" name="yt_shape_11191"/>
          <p:cNvSpPr txBox="1"/>
          <p:nvPr/>
        </p:nvSpPr>
        <p:spPr>
          <a:xfrm>
            <a:off x="540000" y="900000"/>
            <a:ext cx="861774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当减数是负数时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因混淆减号与减数前的符号致错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临沂市中考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93" name="yt_table_1119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5987585"/>
              </p:ext>
            </p:extLst>
          </p:nvPr>
        </p:nvGraphicFramePr>
        <p:xfrm>
          <a:off x="540056" y="1858606"/>
          <a:ext cx="84194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217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21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19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2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5"/>
                  </a:ext>
                </a:extLst>
              </a:tr>
            </a:tbl>
          </a:graphicData>
        </a:graphic>
      </p:graphicFrame>
      <p:sp>
        <p:nvSpPr>
          <p:cNvPr id="11195" name="yt_shape_11195"/>
          <p:cNvSpPr txBox="1"/>
          <p:nvPr/>
        </p:nvSpPr>
        <p:spPr>
          <a:xfrm>
            <a:off x="540120" y="238477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双辽市冬季里某一天的气温为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～－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e98f6,isEnd"/>
              </a:rPr>
              <a:t>这一天双辽市的温差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70ACE57-62DA-68D7-6B56-5770AC35CD6F}"/>
              </a:ext>
            </a:extLst>
          </p:cNvPr>
          <p:cNvSpPr txBox="1"/>
          <p:nvPr/>
        </p:nvSpPr>
        <p:spPr>
          <a:xfrm>
            <a:off x="784138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FCB849C-84DB-F64B-BEE5-B643DEF2052C}"/>
              </a:ext>
            </a:extLst>
          </p:cNvPr>
          <p:cNvSpPr txBox="1"/>
          <p:nvPr/>
        </p:nvSpPr>
        <p:spPr>
          <a:xfrm>
            <a:off x="1059709" y="2813459"/>
            <a:ext cx="1102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7" name="yt_shape_1119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196" name="yt_image_11196" title="H_41.85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199" name="yt_shape_11199"/>
              <p:cNvSpPr txBox="1"/>
              <p:nvPr/>
            </p:nvSpPr>
            <p:spPr>
              <a:xfrm>
                <a:off x="540120" y="1482165"/>
                <a:ext cx="11111999" cy="132241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新定义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定义新运算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对任意有理数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都有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⊕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例如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⊕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79a44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1199" name="yt_shape_11199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482165"/>
                <a:ext cx="11111999" cy="1322413"/>
              </a:xfrm>
              <a:prstGeom prst="rect">
                <a:avLst/>
              </a:prstGeom>
              <a:blipFill>
                <a:blip r:embed="rId3"/>
                <a:stretch>
                  <a:fillRect l="-1701" r="-604" b="-69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201" name="yt_table_11201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53316126"/>
                  </p:ext>
                </p:extLst>
              </p:nvPr>
            </p:nvGraphicFramePr>
            <p:xfrm>
              <a:off x="540056" y="2855366"/>
              <a:ext cx="8648066" cy="671449"/>
            </p:xfrm>
            <a:graphic>
              <a:graphicData uri="http://schemas.openxmlformats.org/drawingml/2006/table">
                <a:tbl>
                  <a:tblPr/>
                  <a:tblGrid>
                    <a:gridCol w="2594293">
                      <a:extLst>
                        <a:ext uri="{9D8B030D-6E8A-4147-A177-3AD203B41FA5}">
                          <a16:colId xmlns:a16="http://schemas.microsoft.com/office/drawing/2014/main" val="10221"/>
                        </a:ext>
                      </a:extLst>
                    </a:gridCol>
                    <a:gridCol w="2576830">
                      <a:extLst>
                        <a:ext uri="{9D8B030D-6E8A-4147-A177-3AD203B41FA5}">
                          <a16:colId xmlns:a16="http://schemas.microsoft.com/office/drawing/2014/main" val="10222"/>
                        </a:ext>
                      </a:extLst>
                    </a:gridCol>
                    <a:gridCol w="2195830">
                      <a:extLst>
                        <a:ext uri="{9D8B030D-6E8A-4147-A177-3AD203B41FA5}">
                          <a16:colId xmlns:a16="http://schemas.microsoft.com/office/drawing/2014/main" val="10223"/>
                        </a:ext>
                      </a:extLst>
                    </a:gridCol>
                    <a:gridCol w="1281113">
                      <a:extLst>
                        <a:ext uri="{9D8B030D-6E8A-4147-A177-3AD203B41FA5}">
                          <a16:colId xmlns:a16="http://schemas.microsoft.com/office/drawing/2014/main" val="1022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6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1201" name="yt_table_11201" descr="{&quot;rangeId&quot;:15,&quot;type&quot;:&quot;Option&quot;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53316126"/>
                  </p:ext>
                </p:extLst>
              </p:nvPr>
            </p:nvGraphicFramePr>
            <p:xfrm>
              <a:off x="540056" y="2855366"/>
              <a:ext cx="8648066" cy="632714"/>
            </p:xfrm>
            <a:graphic>
              <a:graphicData uri="http://schemas.openxmlformats.org/drawingml/2006/table">
                <a:tbl>
                  <a:tblPr/>
                  <a:tblGrid>
                    <a:gridCol w="2594293">
                      <a:extLst>
                        <a:ext uri="{9D8B030D-6E8A-4147-A177-3AD203B41FA5}">
                          <a16:colId xmlns:a16="http://schemas.microsoft.com/office/drawing/2014/main" val="10221"/>
                        </a:ext>
                      </a:extLst>
                    </a:gridCol>
                    <a:gridCol w="2576830">
                      <a:extLst>
                        <a:ext uri="{9D8B030D-6E8A-4147-A177-3AD203B41FA5}">
                          <a16:colId xmlns:a16="http://schemas.microsoft.com/office/drawing/2014/main" val="10222"/>
                        </a:ext>
                      </a:extLst>
                    </a:gridCol>
                    <a:gridCol w="2195830">
                      <a:extLst>
                        <a:ext uri="{9D8B030D-6E8A-4147-A177-3AD203B41FA5}">
                          <a16:colId xmlns:a16="http://schemas.microsoft.com/office/drawing/2014/main" val="10223"/>
                        </a:ext>
                      </a:extLst>
                    </a:gridCol>
                    <a:gridCol w="1281113">
                      <a:extLst>
                        <a:ext uri="{9D8B030D-6E8A-4147-A177-3AD203B41FA5}">
                          <a16:colId xmlns:a16="http://schemas.microsoft.com/office/drawing/2014/main" val="10224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3333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709" r="-134988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35180" r="-5817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7619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202" name="yt_shape_11202"/>
          <p:cNvSpPr txBox="1"/>
          <p:nvPr/>
        </p:nvSpPr>
        <p:spPr>
          <a:xfrm>
            <a:off x="540119" y="3538728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北京与巴黎两地的时差是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536ad,isEnd"/>
              </a:rPr>
              <a:t>带正号的数表示同一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时间比北京早的小时数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如果现在北京时间是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那么巴黎的时间是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 smtClean="0">
                <a:latin typeface="Times New Roman"/>
              </a:rPr>
              <a:t>⁠</a:t>
            </a:r>
            <a:r>
              <a:rPr lang="en-US" sz="2400" u="sng" dirty="0">
                <a:solidFill>
                  <a:srgbClr val="FF0000">
                    <a:alpha val="0"/>
                  </a:srgbClr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  <a:t> </a:t>
            </a:r>
            <a:r>
              <a:rPr lang="en-US" sz="2400" u="sng" dirty="0" smtClean="0">
                <a:solidFill>
                  <a:srgbClr val="FF0000">
                    <a:alpha val="0"/>
                  </a:srgbClr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  <a:t>  </a:t>
            </a:r>
            <a:r>
              <a:rPr sz="100" spc="-100" dirty="0" smtClean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A6B9B89-9F8D-7369-583F-FD5F6F489FA9}"/>
              </a:ext>
            </a:extLst>
          </p:cNvPr>
          <p:cNvSpPr txBox="1"/>
          <p:nvPr/>
        </p:nvSpPr>
        <p:spPr>
          <a:xfrm>
            <a:off x="5644409" y="2109412"/>
            <a:ext cx="400748" cy="7291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A2A57FA-E2AD-6FB0-6E65-1B3C4C87E7DF}"/>
              </a:ext>
            </a:extLst>
          </p:cNvPr>
          <p:cNvSpPr txBox="1"/>
          <p:nvPr/>
        </p:nvSpPr>
        <p:spPr>
          <a:xfrm>
            <a:off x="10560495" y="3967410"/>
            <a:ext cx="1091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01812"/>
              </a:rPr>
              <a:t>：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00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7ABA8D7-1ACA-B6C9-CAA0-F16A7426C29F}"/>
              </a:ext>
            </a:extLst>
          </p:cNvPr>
          <p:cNvSpPr txBox="1"/>
          <p:nvPr/>
        </p:nvSpPr>
        <p:spPr>
          <a:xfrm>
            <a:off x="8401704" y="4365104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5" name="yt_shape_11205"/>
          <p:cNvSpPr txBox="1"/>
          <p:nvPr/>
        </p:nvSpPr>
        <p:spPr>
          <a:xfrm>
            <a:off x="540000" y="1365899"/>
            <a:ext cx="6456896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7BDC2EC-CD1A-E477-3E90-066328B701FF}"/>
              </a:ext>
            </a:extLst>
          </p:cNvPr>
          <p:cNvSpPr txBox="1"/>
          <p:nvPr/>
        </p:nvSpPr>
        <p:spPr>
          <a:xfrm>
            <a:off x="449989" y="1794581"/>
            <a:ext cx="5660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9FBD2E9-3D8E-FF40-869A-8293EAEF335D}"/>
              </a:ext>
            </a:extLst>
          </p:cNvPr>
          <p:cNvSpPr txBox="1"/>
          <p:nvPr/>
        </p:nvSpPr>
        <p:spPr>
          <a:xfrm>
            <a:off x="449989" y="2745557"/>
            <a:ext cx="65745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0000" y="764704"/>
            <a:ext cx="8940376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小明在计算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41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N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误将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看成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结果得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1147</Words>
  <Application>Microsoft Office PowerPoint</Application>
  <PresentationFormat>宽屏</PresentationFormat>
  <Paragraphs>139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6" baseType="lpstr">
      <vt:lpstr>,isEnd</vt:lpstr>
      <vt:lpstr>_⨹_1_01812</vt:lpstr>
      <vt:lpstr>_⨹_1_1471b</vt:lpstr>
      <vt:lpstr>_⨹_1_79a44</vt:lpstr>
      <vt:lpstr>_⨹_1_b7109</vt:lpstr>
      <vt:lpstr>_⨹_1_e213d</vt:lpstr>
      <vt:lpstr>_⨹_1_e93ac</vt:lpstr>
      <vt:lpstr>_⨹_2_5877b</vt:lpstr>
      <vt:lpstr>_⨹_24_36449</vt:lpstr>
      <vt:lpstr>_⨹_3_51173</vt:lpstr>
      <vt:lpstr>_⨹_4_6903a</vt:lpstr>
      <vt:lpstr>_⨹_4_8a045</vt:lpstr>
      <vt:lpstr>_⨹_5_b3d82</vt:lpstr>
      <vt:lpstr>_⨹_6_654c3,isEnd</vt:lpstr>
      <vt:lpstr>_⨹_6_c9047</vt:lpstr>
      <vt:lpstr>_⨹_7_7a044</vt:lpstr>
      <vt:lpstr>_⨹_9_536ad,isEnd</vt:lpstr>
      <vt:lpstr>_⨹_9_e98f6,isEnd</vt:lpstr>
      <vt:lpstr>Finished</vt:lpstr>
      <vt:lpstr>W:12.00504,H:37.44</vt:lpstr>
      <vt:lpstr>W:3.755039,H:37.44,isEnd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12</cp:revision>
  <dcterms:created xsi:type="dcterms:W3CDTF">2024-07-23T04:16:09Z</dcterms:created>
  <dcterms:modified xsi:type="dcterms:W3CDTF">2024-07-23T16:53:36Z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