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7" r:id="rId5"/>
    <p:sldId id="308" r:id="rId6"/>
    <p:sldId id="312" r:id="rId7"/>
    <p:sldId id="316" r:id="rId8"/>
    <p:sldId id="319" r:id="rId9"/>
    <p:sldId id="333" r:id="rId10"/>
    <p:sldId id="323" r:id="rId11"/>
    <p:sldId id="326" r:id="rId12"/>
    <p:sldId id="331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2344" autoAdjust="0"/>
  </p:normalViewPr>
  <p:slideViewPr>
    <p:cSldViewPr showGuides="1">
      <p:cViewPr varScale="1">
        <p:scale>
          <a:sx n="50" d="100"/>
          <a:sy n="50" d="100"/>
        </p:scale>
        <p:origin x="44" y="10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9" name="yt_shape_11999"/>
          <p:cNvSpPr txBox="1"/>
          <p:nvPr/>
        </p:nvSpPr>
        <p:spPr>
          <a:xfrm>
            <a:off x="540000" y="900000"/>
            <a:ext cx="30861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23403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998" name="yt_image_11998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0540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01" name="yt_image_12001" title="H_378.8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12345" y="1634529"/>
            <a:ext cx="4367309" cy="481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9" name="yt_shape_12059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058" name="yt_image_12058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61" name="yt_shape_12061"/>
          <p:cNvSpPr txBox="1"/>
          <p:nvPr/>
        </p:nvSpPr>
        <p:spPr>
          <a:xfrm>
            <a:off x="540120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杭州市中考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已知数轴上的点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分别表示数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1e3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5961b"/>
              </a:rPr>
              <a:t>在数轴上的位置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062" name="yt_image_12062" title="H_163.2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83859" y="3074095"/>
            <a:ext cx="4824280" cy="2073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64" name="yt_shape_12064"/>
          <p:cNvSpPr txBox="1"/>
          <p:nvPr/>
        </p:nvSpPr>
        <p:spPr>
          <a:xfrm>
            <a:off x="540000" y="5197827"/>
            <a:ext cx="907940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的点表示的数为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7DAB8CB-888E-B408-DB70-80C31AF63D9B}"/>
              </a:ext>
            </a:extLst>
          </p:cNvPr>
          <p:cNvSpPr txBox="1"/>
          <p:nvPr/>
        </p:nvSpPr>
        <p:spPr>
          <a:xfrm>
            <a:off x="1974109" y="23863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C4FEFE6-6409-8E8E-0879-EDBEB050FC6F}"/>
              </a:ext>
            </a:extLst>
          </p:cNvPr>
          <p:cNvSpPr txBox="1"/>
          <p:nvPr/>
        </p:nvSpPr>
        <p:spPr>
          <a:xfrm>
            <a:off x="6469789" y="5151021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D26595F-3EBF-3832-7223-B682B1F20506}"/>
              </a:ext>
            </a:extLst>
          </p:cNvPr>
          <p:cNvSpPr txBox="1"/>
          <p:nvPr/>
        </p:nvSpPr>
        <p:spPr>
          <a:xfrm>
            <a:off x="7765189" y="5626509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7" name="yt_shape_12067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066" name="yt_image_12066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069" name="yt_shape_12069"/>
              <p:cNvSpPr txBox="1"/>
              <p:nvPr/>
            </p:nvSpPr>
            <p:spPr>
              <a:xfrm>
                <a:off x="540119" y="1431377"/>
                <a:ext cx="11028489" cy="3577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just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定义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若有理数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满足等式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则称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楷体" pitchFamily="24"/>
                    <a:ea typeface="楷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5_c6b72,isEnd"/>
                  </a:rPr>
                  <a:t>雉水有理数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楷体" pitchFamily="24"/>
                    <a:ea typeface="楷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记作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如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数对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都是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楷体" pitchFamily="24"/>
                    <a:ea typeface="楷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雉水有理数对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楷体" pitchFamily="24"/>
                    <a:ea typeface="楷体" pitchFamily="24"/>
                  </a:rPr>
                  <a:t>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algn="just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任务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algn="just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数对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3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雉水有理数对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algn="just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雉水有理数对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algn="just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请写出一个符合条件的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雉水有理数对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</a:t>
                </a:r>
                <a:r>
                  <a:rPr sz="1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ff8e8,isEnd"/>
                  </a:rPr>
                  <a:t>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不能与题目中已有的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雉水有理数对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重复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algn="just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雉水有理数对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algn="just" eaLnBrk="1" latinLnBrk="0" hangingPunct="0">
                  <a:lnSpc>
                    <a:spcPct val="120000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algn="just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2069" name="yt_shape_120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31377"/>
                <a:ext cx="11028489" cy="3577489"/>
              </a:xfrm>
              <a:prstGeom prst="rect">
                <a:avLst/>
              </a:prstGeom>
              <a:blipFill>
                <a:blip r:embed="rId3"/>
                <a:stretch>
                  <a:fillRect l="-1714" t="-2385" r="-1658" b="-471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BCF22EF-446A-AF71-0134-385D0CF12846}"/>
              </a:ext>
            </a:extLst>
          </p:cNvPr>
          <p:cNvSpPr txBox="1"/>
          <p:nvPr/>
        </p:nvSpPr>
        <p:spPr>
          <a:xfrm>
            <a:off x="3173052" y="2839831"/>
            <a:ext cx="789685" cy="80519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3475A97-DF1E-FA9D-7876-C120FB5787A4}"/>
                  </a:ext>
                </a:extLst>
              </p:cNvPr>
              <p:cNvSpPr txBox="1"/>
              <p:nvPr/>
            </p:nvSpPr>
            <p:spPr>
              <a:xfrm>
                <a:off x="7003307" y="3814098"/>
                <a:ext cx="3909123" cy="7670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答案不唯一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3475A97-DF1E-FA9D-7876-C120FB5787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3307" y="3814098"/>
                <a:ext cx="3909123" cy="767030"/>
              </a:xfrm>
              <a:prstGeom prst="rect">
                <a:avLst/>
              </a:prstGeom>
              <a:blipFill>
                <a:blip r:embed="rId4"/>
                <a:stretch>
                  <a:fillRect l="-2496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3945AB9-B985-0CBF-7B91-F7CD0CF72AAC}"/>
              </a:ext>
            </a:extLst>
          </p:cNvPr>
          <p:cNvSpPr txBox="1"/>
          <p:nvPr/>
        </p:nvSpPr>
        <p:spPr>
          <a:xfrm>
            <a:off x="450108" y="5063114"/>
            <a:ext cx="6591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雉水有理数对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C6153D-3C62-7526-8F69-37E34B552FD0}"/>
              </a:ext>
            </a:extLst>
          </p:cNvPr>
          <p:cNvSpPr txBox="1"/>
          <p:nvPr/>
        </p:nvSpPr>
        <p:spPr>
          <a:xfrm>
            <a:off x="497733" y="5538602"/>
            <a:ext cx="2440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4F4AC63-7E41-EF58-9AD6-46B8247F3E40}"/>
                  </a:ext>
                </a:extLst>
              </p:cNvPr>
              <p:cNvSpPr txBox="1"/>
              <p:nvPr/>
            </p:nvSpPr>
            <p:spPr>
              <a:xfrm>
                <a:off x="450108" y="6014090"/>
                <a:ext cx="1786636" cy="7272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4F4AC63-7E41-EF58-9AD6-46B8247F3E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6014090"/>
                <a:ext cx="1786636" cy="727278"/>
              </a:xfrm>
              <a:prstGeom prst="rect">
                <a:avLst/>
              </a:prstGeom>
              <a:blipFill>
                <a:blip r:embed="rId5"/>
                <a:stretch>
                  <a:fillRect l="-5461" r="-5119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4" name="yt_shape_12004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003" name="yt_image_12003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06" name="yt_shape_12006"/>
          <p:cNvSpPr txBox="1"/>
          <p:nvPr/>
        </p:nvSpPr>
        <p:spPr>
          <a:xfrm>
            <a:off x="540000" y="1482165"/>
            <a:ext cx="468237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有理数的相关概念及分类</a:t>
            </a:r>
          </a:p>
        </p:txBody>
      </p:sp>
      <p:sp>
        <p:nvSpPr>
          <p:cNvPr id="12007" name="yt_shape_12007"/>
          <p:cNvSpPr txBox="1"/>
          <p:nvPr/>
        </p:nvSpPr>
        <p:spPr>
          <a:xfrm>
            <a:off x="540000" y="1971599"/>
            <a:ext cx="110014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湖南省中考改编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如果向东走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那么向西走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08" name="yt_table_1200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3022795"/>
              </p:ext>
            </p:extLst>
          </p:nvPr>
        </p:nvGraphicFramePr>
        <p:xfrm>
          <a:off x="540056" y="2450902"/>
          <a:ext cx="9975216" cy="475488"/>
        </p:xfrm>
        <a:graphic>
          <a:graphicData uri="http://schemas.openxmlformats.org/drawingml/2006/table">
            <a:tbl>
              <a:tblPr/>
              <a:tblGrid>
                <a:gridCol w="2811780">
                  <a:extLst>
                    <a:ext uri="{9D8B030D-6E8A-4147-A177-3AD203B41FA5}">
                      <a16:colId xmlns:a16="http://schemas.microsoft.com/office/drawing/2014/main" val="10376"/>
                    </a:ext>
                  </a:extLst>
                </a:gridCol>
                <a:gridCol w="2794318">
                  <a:extLst>
                    <a:ext uri="{9D8B030D-6E8A-4147-A177-3AD203B41FA5}">
                      <a16:colId xmlns:a16="http://schemas.microsoft.com/office/drawing/2014/main" val="10377"/>
                    </a:ext>
                  </a:extLst>
                </a:gridCol>
                <a:gridCol w="2641918">
                  <a:extLst>
                    <a:ext uri="{9D8B030D-6E8A-4147-A177-3AD203B41FA5}">
                      <a16:colId xmlns:a16="http://schemas.microsoft.com/office/drawing/2014/main" val="10378"/>
                    </a:ext>
                  </a:extLst>
                </a:gridCol>
                <a:gridCol w="1727200">
                  <a:extLst>
                    <a:ext uri="{9D8B030D-6E8A-4147-A177-3AD203B41FA5}">
                      <a16:colId xmlns:a16="http://schemas.microsoft.com/office/drawing/2014/main" val="103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010" name="yt_shape_12010"/>
              <p:cNvSpPr txBox="1"/>
              <p:nvPr/>
            </p:nvSpPr>
            <p:spPr>
              <a:xfrm>
                <a:off x="540000" y="2977073"/>
                <a:ext cx="6527428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四个数中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2010" name="yt_shape_12010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77073"/>
                <a:ext cx="6527428" cy="638893"/>
              </a:xfrm>
              <a:prstGeom prst="rect">
                <a:avLst/>
              </a:prstGeom>
              <a:blipFill>
                <a:blip r:embed="rId3"/>
                <a:stretch>
                  <a:fillRect l="-2897" r="-1869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012" name="yt_table_12012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83011254"/>
                  </p:ext>
                </p:extLst>
              </p:nvPr>
            </p:nvGraphicFramePr>
            <p:xfrm>
              <a:off x="540056" y="3666754"/>
              <a:ext cx="9738679" cy="671449"/>
            </p:xfrm>
            <a:graphic>
              <a:graphicData uri="http://schemas.openxmlformats.org/drawingml/2006/table">
                <a:tbl>
                  <a:tblPr/>
                  <a:tblGrid>
                    <a:gridCol w="2811780">
                      <a:extLst>
                        <a:ext uri="{9D8B030D-6E8A-4147-A177-3AD203B41FA5}">
                          <a16:colId xmlns:a16="http://schemas.microsoft.com/office/drawing/2014/main" val="10380"/>
                        </a:ext>
                      </a:extLst>
                    </a:gridCol>
                    <a:gridCol w="2794318">
                      <a:extLst>
                        <a:ext uri="{9D8B030D-6E8A-4147-A177-3AD203B41FA5}">
                          <a16:colId xmlns:a16="http://schemas.microsoft.com/office/drawing/2014/main" val="10381"/>
                        </a:ext>
                      </a:extLst>
                    </a:gridCol>
                    <a:gridCol w="2641918">
                      <a:extLst>
                        <a:ext uri="{9D8B030D-6E8A-4147-A177-3AD203B41FA5}">
                          <a16:colId xmlns:a16="http://schemas.microsoft.com/office/drawing/2014/main" val="10382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38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012" name="yt_table_12012" descr="{&quot;rangeId&quot;:4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83011254"/>
                  </p:ext>
                </p:extLst>
              </p:nvPr>
            </p:nvGraphicFramePr>
            <p:xfrm>
              <a:off x="540056" y="3666754"/>
              <a:ext cx="9738679" cy="632714"/>
            </p:xfrm>
            <a:graphic>
              <a:graphicData uri="http://schemas.openxmlformats.org/drawingml/2006/table">
                <a:tbl>
                  <a:tblPr/>
                  <a:tblGrid>
                    <a:gridCol w="2811780">
                      <a:extLst>
                        <a:ext uri="{9D8B030D-6E8A-4147-A177-3AD203B41FA5}">
                          <a16:colId xmlns:a16="http://schemas.microsoft.com/office/drawing/2014/main" val="10380"/>
                        </a:ext>
                      </a:extLst>
                    </a:gridCol>
                    <a:gridCol w="2794318">
                      <a:extLst>
                        <a:ext uri="{9D8B030D-6E8A-4147-A177-3AD203B41FA5}">
                          <a16:colId xmlns:a16="http://schemas.microsoft.com/office/drawing/2014/main" val="10381"/>
                        </a:ext>
                      </a:extLst>
                    </a:gridCol>
                    <a:gridCol w="2641918">
                      <a:extLst>
                        <a:ext uri="{9D8B030D-6E8A-4147-A177-3AD203B41FA5}">
                          <a16:colId xmlns:a16="http://schemas.microsoft.com/office/drawing/2014/main" val="10382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383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4610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1708441033">
            <a:extLst>
              <a:ext uri="{FF2B5EF4-FFF2-40B4-BE49-F238E27FC236}">
                <a16:creationId xmlns:a16="http://schemas.microsoft.com/office/drawing/2014/main" id="{4BA5E792-99EB-3E9A-4CBB-BFFBD3CFA90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4434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C89AAD9-1719-1B16-9913-876AA412B54C}"/>
              </a:ext>
            </a:extLst>
          </p:cNvPr>
          <p:cNvSpPr txBox="1"/>
          <p:nvPr/>
        </p:nvSpPr>
        <p:spPr>
          <a:xfrm>
            <a:off x="10532201" y="192479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D289D2-19FE-87F1-BF66-0C9B620D2128}"/>
              </a:ext>
            </a:extLst>
          </p:cNvPr>
          <p:cNvSpPr txBox="1"/>
          <p:nvPr/>
        </p:nvSpPr>
        <p:spPr>
          <a:xfrm>
            <a:off x="6084027" y="2930267"/>
            <a:ext cx="400748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13" name="yt_shape_12013"/>
              <p:cNvSpPr txBox="1"/>
              <p:nvPr/>
            </p:nvSpPr>
            <p:spPr>
              <a:xfrm>
                <a:off x="540000" y="900000"/>
                <a:ext cx="10328918" cy="11572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将下列各数填入相应类别的圆圈中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013" name="yt_shape_12013" descr="{&quot;rangeId&quot;:5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328918" cy="1157240"/>
              </a:xfrm>
              <a:prstGeom prst="rect">
                <a:avLst/>
              </a:prstGeom>
              <a:blipFill>
                <a:blip r:embed="rId2"/>
                <a:stretch>
                  <a:fillRect l="-1830" t="-4762" r="-767" b="-7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016" name="yt_image_12016" title="H_74.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40735" y="2423253"/>
            <a:ext cx="7710530" cy="1673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67DB5B85-0178-7342-F31C-EAD04AE31118}"/>
              </a:ext>
            </a:extLst>
          </p:cNvPr>
          <p:cNvSpPr/>
          <p:nvPr/>
        </p:nvSpPr>
        <p:spPr>
          <a:xfrm>
            <a:off x="2639616" y="2780928"/>
            <a:ext cx="1080120" cy="36004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7DB5B85-0178-7342-F31C-EAD04AE31118}"/>
              </a:ext>
            </a:extLst>
          </p:cNvPr>
          <p:cNvSpPr/>
          <p:nvPr/>
        </p:nvSpPr>
        <p:spPr>
          <a:xfrm>
            <a:off x="4439816" y="2780928"/>
            <a:ext cx="1296144" cy="36004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7DB5B85-0178-7342-F31C-EAD04AE31118}"/>
              </a:ext>
            </a:extLst>
          </p:cNvPr>
          <p:cNvSpPr/>
          <p:nvPr/>
        </p:nvSpPr>
        <p:spPr>
          <a:xfrm>
            <a:off x="4331804" y="2979729"/>
            <a:ext cx="216024" cy="8873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67DB5B85-0178-7342-F31C-EAD04AE31118}"/>
              </a:ext>
            </a:extLst>
          </p:cNvPr>
          <p:cNvSpPr/>
          <p:nvPr/>
        </p:nvSpPr>
        <p:spPr>
          <a:xfrm>
            <a:off x="6456040" y="2756245"/>
            <a:ext cx="1296144" cy="64857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67DB5B85-0178-7342-F31C-EAD04AE31118}"/>
              </a:ext>
            </a:extLst>
          </p:cNvPr>
          <p:cNvSpPr/>
          <p:nvPr/>
        </p:nvSpPr>
        <p:spPr>
          <a:xfrm>
            <a:off x="6514564" y="2607343"/>
            <a:ext cx="1021596" cy="17308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67DB5B85-0178-7342-F31C-EAD04AE31118}"/>
              </a:ext>
            </a:extLst>
          </p:cNvPr>
          <p:cNvSpPr/>
          <p:nvPr/>
        </p:nvSpPr>
        <p:spPr>
          <a:xfrm rot="20031675">
            <a:off x="6700167" y="2520800"/>
            <a:ext cx="195998" cy="17308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67DB5B85-0178-7342-F31C-EAD04AE31118}"/>
              </a:ext>
            </a:extLst>
          </p:cNvPr>
          <p:cNvSpPr/>
          <p:nvPr/>
        </p:nvSpPr>
        <p:spPr>
          <a:xfrm rot="618096">
            <a:off x="7116740" y="2486695"/>
            <a:ext cx="353530" cy="17308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67DB5B85-0178-7342-F31C-EAD04AE31118}"/>
              </a:ext>
            </a:extLst>
          </p:cNvPr>
          <p:cNvSpPr/>
          <p:nvPr/>
        </p:nvSpPr>
        <p:spPr>
          <a:xfrm>
            <a:off x="8464841" y="2780928"/>
            <a:ext cx="1182018" cy="65803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67DB5B85-0178-7342-F31C-EAD04AE31118}"/>
              </a:ext>
            </a:extLst>
          </p:cNvPr>
          <p:cNvSpPr/>
          <p:nvPr/>
        </p:nvSpPr>
        <p:spPr>
          <a:xfrm>
            <a:off x="8488271" y="2614940"/>
            <a:ext cx="996193" cy="27936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67DB5B85-0178-7342-F31C-EAD04AE31118}"/>
              </a:ext>
            </a:extLst>
          </p:cNvPr>
          <p:cNvSpPr/>
          <p:nvPr/>
        </p:nvSpPr>
        <p:spPr>
          <a:xfrm>
            <a:off x="8671544" y="2523534"/>
            <a:ext cx="736824" cy="11337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8" name="yt_shape_12018"/>
          <p:cNvSpPr txBox="1"/>
          <p:nvPr/>
        </p:nvSpPr>
        <p:spPr>
          <a:xfrm>
            <a:off x="540000" y="900000"/>
            <a:ext cx="529792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数轴、相反数、绝对值与倒数</a:t>
            </a:r>
          </a:p>
        </p:txBody>
      </p:sp>
      <p:sp>
        <p:nvSpPr>
          <p:cNvPr id="12019" name="yt_shape_12019"/>
          <p:cNvSpPr txBox="1"/>
          <p:nvPr/>
        </p:nvSpPr>
        <p:spPr>
          <a:xfrm>
            <a:off x="540000" y="1389434"/>
            <a:ext cx="63014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盘锦市中考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的倒数是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020" name="yt_table_12020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4587493"/>
                  </p:ext>
                </p:extLst>
              </p:nvPr>
            </p:nvGraphicFramePr>
            <p:xfrm>
              <a:off x="540056" y="1868737"/>
              <a:ext cx="8124191" cy="673862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384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385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386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38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020" name="yt_table_12020" descr="{&quot;rangeId&quot;:7,&quot;type&quot;:&quot;Option&quot;}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4587493"/>
                  </p:ext>
                </p:extLst>
              </p:nvPr>
            </p:nvGraphicFramePr>
            <p:xfrm>
              <a:off x="540056" y="1868737"/>
              <a:ext cx="8124191" cy="635000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384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385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386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387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9005" r="-13283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60582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7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021" name="yt_shape_12021"/>
          <p:cNvSpPr txBox="1"/>
          <p:nvPr/>
        </p:nvSpPr>
        <p:spPr>
          <a:xfrm>
            <a:off x="540119" y="255438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4d4d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之间的距离相等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点对应的数是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022" name="yt_image_12022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2583" y="3666184"/>
            <a:ext cx="4766832" cy="427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24" name="yt_shape_12024"/>
          <p:cNvSpPr txBox="1"/>
          <p:nvPr/>
        </p:nvSpPr>
        <p:spPr>
          <a:xfrm>
            <a:off x="540000" y="4144359"/>
            <a:ext cx="77777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708441099">
            <a:extLst>
              <a:ext uri="{FF2B5EF4-FFF2-40B4-BE49-F238E27FC236}">
                <a16:creationId xmlns:a16="http://schemas.microsoft.com/office/drawing/2014/main" id="{37A2AB27-235F-247B-E907-CED7DC3A5A2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D919EC7-2963-F1D6-848E-E2EFD2FA2054}"/>
              </a:ext>
            </a:extLst>
          </p:cNvPr>
          <p:cNvSpPr txBox="1"/>
          <p:nvPr/>
        </p:nvSpPr>
        <p:spPr>
          <a:xfrm>
            <a:off x="58601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D0B77C-B1EF-675A-E704-CC5D66D7C676}"/>
              </a:ext>
            </a:extLst>
          </p:cNvPr>
          <p:cNvSpPr txBox="1"/>
          <p:nvPr/>
        </p:nvSpPr>
        <p:spPr>
          <a:xfrm>
            <a:off x="7657357" y="298306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3B98C22-3902-AA6E-031D-88A2EAC4D4C9}"/>
              </a:ext>
            </a:extLst>
          </p:cNvPr>
          <p:cNvSpPr txBox="1"/>
          <p:nvPr/>
        </p:nvSpPr>
        <p:spPr>
          <a:xfrm>
            <a:off x="7542939" y="409755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5" name="yt_shape_12025"/>
          <p:cNvSpPr txBox="1"/>
          <p:nvPr/>
        </p:nvSpPr>
        <p:spPr>
          <a:xfrm>
            <a:off x="540000" y="900000"/>
            <a:ext cx="375904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有理数的大小比较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026" name="yt_shape_12026"/>
              <p:cNvSpPr txBox="1"/>
              <p:nvPr/>
            </p:nvSpPr>
            <p:spPr>
              <a:xfrm>
                <a:off x="540000" y="1389434"/>
                <a:ext cx="9912970" cy="6412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湖北省中考改编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四个数中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最大的数是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026" name="yt_shape_12026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9912970" cy="641266"/>
              </a:xfrm>
              <a:prstGeom prst="rect">
                <a:avLst/>
              </a:prstGeom>
              <a:blipFill>
                <a:blip r:embed="rId2"/>
                <a:stretch>
                  <a:fillRect l="-1907" r="-86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028" name="yt_table_12028" title="H_50.0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84069132"/>
                  </p:ext>
                </p:extLst>
              </p:nvPr>
            </p:nvGraphicFramePr>
            <p:xfrm>
              <a:off x="540056" y="2081488"/>
              <a:ext cx="7776528" cy="673926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388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389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390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39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028" name="yt_table_12028" descr="{&quot;rangeId&quot;:11,&quot;type&quot;:&quot;Option&quot;}" title="H_50.0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84069132"/>
                  </p:ext>
                </p:extLst>
              </p:nvPr>
            </p:nvGraphicFramePr>
            <p:xfrm>
              <a:off x="540056" y="2081488"/>
              <a:ext cx="7776528" cy="635064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388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389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390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391"/>
                        </a:ext>
                      </a:extLst>
                    </a:gridCol>
                  </a:tblGrid>
                  <a:tr h="63506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75661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7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029" name="yt_shape_12029"/>
          <p:cNvSpPr txBox="1"/>
          <p:nvPr/>
        </p:nvSpPr>
        <p:spPr>
          <a:xfrm>
            <a:off x="540000" y="2767200"/>
            <a:ext cx="64552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大小关系正确的是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30" name="yt_table_1203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8747043"/>
              </p:ext>
            </p:extLst>
          </p:nvPr>
        </p:nvGraphicFramePr>
        <p:xfrm>
          <a:off x="540056" y="3246503"/>
          <a:ext cx="7538086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392"/>
                    </a:ext>
                  </a:extLst>
                </a:gridCol>
                <a:gridCol w="3014663">
                  <a:extLst>
                    <a:ext uri="{9D8B030D-6E8A-4147-A177-3AD203B41FA5}">
                      <a16:colId xmlns:a16="http://schemas.microsoft.com/office/drawing/2014/main" val="103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6"/>
                  </a:ext>
                </a:extLst>
              </a:tr>
            </a:tbl>
          </a:graphicData>
        </a:graphic>
      </p:graphicFrame>
      <p:sp>
        <p:nvSpPr>
          <p:cNvPr id="12032" name="yt_shape_12032"/>
          <p:cNvSpPr txBox="1"/>
          <p:nvPr/>
        </p:nvSpPr>
        <p:spPr>
          <a:xfrm>
            <a:off x="540119" y="424805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它们在数轴上的对应点的位置如图所示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dcd4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按照从小到大的顺序排列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34" name="yt_table_1203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2608604"/>
              </p:ext>
            </p:extLst>
          </p:nvPr>
        </p:nvGraphicFramePr>
        <p:xfrm>
          <a:off x="540056" y="5678304"/>
          <a:ext cx="8042911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394"/>
                    </a:ext>
                  </a:extLst>
                </a:gridCol>
                <a:gridCol w="3519488">
                  <a:extLst>
                    <a:ext uri="{9D8B030D-6E8A-4147-A177-3AD203B41FA5}">
                      <a16:colId xmlns:a16="http://schemas.microsoft.com/office/drawing/2014/main" val="103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8"/>
                  </a:ext>
                </a:extLst>
              </a:tr>
            </a:tbl>
          </a:graphicData>
        </a:graphic>
      </p:graphicFrame>
      <p:pic>
        <p:nvPicPr>
          <p:cNvPr id="12033" name="yt_image_12033_skip" title="H_37.0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8357" y="5207492"/>
            <a:ext cx="4033724" cy="470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708441163">
            <a:extLst>
              <a:ext uri="{FF2B5EF4-FFF2-40B4-BE49-F238E27FC236}">
                <a16:creationId xmlns:a16="http://schemas.microsoft.com/office/drawing/2014/main" id="{B7942E24-FD56-9AC1-BA92-85F8C384F34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6BFFF8E-2AB0-40C7-89AB-3F8D9B7CA462}"/>
              </a:ext>
            </a:extLst>
          </p:cNvPr>
          <p:cNvSpPr txBox="1"/>
          <p:nvPr/>
        </p:nvSpPr>
        <p:spPr>
          <a:xfrm>
            <a:off x="9436826" y="1342628"/>
            <a:ext cx="400748" cy="72867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7A1B4B9-DCAA-FE7A-55F4-92CAD836C50C}"/>
              </a:ext>
            </a:extLst>
          </p:cNvPr>
          <p:cNvSpPr txBox="1"/>
          <p:nvPr/>
        </p:nvSpPr>
        <p:spPr>
          <a:xfrm>
            <a:off x="6012589" y="27203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4BF3D0F-DA63-EAFE-A2A3-B2A45AECAE18}"/>
              </a:ext>
            </a:extLst>
          </p:cNvPr>
          <p:cNvSpPr txBox="1"/>
          <p:nvPr/>
        </p:nvSpPr>
        <p:spPr>
          <a:xfrm>
            <a:off x="5936508" y="467673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6" name="yt_shape_12036"/>
          <p:cNvSpPr txBox="1"/>
          <p:nvPr/>
        </p:nvSpPr>
        <p:spPr>
          <a:xfrm>
            <a:off x="540000" y="900000"/>
            <a:ext cx="314348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有理数的运算</a:t>
            </a:r>
          </a:p>
        </p:txBody>
      </p:sp>
      <p:sp>
        <p:nvSpPr>
          <p:cNvPr id="12037" name="yt_shape_12037"/>
          <p:cNvSpPr txBox="1"/>
          <p:nvPr/>
        </p:nvSpPr>
        <p:spPr>
          <a:xfrm>
            <a:off x="540000" y="1389434"/>
            <a:ext cx="443711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038" name="yt_table_12038" title="H_166.69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22168501"/>
                  </p:ext>
                </p:extLst>
              </p:nvPr>
            </p:nvGraphicFramePr>
            <p:xfrm>
              <a:off x="540056" y="1868737"/>
              <a:ext cx="3830638" cy="2296859"/>
            </p:xfrm>
            <a:graphic>
              <a:graphicData uri="http://schemas.openxmlformats.org/drawingml/2006/table">
                <a:tbl>
                  <a:tblPr/>
                  <a:tblGrid>
                    <a:gridCol w="3830638">
                      <a:extLst>
                        <a:ext uri="{9D8B030D-6E8A-4147-A177-3AD203B41FA5}">
                          <a16:colId xmlns:a16="http://schemas.microsoft.com/office/drawing/2014/main" val="1039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038" name="yt_table_12038" descr="{&quot;rangeId&quot;:15,&quot;type&quot;:&quot;Option&quot;}" title="H_166.69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22168501"/>
                  </p:ext>
                </p:extLst>
              </p:nvPr>
            </p:nvGraphicFramePr>
            <p:xfrm>
              <a:off x="540056" y="1868737"/>
              <a:ext cx="3830638" cy="2117028"/>
            </p:xfrm>
            <a:graphic>
              <a:graphicData uri="http://schemas.openxmlformats.org/drawingml/2006/table">
                <a:tbl>
                  <a:tblPr/>
                  <a:tblGrid>
                    <a:gridCol w="3830638">
                      <a:extLst>
                        <a:ext uri="{9D8B030D-6E8A-4147-A177-3AD203B41FA5}">
                          <a16:colId xmlns:a16="http://schemas.microsoft.com/office/drawing/2014/main" val="10396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9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5000" b="-198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0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75000" b="-98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1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039" name="yt_shape_12039"/>
          <p:cNvSpPr txBox="1"/>
          <p:nvPr/>
        </p:nvSpPr>
        <p:spPr>
          <a:xfrm>
            <a:off x="540119" y="403608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程序题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如图是一个计算程序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若输入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则输出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84027"/>
              </a:rPr>
              <a:t>的结果为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41" name="yt_table_1204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6950569"/>
              </p:ext>
            </p:extLst>
          </p:nvPr>
        </p:nvGraphicFramePr>
        <p:xfrm>
          <a:off x="540056" y="5708595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9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9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399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4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3"/>
                  </a:ext>
                </a:extLst>
              </a:tr>
            </a:tbl>
          </a:graphicData>
        </a:graphic>
      </p:graphicFrame>
      <p:pic>
        <p:nvPicPr>
          <p:cNvPr id="12040" name="yt_image_12040_skip" title="H_56.1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5966" y="4729067"/>
            <a:ext cx="4640068" cy="713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708441224">
            <a:extLst>
              <a:ext uri="{FF2B5EF4-FFF2-40B4-BE49-F238E27FC236}">
                <a16:creationId xmlns:a16="http://schemas.microsoft.com/office/drawing/2014/main" id="{AC4EF4D4-093D-554A-0ED1-01A624939C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184FBBB-2BBF-0422-98B4-0325F01A157C}"/>
              </a:ext>
            </a:extLst>
          </p:cNvPr>
          <p:cNvSpPr txBox="1"/>
          <p:nvPr/>
        </p:nvSpPr>
        <p:spPr>
          <a:xfrm>
            <a:off x="40313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2FC94C4-E395-A124-31CD-5F757FFEC718}"/>
              </a:ext>
            </a:extLst>
          </p:cNvPr>
          <p:cNvSpPr txBox="1"/>
          <p:nvPr/>
        </p:nvSpPr>
        <p:spPr>
          <a:xfrm>
            <a:off x="1059708" y="446476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43" name="yt_shape_12043"/>
              <p:cNvSpPr txBox="1"/>
              <p:nvPr/>
            </p:nvSpPr>
            <p:spPr>
              <a:xfrm>
                <a:off x="540119" y="900000"/>
                <a:ext cx="11492915" cy="487377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新定义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现定义两种新运算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对任意有理数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规定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4ddac,isEnd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例如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14430,isEnd"/>
                  </a:rPr>
                  <a:t>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2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2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043" name="yt_shape_120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873770"/>
              </a:xfrm>
              <a:prstGeom prst="rect">
                <a:avLst/>
              </a:prstGeom>
              <a:blipFill>
                <a:blip r:embed="rId2"/>
                <a:stretch>
                  <a:fillRect l="-1645" t="-1126" b="-30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16870F1-72BA-6EDC-BC93-705B2DAE9000}"/>
              </a:ext>
            </a:extLst>
          </p:cNvPr>
          <p:cNvSpPr txBox="1"/>
          <p:nvPr/>
        </p:nvSpPr>
        <p:spPr>
          <a:xfrm>
            <a:off x="9190882" y="1804170"/>
            <a:ext cx="1094487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F7FEDD2-E6A7-2190-C4EC-A4773291416F}"/>
                  </a:ext>
                </a:extLst>
              </p:cNvPr>
              <p:cNvSpPr txBox="1"/>
              <p:nvPr/>
            </p:nvSpPr>
            <p:spPr>
              <a:xfrm>
                <a:off x="450108" y="3430088"/>
                <a:ext cx="5352161" cy="76855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7, 'hasSerialNum': 1}">
                <a:extLst>
                  <a:ext uri="{FF2B5EF4-FFF2-40B4-BE49-F238E27FC236}">
                    <a16:creationId xmlns:a16="http://schemas.microsoft.com/office/drawing/2014/main" id="{1F7FEDD2-E6A7-2190-C4EC-A477329141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30088"/>
                <a:ext cx="5352161" cy="768553"/>
              </a:xfrm>
              <a:prstGeom prst="rect">
                <a:avLst/>
              </a:prstGeom>
              <a:blipFill>
                <a:blip r:embed="rId3"/>
                <a:stretch>
                  <a:fillRect l="-1822" r="-170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D9D77FC-FA5F-F03A-40E9-391739D26851}"/>
                  </a:ext>
                </a:extLst>
              </p:cNvPr>
              <p:cNvSpPr txBox="1"/>
              <p:nvPr/>
            </p:nvSpPr>
            <p:spPr>
              <a:xfrm>
                <a:off x="1631504" y="4105029"/>
                <a:ext cx="3218561" cy="7685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D9D77FC-FA5F-F03A-40E9-391739D268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4105029"/>
                <a:ext cx="3218561" cy="768554"/>
              </a:xfrm>
              <a:prstGeom prst="rect">
                <a:avLst/>
              </a:prstGeom>
              <a:blipFill>
                <a:blip r:embed="rId4"/>
                <a:stretch>
                  <a:fillRect l="-3030" r="-2841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3450BA6-83C3-7AD2-900A-DD21B89C9BE9}"/>
              </a:ext>
            </a:extLst>
          </p:cNvPr>
          <p:cNvSpPr txBox="1"/>
          <p:nvPr/>
        </p:nvSpPr>
        <p:spPr>
          <a:xfrm>
            <a:off x="1631504" y="4779971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C854203-2197-DFA5-FC10-337CB4489AD8}"/>
              </a:ext>
            </a:extLst>
          </p:cNvPr>
          <p:cNvSpPr txBox="1"/>
          <p:nvPr/>
        </p:nvSpPr>
        <p:spPr>
          <a:xfrm>
            <a:off x="1631504" y="5255459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49" name="yt_shape_12049"/>
              <p:cNvSpPr txBox="1"/>
              <p:nvPr/>
            </p:nvSpPr>
            <p:spPr>
              <a:xfrm>
                <a:off x="540000" y="900000"/>
                <a:ext cx="6227667" cy="27447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049" name="yt_shape_12049" descr="{&quot;rangeId&quot;:2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227667" cy="2744790"/>
              </a:xfrm>
              <a:prstGeom prst="rect">
                <a:avLst/>
              </a:prstGeom>
              <a:blipFill>
                <a:blip r:embed="rId2"/>
                <a:stretch>
                  <a:fillRect l="-3036" r="-2057" b="-6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FA7508E-6FB1-3F33-D310-96984192723D}"/>
                  </a:ext>
                </a:extLst>
              </p:cNvPr>
              <p:cNvSpPr txBox="1"/>
              <p:nvPr/>
            </p:nvSpPr>
            <p:spPr>
              <a:xfrm>
                <a:off x="449989" y="1524643"/>
                <a:ext cx="54331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7}">
                <a:extLst>
                  <a:ext uri="{FF2B5EF4-FFF2-40B4-BE49-F238E27FC236}">
                    <a16:creationId xmlns:a16="http://schemas.microsoft.com/office/drawing/2014/main" id="{5FA7508E-6FB1-3F33-D310-9698419272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4643"/>
                <a:ext cx="5433123" cy="765061"/>
              </a:xfrm>
              <a:prstGeom prst="rect">
                <a:avLst/>
              </a:prstGeom>
              <a:blipFill>
                <a:blip r:embed="rId3"/>
                <a:stretch>
                  <a:fillRect l="-1796" r="-179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5FD5E4A-1532-86B3-8716-849B490BCE56}"/>
              </a:ext>
            </a:extLst>
          </p:cNvPr>
          <p:cNvSpPr txBox="1"/>
          <p:nvPr/>
        </p:nvSpPr>
        <p:spPr>
          <a:xfrm>
            <a:off x="1631504" y="2196092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BD37778-B364-E80D-DDE0-06DF6DF4EAC1}"/>
              </a:ext>
            </a:extLst>
          </p:cNvPr>
          <p:cNvSpPr txBox="1"/>
          <p:nvPr/>
        </p:nvSpPr>
        <p:spPr>
          <a:xfrm>
            <a:off x="1631504" y="2671580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E7C574D-773F-A40A-A0A6-1A9CBFEA1A34}"/>
              </a:ext>
            </a:extLst>
          </p:cNvPr>
          <p:cNvSpPr txBox="1"/>
          <p:nvPr/>
        </p:nvSpPr>
        <p:spPr>
          <a:xfrm>
            <a:off x="1631504" y="314706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3" name="yt_shape_12053"/>
          <p:cNvSpPr txBox="1"/>
          <p:nvPr/>
        </p:nvSpPr>
        <p:spPr>
          <a:xfrm>
            <a:off x="540000" y="900000"/>
            <a:ext cx="283571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科学记数法</a:t>
            </a:r>
          </a:p>
        </p:txBody>
      </p:sp>
      <p:sp>
        <p:nvSpPr>
          <p:cNvPr id="12054" name="yt_shape_12054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杭州市中考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杭州奥体中心体育场又称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大莲花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里面有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80800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个座位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2729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80800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用科学记数法表示为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55" name="yt_table_1205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663620"/>
              </p:ext>
            </p:extLst>
          </p:nvPr>
        </p:nvGraphicFramePr>
        <p:xfrm>
          <a:off x="540056" y="2348869"/>
          <a:ext cx="5437506" cy="950976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0401"/>
                    </a:ext>
                  </a:extLst>
                </a:gridCol>
                <a:gridCol w="2328863">
                  <a:extLst>
                    <a:ext uri="{9D8B030D-6E8A-4147-A177-3AD203B41FA5}">
                      <a16:colId xmlns:a16="http://schemas.microsoft.com/office/drawing/2014/main" val="104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5"/>
                  </a:ext>
                </a:extLst>
              </a:tr>
            </a:tbl>
          </a:graphicData>
        </a:graphic>
      </p:graphicFrame>
      <p:sp>
        <p:nvSpPr>
          <p:cNvPr id="12057" name="yt_shape_12057"/>
          <p:cNvSpPr txBox="1"/>
          <p:nvPr/>
        </p:nvSpPr>
        <p:spPr>
          <a:xfrm>
            <a:off x="540119" y="335042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烟台市中考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北斗系统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是我国自主建设运行的全球卫星导航系统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675e,isEnd"/>
              </a:rPr>
              <a:t>国内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多个导航地图采用北斗优先定位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目前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北斗定位服务日均使用量已超过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1b74,isEnd"/>
              </a:rPr>
              <a:t>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亿用科学记数法表示为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708441291">
            <a:extLst>
              <a:ext uri="{FF2B5EF4-FFF2-40B4-BE49-F238E27FC236}">
                <a16:creationId xmlns:a16="http://schemas.microsoft.com/office/drawing/2014/main" id="{2E329ACF-5530-0720-C245-FEA6B9C156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9418B7E-CD5D-C2D3-AC37-D58380C37DF5}"/>
              </a:ext>
            </a:extLst>
          </p:cNvPr>
          <p:cNvSpPr txBox="1"/>
          <p:nvPr/>
        </p:nvSpPr>
        <p:spPr>
          <a:xfrm>
            <a:off x="48697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4E73E96-CA33-147E-FD53-48A27673A47C}"/>
              </a:ext>
            </a:extLst>
          </p:cNvPr>
          <p:cNvSpPr txBox="1"/>
          <p:nvPr/>
        </p:nvSpPr>
        <p:spPr>
          <a:xfrm>
            <a:off x="4869708" y="4254593"/>
            <a:ext cx="174733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800</Words>
  <Application>Microsoft Office PowerPoint</Application>
  <PresentationFormat>宽屏</PresentationFormat>
  <Paragraphs>116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37" baseType="lpstr">
      <vt:lpstr>,isEnd</vt:lpstr>
      <vt:lpstr>_⨹_1_14430,isEnd</vt:lpstr>
      <vt:lpstr>_⨹_1_4ddac,isEnd</vt:lpstr>
      <vt:lpstr>_⨹_1_52729</vt:lpstr>
      <vt:lpstr>_⨹_1_a1e34</vt:lpstr>
      <vt:lpstr>_⨹_1_c1b74,isEnd</vt:lpstr>
      <vt:lpstr>_⨹_1_c4d4d,isEnd</vt:lpstr>
      <vt:lpstr>_⨹_1_ddcd4</vt:lpstr>
      <vt:lpstr>_⨹_1_ff8e8,isEnd</vt:lpstr>
      <vt:lpstr>_⨹_2_2675e,isEnd</vt:lpstr>
      <vt:lpstr>_⨹_4_84027</vt:lpstr>
      <vt:lpstr>_⨹_5_c6b72,isEnd</vt:lpstr>
      <vt:lpstr>_⨹_7_5961b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10</cp:revision>
  <dcterms:created xsi:type="dcterms:W3CDTF">2024-07-23T04:16:09Z</dcterms:created>
  <dcterms:modified xsi:type="dcterms:W3CDTF">2024-07-23T14:04:32Z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