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4" r:id="rId7"/>
    <p:sldId id="330" r:id="rId8"/>
    <p:sldId id="316" r:id="rId9"/>
    <p:sldId id="318" r:id="rId10"/>
    <p:sldId id="321" r:id="rId11"/>
    <p:sldId id="325" r:id="rId12"/>
    <p:sldId id="326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9" name="yt_shape_13749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3750" name="yt_image_13750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2" name="yt_shape_13752"/>
          <p:cNvSpPr txBox="1"/>
          <p:nvPr/>
        </p:nvSpPr>
        <p:spPr>
          <a:xfrm>
            <a:off x="540119" y="197670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所得结果仍是等式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等式两边都乘以同一个数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或除以同一个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fb42a,isEnd"/>
              </a:rPr>
              <a:t>所得的结果仍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是等式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0E4724-CD58-FD87-065D-852FEA0FD493}"/>
              </a:ext>
            </a:extLst>
          </p:cNvPr>
          <p:cNvSpPr txBox="1"/>
          <p:nvPr/>
        </p:nvSpPr>
        <p:spPr>
          <a:xfrm>
            <a:off x="2683721" y="192989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869F76-B3E4-2250-72C2-678235A779B7}"/>
              </a:ext>
            </a:extLst>
          </p:cNvPr>
          <p:cNvSpPr txBox="1"/>
          <p:nvPr/>
        </p:nvSpPr>
        <p:spPr>
          <a:xfrm>
            <a:off x="7049346" y="2405385"/>
            <a:ext cx="132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0" name="yt_shape_13810"/>
              <p:cNvSpPr txBox="1"/>
              <p:nvPr/>
            </p:nvSpPr>
            <p:spPr>
              <a:xfrm>
                <a:off x="540000" y="900000"/>
                <a:ext cx="10348987" cy="2550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利用等式的基本性质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10" name="yt_shape_13810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48987" cy="2550185"/>
              </a:xfrm>
              <a:prstGeom prst="rect">
                <a:avLst/>
              </a:prstGeom>
              <a:blipFill>
                <a:blip r:embed="rId2"/>
                <a:stretch>
                  <a:fillRect l="-1827" t="-2153" r="-82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308991-3B2E-03EB-80CB-8F749D7711EE}"/>
              </a:ext>
            </a:extLst>
          </p:cNvPr>
          <p:cNvSpPr txBox="1"/>
          <p:nvPr/>
        </p:nvSpPr>
        <p:spPr>
          <a:xfrm>
            <a:off x="449989" y="1328682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192AF1-DF5B-5A07-6BF5-D7487F4A7C13}"/>
              </a:ext>
            </a:extLst>
          </p:cNvPr>
          <p:cNvSpPr txBox="1"/>
          <p:nvPr/>
        </p:nvSpPr>
        <p:spPr>
          <a:xfrm>
            <a:off x="449989" y="1804170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0F0D4A-B391-8AC3-6908-425B6BB5E16B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2575624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810F0D4A-B391-8AC3-6908-425B6BB5E1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2575624" cy="768300"/>
              </a:xfrm>
              <a:prstGeom prst="rect">
                <a:avLst/>
              </a:prstGeom>
              <a:blipFill>
                <a:blip r:embed="rId3"/>
                <a:stretch>
                  <a:fillRect l="-3791" r="-379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3B6DD09-884C-7A91-04A4-AE8245AA3500}"/>
              </a:ext>
            </a:extLst>
          </p:cNvPr>
          <p:cNvSpPr txBox="1"/>
          <p:nvPr/>
        </p:nvSpPr>
        <p:spPr>
          <a:xfrm>
            <a:off x="449989" y="2954346"/>
            <a:ext cx="14373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4" name="yt_shape_1381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13" name="yt_image_13813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16" name="yt_shape_13816"/>
              <p:cNvSpPr txBox="1"/>
              <p:nvPr/>
            </p:nvSpPr>
            <p:spPr>
              <a:xfrm>
                <a:off x="540119" y="1482165"/>
                <a:ext cx="11492915" cy="50578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能不能从等式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aa93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不能从等式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不能得到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不能作为除数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根据等式的基本性质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bff1d"/>
                  </a:rPr>
                  <a:t>可以得到等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816" name="yt_shape_13816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5057859"/>
              </a:xfrm>
              <a:prstGeom prst="rect">
                <a:avLst/>
              </a:prstGeom>
              <a:blipFill>
                <a:blip r:embed="rId3"/>
                <a:stretch>
                  <a:fillRect l="-1645" b="-2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D296CF-0D5E-078B-9D95-7077245F6649}"/>
                  </a:ext>
                </a:extLst>
              </p:cNvPr>
              <p:cNvSpPr txBox="1"/>
              <p:nvPr/>
            </p:nvSpPr>
            <p:spPr>
              <a:xfrm>
                <a:off x="450108" y="2805054"/>
                <a:ext cx="669582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不能从等式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29D296CF-0D5E-078B-9D95-7077245F6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05054"/>
                <a:ext cx="6695822" cy="778460"/>
              </a:xfrm>
              <a:prstGeom prst="rect">
                <a:avLst/>
              </a:prstGeom>
              <a:blipFill>
                <a:blip r:embed="rId4"/>
                <a:stretch>
                  <a:fillRect l="-1457" r="-136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67DCF0-304A-4A11-8291-0301AED909F6}"/>
                  </a:ext>
                </a:extLst>
              </p:cNvPr>
              <p:cNvSpPr txBox="1"/>
              <p:nvPr/>
            </p:nvSpPr>
            <p:spPr>
              <a:xfrm>
                <a:off x="450108" y="3383280"/>
                <a:ext cx="8467472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不能得到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67DCF0-304A-4A11-8291-0301AED90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83280"/>
                <a:ext cx="8467472" cy="778459"/>
              </a:xfrm>
              <a:prstGeom prst="rect">
                <a:avLst/>
              </a:prstGeom>
              <a:blipFill>
                <a:blip r:embed="rId5"/>
                <a:stretch>
                  <a:fillRect l="-1152" r="-1080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90276D1-6BEC-0EF7-8A75-8078531E2A39}"/>
              </a:ext>
            </a:extLst>
          </p:cNvPr>
          <p:cNvSpPr txBox="1"/>
          <p:nvPr/>
        </p:nvSpPr>
        <p:spPr>
          <a:xfrm>
            <a:off x="450108" y="4068127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不能作为除数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684103-FFFF-49AB-0D6C-F6092DA8CA63}"/>
                  </a:ext>
                </a:extLst>
              </p:cNvPr>
              <p:cNvSpPr txBox="1"/>
              <p:nvPr/>
            </p:nvSpPr>
            <p:spPr>
              <a:xfrm>
                <a:off x="450108" y="4543615"/>
                <a:ext cx="578142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能从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得到等式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684103-FFFF-49AB-0D6C-F6092DA8C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43615"/>
                <a:ext cx="5781422" cy="778460"/>
              </a:xfrm>
              <a:prstGeom prst="rect">
                <a:avLst/>
              </a:prstGeom>
              <a:blipFill>
                <a:blip r:embed="rId6"/>
                <a:stretch>
                  <a:fillRect l="-1688" r="-1582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05B8F7-4905-C722-3440-42964D2618AE}"/>
                  </a:ext>
                </a:extLst>
              </p:cNvPr>
              <p:cNvSpPr txBox="1"/>
              <p:nvPr/>
            </p:nvSpPr>
            <p:spPr>
              <a:xfrm>
                <a:off x="450108" y="5314837"/>
                <a:ext cx="11169967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根据等式的基本性质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5_bff1d"/>
                  </a:rPr>
                  <a:t>可以得到等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05B8F7-4905-C722-3440-42964D261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14837"/>
                <a:ext cx="11169967" cy="778459"/>
              </a:xfrm>
              <a:prstGeom prst="rect">
                <a:avLst/>
              </a:prstGeom>
              <a:blipFill>
                <a:blip r:embed="rId7"/>
                <a:stretch>
                  <a:fillRect l="-873" t="-9375" r="-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E81EB54-E5E5-A4F6-AADA-38B6197FFB84}"/>
              </a:ext>
            </a:extLst>
          </p:cNvPr>
          <p:cNvSpPr txBox="1"/>
          <p:nvPr/>
        </p:nvSpPr>
        <p:spPr>
          <a:xfrm>
            <a:off x="450108" y="5913310"/>
            <a:ext cx="3191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" name="yt_shape_1382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题变式与拓展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两个天平都平衡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3f82,isEnd"/>
              </a:rPr>
              <a:t>个球体质量相等的正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方体的个数为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26" name="yt_image_13826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2756" y="2636912"/>
            <a:ext cx="5227639" cy="8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A10899-D625-BA7D-05C7-6F36DD148158}"/>
              </a:ext>
            </a:extLst>
          </p:cNvPr>
          <p:cNvSpPr txBox="1"/>
          <p:nvPr/>
        </p:nvSpPr>
        <p:spPr>
          <a:xfrm>
            <a:off x="2583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】如图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下列四个天平中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相同形状的物体的重量是相等的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dfb,isEnd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天平是平衡的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个天平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后三个天平仍然平衡的有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29" name="yt_image_13829" title="H_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3693" y="1995319"/>
            <a:ext cx="4404612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1" name="yt_shape_13831"/>
          <p:cNvSpPr txBox="1"/>
          <p:nvPr/>
        </p:nvSpPr>
        <p:spPr>
          <a:xfrm>
            <a:off x="540119" y="28460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【拓展】用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分别表示三种不同的物体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a3ea,isEnd"/>
              </a:rPr>
              <a:t>前两架天平保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若要使第三架天平也平衡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处应放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</p:txBody>
      </p:sp>
      <p:pic>
        <p:nvPicPr>
          <p:cNvPr id="13832" name="yt_image_13832" title="H_40.9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9202" y="3957829"/>
            <a:ext cx="3713594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08E89B-7549-E87A-23E6-D99A18266B8A}"/>
              </a:ext>
            </a:extLst>
          </p:cNvPr>
          <p:cNvSpPr txBox="1"/>
          <p:nvPr/>
        </p:nvSpPr>
        <p:spPr>
          <a:xfrm>
            <a:off x="8679708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E42B4F-8634-5140-E0D5-D21EF3DC8D44}"/>
              </a:ext>
            </a:extLst>
          </p:cNvPr>
          <p:cNvSpPr txBox="1"/>
          <p:nvPr/>
        </p:nvSpPr>
        <p:spPr>
          <a:xfrm>
            <a:off x="7765307" y="327471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5" name="yt_shape_13755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754" name="yt_image_137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7" name="yt_shape_13757"/>
          <p:cNvSpPr txBox="1"/>
          <p:nvPr/>
        </p:nvSpPr>
        <p:spPr>
          <a:xfrm>
            <a:off x="540000" y="1386424"/>
            <a:ext cx="86401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小周同学对等式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具体过程如表所示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758" name="yt_shape_13758"/>
          <p:cNvSpPr txBox="1"/>
          <p:nvPr/>
        </p:nvSpPr>
        <p:spPr>
          <a:xfrm>
            <a:off x="540000" y="1865727"/>
            <a:ext cx="4168944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59" name="yt_shape_13759"/>
          <p:cNvSpPr txBox="1"/>
          <p:nvPr/>
        </p:nvSpPr>
        <p:spPr>
          <a:xfrm>
            <a:off x="540000" y="337799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哪一步等式变形产生错误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760" name="yt_shape_13760"/>
          <p:cNvSpPr txBox="1"/>
          <p:nvPr/>
        </p:nvSpPr>
        <p:spPr>
          <a:xfrm>
            <a:off x="540000" y="3857299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请你分析产生错误的原因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61" name="yt_shape_13761"/>
          <p:cNvSpPr txBox="1"/>
          <p:nvPr/>
        </p:nvSpPr>
        <p:spPr>
          <a:xfrm>
            <a:off x="540000" y="433660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13762" name="yt_shape_13762"/>
          <p:cNvSpPr txBox="1"/>
          <p:nvPr/>
        </p:nvSpPr>
        <p:spPr>
          <a:xfrm>
            <a:off x="540000" y="4815905"/>
            <a:ext cx="55447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第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步等式变形产生错误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63" name="yt_shape_13763"/>
          <p:cNvSpPr txBox="1"/>
          <p:nvPr/>
        </p:nvSpPr>
        <p:spPr>
          <a:xfrm>
            <a:off x="540000" y="5295208"/>
            <a:ext cx="101678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错误的原因是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等式两边同时除以一个可能等于零的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等式不成立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64" name="yt_shape_13764"/>
          <p:cNvSpPr txBox="1"/>
          <p:nvPr/>
        </p:nvSpPr>
        <p:spPr>
          <a:xfrm>
            <a:off x="540000" y="5774511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在运用等式的基本性质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等式两边不能除以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或值可能为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5" name="yt_image_1376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8" name="yt_shape_13768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p:sp>
        <p:nvSpPr>
          <p:cNvPr id="13769" name="yt_shape_13769"/>
          <p:cNvSpPr txBox="1"/>
          <p:nvPr/>
        </p:nvSpPr>
        <p:spPr>
          <a:xfrm>
            <a:off x="540000" y="1971599"/>
            <a:ext cx="8444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0" name="yt_table_137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378868"/>
              </p:ext>
            </p:extLst>
          </p:nvPr>
        </p:nvGraphicFramePr>
        <p:xfrm>
          <a:off x="540056" y="2450902"/>
          <a:ext cx="8012430" cy="950976"/>
        </p:xfrm>
        <a:graphic>
          <a:graphicData uri="http://schemas.openxmlformats.org/drawingml/2006/table">
            <a:tbl>
              <a:tblPr/>
              <a:tblGrid>
                <a:gridCol w="471043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分数的基本性质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sp>
        <p:nvSpPr>
          <p:cNvPr id="13772" name="yt_shape_13772"/>
          <p:cNvSpPr txBox="1"/>
          <p:nvPr/>
        </p:nvSpPr>
        <p:spPr>
          <a:xfrm>
            <a:off x="540000" y="3452456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下列变形依据等式的性质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73" name="yt_table_13773" title="H_80.8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4602525"/>
                  </p:ext>
                </p:extLst>
              </p:nvPr>
            </p:nvGraphicFramePr>
            <p:xfrm>
              <a:off x="540056" y="3931759"/>
              <a:ext cx="9055418" cy="1114616"/>
            </p:xfrm>
            <a:graphic>
              <a:graphicData uri="http://schemas.openxmlformats.org/drawingml/2006/table">
                <a:tbl>
                  <a:tblPr/>
                  <a:tblGrid>
                    <a:gridCol w="471043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4344988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773" name="yt_table_13773" descr="{&quot;rangeId&quot;:5,&quot;type&quot;:&quot;Option&quot;}" title="H_80.8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4602525"/>
                  </p:ext>
                </p:extLst>
              </p:nvPr>
            </p:nvGraphicFramePr>
            <p:xfrm>
              <a:off x="540056" y="3931759"/>
              <a:ext cx="9055418" cy="1026669"/>
            </p:xfrm>
            <a:graphic>
              <a:graphicData uri="http://schemas.openxmlformats.org/drawingml/2006/table">
                <a:tbl>
                  <a:tblPr/>
                  <a:tblGrid>
                    <a:gridCol w="471043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4344988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60229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8000" r="-92119" b="-1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74" name="yt_shape_13774"/>
          <p:cNvSpPr txBox="1"/>
          <p:nvPr/>
        </p:nvSpPr>
        <p:spPr>
          <a:xfrm>
            <a:off x="540000" y="5008989"/>
            <a:ext cx="75533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75" name="yt_table_13775" title="H_84.28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181758"/>
                  </p:ext>
                </p:extLst>
              </p:nvPr>
            </p:nvGraphicFramePr>
            <p:xfrm>
              <a:off x="540056" y="5488292"/>
              <a:ext cx="7734935" cy="1160971"/>
            </p:xfrm>
            <a:graphic>
              <a:graphicData uri="http://schemas.openxmlformats.org/drawingml/2006/table">
                <a:tbl>
                  <a:tblPr/>
                  <a:tblGrid>
                    <a:gridCol w="4710430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3024505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775" name="yt_table_13775" descr="{&quot;rangeId&quot;:6,&quot;type&quot;:&quot;Option&quot;}" title="H_84.28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181758"/>
                  </p:ext>
                </p:extLst>
              </p:nvPr>
            </p:nvGraphicFramePr>
            <p:xfrm>
              <a:off x="540056" y="5488292"/>
              <a:ext cx="7734935" cy="1070357"/>
            </p:xfrm>
            <a:graphic>
              <a:graphicData uri="http://schemas.openxmlformats.org/drawingml/2006/table">
                <a:tbl>
                  <a:tblPr/>
                  <a:tblGrid>
                    <a:gridCol w="4710430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3024505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  <a:tr h="645986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5533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637161">
            <a:extLst>
              <a:ext uri="{FF2B5EF4-FFF2-40B4-BE49-F238E27FC236}">
                <a16:creationId xmlns:a16="http://schemas.microsoft.com/office/drawing/2014/main" id="{66852EBE-C937-34FA-1F40-3B873D913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ACB1CD-7225-2745-49AC-9F3CD5D702A6}"/>
              </a:ext>
            </a:extLst>
          </p:cNvPr>
          <p:cNvSpPr txBox="1"/>
          <p:nvPr/>
        </p:nvSpPr>
        <p:spPr>
          <a:xfrm>
            <a:off x="80001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F91686-5F38-B036-0F78-F0A34BE48A53}"/>
              </a:ext>
            </a:extLst>
          </p:cNvPr>
          <p:cNvSpPr txBox="1"/>
          <p:nvPr/>
        </p:nvSpPr>
        <p:spPr>
          <a:xfrm>
            <a:off x="55553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DFB3D7-6880-FAB9-8EB8-E333B8F9633D}"/>
              </a:ext>
            </a:extLst>
          </p:cNvPr>
          <p:cNvSpPr txBox="1"/>
          <p:nvPr/>
        </p:nvSpPr>
        <p:spPr>
          <a:xfrm>
            <a:off x="7117489" y="49621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6" name="yt_shape_13776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利用等式的基本性质解方程</a:t>
            </a:r>
          </a:p>
        </p:txBody>
      </p:sp>
      <p:sp>
        <p:nvSpPr>
          <p:cNvPr id="13777" name="yt_shape_13777"/>
          <p:cNvSpPr txBox="1"/>
          <p:nvPr/>
        </p:nvSpPr>
        <p:spPr>
          <a:xfrm>
            <a:off x="540000" y="1389434"/>
            <a:ext cx="57643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一元一次方程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8" name="yt_table_137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720066"/>
              </p:ext>
            </p:extLst>
          </p:nvPr>
        </p:nvGraphicFramePr>
        <p:xfrm>
          <a:off x="540056" y="1868737"/>
          <a:ext cx="9949816" cy="475488"/>
        </p:xfrm>
        <a:graphic>
          <a:graphicData uri="http://schemas.openxmlformats.org/drawingml/2006/table">
            <a:tbl>
              <a:tblPr/>
              <a:tblGrid>
                <a:gridCol w="2881630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864168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sp>
        <p:nvSpPr>
          <p:cNvPr id="13780" name="yt_shape_13780"/>
          <p:cNvSpPr txBox="1"/>
          <p:nvPr/>
        </p:nvSpPr>
        <p:spPr>
          <a:xfrm>
            <a:off x="540000" y="2394908"/>
            <a:ext cx="46871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1" name="yt_table_1378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2325584"/>
                  </p:ext>
                </p:extLst>
              </p:nvPr>
            </p:nvGraphicFramePr>
            <p:xfrm>
              <a:off x="540056" y="2874211"/>
              <a:ext cx="9949816" cy="671449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2864168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781" name="yt_table_13781" descr="{&quot;rangeId&quot;:9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2325584"/>
                  </p:ext>
                </p:extLst>
              </p:nvPr>
            </p:nvGraphicFramePr>
            <p:xfrm>
              <a:off x="540056" y="2874211"/>
              <a:ext cx="9949816" cy="632714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  <a:gridCol w="2864168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638" r="-1468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82" name="yt_shape_13782"/>
          <p:cNvSpPr txBox="1"/>
          <p:nvPr/>
        </p:nvSpPr>
        <p:spPr>
          <a:xfrm>
            <a:off x="540119" y="35575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两边同时加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dea6,isEnd"/>
              </a:rPr>
              <a:t>再将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方程的两边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37224">
            <a:extLst>
              <a:ext uri="{FF2B5EF4-FFF2-40B4-BE49-F238E27FC236}">
                <a16:creationId xmlns:a16="http://schemas.microsoft.com/office/drawing/2014/main" id="{A7A83682-433F-10FA-C574-026E39B598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038B23-67E7-CE71-80AE-3D86C0CE726A}"/>
              </a:ext>
            </a:extLst>
          </p:cNvPr>
          <p:cNvSpPr txBox="1"/>
          <p:nvPr/>
        </p:nvSpPr>
        <p:spPr>
          <a:xfrm>
            <a:off x="5328377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291EBC-A13E-7AFF-B711-03358CB7733B}"/>
              </a:ext>
            </a:extLst>
          </p:cNvPr>
          <p:cNvSpPr txBox="1"/>
          <p:nvPr/>
        </p:nvSpPr>
        <p:spPr>
          <a:xfrm>
            <a:off x="4261577" y="2348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669219-68F8-2E6F-5B23-F1654CEF464F}"/>
              </a:ext>
            </a:extLst>
          </p:cNvPr>
          <p:cNvSpPr txBox="1"/>
          <p:nvPr/>
        </p:nvSpPr>
        <p:spPr>
          <a:xfrm>
            <a:off x="8224096" y="351076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2FD08F-5A1A-4831-B28B-C3321CFB006F}"/>
              </a:ext>
            </a:extLst>
          </p:cNvPr>
          <p:cNvSpPr txBox="1"/>
          <p:nvPr/>
        </p:nvSpPr>
        <p:spPr>
          <a:xfrm>
            <a:off x="2278908" y="3986256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同时除以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919056-D413-7256-8859-237E5DEB2A8D}"/>
              </a:ext>
            </a:extLst>
          </p:cNvPr>
          <p:cNvSpPr txBox="1"/>
          <p:nvPr/>
        </p:nvSpPr>
        <p:spPr>
          <a:xfrm>
            <a:off x="5709496" y="398625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000" y="1218472"/>
            <a:ext cx="831317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检验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是原方程的解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274744-F2C7-5B05-E888-6722D85AB350}"/>
              </a:ext>
            </a:extLst>
          </p:cNvPr>
          <p:cNvSpPr txBox="1"/>
          <p:nvPr/>
        </p:nvSpPr>
        <p:spPr>
          <a:xfrm>
            <a:off x="449989" y="1647154"/>
            <a:ext cx="841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34F3EC-B021-4080-0128-AF5B7F0369F1}"/>
              </a:ext>
            </a:extLst>
          </p:cNvPr>
          <p:cNvSpPr txBox="1"/>
          <p:nvPr/>
        </p:nvSpPr>
        <p:spPr>
          <a:xfrm>
            <a:off x="449989" y="2122642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3B4DB2-45D1-DFDE-BDFA-760E05E5694C}"/>
              </a:ext>
            </a:extLst>
          </p:cNvPr>
          <p:cNvSpPr txBox="1"/>
          <p:nvPr/>
        </p:nvSpPr>
        <p:spPr>
          <a:xfrm>
            <a:off x="449989" y="2598130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7B3EB8-2BB5-4AEE-E936-D1D8CBBEBC79}"/>
              </a:ext>
            </a:extLst>
          </p:cNvPr>
          <p:cNvSpPr txBox="1"/>
          <p:nvPr/>
        </p:nvSpPr>
        <p:spPr>
          <a:xfrm>
            <a:off x="449989" y="3073618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501A8D-A335-D53C-A2CA-B7A1A55129E6}"/>
              </a:ext>
            </a:extLst>
          </p:cNvPr>
          <p:cNvSpPr txBox="1"/>
          <p:nvPr/>
        </p:nvSpPr>
        <p:spPr>
          <a:xfrm>
            <a:off x="449989" y="3549106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783"/>
          <p:cNvSpPr txBox="1"/>
          <p:nvPr/>
        </p:nvSpPr>
        <p:spPr>
          <a:xfrm>
            <a:off x="540000" y="764704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并检验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000" y="900000"/>
                <a:ext cx="8922314" cy="3140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方程两边同时减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方程两边同时除以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检验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87" name="yt_shape_1378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22314" cy="3140540"/>
              </a:xfrm>
              <a:prstGeom prst="rect">
                <a:avLst/>
              </a:prstGeom>
              <a:blipFill>
                <a:blip r:embed="rId2"/>
                <a:stretch>
                  <a:fillRect l="-2119" r="-1094" b="-5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C4BC23-ABE6-2705-B5EE-9CDDEEA3C443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80032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方程两边同时减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73C4BC23-ABE6-2705-B5EE-9CDDEEA3C4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8003287" cy="765061"/>
              </a:xfrm>
              <a:prstGeom prst="rect">
                <a:avLst/>
              </a:prstGeom>
              <a:blipFill>
                <a:blip r:embed="rId3"/>
                <a:stretch>
                  <a:fillRect l="-1219" r="-11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F4FB4C-ACD5-9069-B189-C23450CE9216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4901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方程两边同时除以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C7F4FB4C-ACD5-9069-B189-C23450CE9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4901311" cy="765061"/>
              </a:xfrm>
              <a:prstGeom prst="rect">
                <a:avLst/>
              </a:prstGeom>
              <a:blipFill>
                <a:blip r:embed="rId4"/>
                <a:stretch>
                  <a:fillRect l="-1990" r="-186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B109BC-C187-7599-2E86-71D965E3805D}"/>
                  </a:ext>
                </a:extLst>
              </p:cNvPr>
              <p:cNvSpPr txBox="1"/>
              <p:nvPr/>
            </p:nvSpPr>
            <p:spPr>
              <a:xfrm>
                <a:off x="449989" y="2867541"/>
                <a:ext cx="90161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检验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右边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1AB109BC-C187-7599-2E86-71D965E38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7541"/>
                <a:ext cx="9016112" cy="765061"/>
              </a:xfrm>
              <a:prstGeom prst="rect">
                <a:avLst/>
              </a:prstGeom>
              <a:blipFill>
                <a:blip r:embed="rId5"/>
                <a:stretch>
                  <a:fillRect l="-1082" r="-10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65EA221-669B-1B1B-7DC3-8D54832FF79E}"/>
              </a:ext>
            </a:extLst>
          </p:cNvPr>
          <p:cNvSpPr txBox="1"/>
          <p:nvPr/>
        </p:nvSpPr>
        <p:spPr>
          <a:xfrm>
            <a:off x="449989" y="3538990"/>
            <a:ext cx="559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" name="yt_shape_13793"/>
          <p:cNvSpPr txBox="1"/>
          <p:nvPr/>
        </p:nvSpPr>
        <p:spPr>
          <a:xfrm>
            <a:off x="540000" y="900000"/>
            <a:ext cx="95330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利用等式的基本性质变形时忽略不能除以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95" name="yt_table_13795" title="H_167.6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4876866"/>
                  </p:ext>
                </p:extLst>
              </p:nvPr>
            </p:nvGraphicFramePr>
            <p:xfrm>
              <a:off x="540056" y="1858606"/>
              <a:ext cx="4108450" cy="2309686"/>
            </p:xfrm>
            <a:graphic>
              <a:graphicData uri="http://schemas.openxmlformats.org/drawingml/2006/table">
                <a:tbl>
                  <a:tblPr/>
                  <a:tblGrid>
                    <a:gridCol w="4108450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795" name="yt_table_13795" descr="{&quot;rangeId&quot;:12,&quot;type&quot;:&quot;Option&quot;}" title="H_167.6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4876866"/>
                  </p:ext>
                </p:extLst>
              </p:nvPr>
            </p:nvGraphicFramePr>
            <p:xfrm>
              <a:off x="540056" y="1858606"/>
              <a:ext cx="4108450" cy="2129093"/>
            </p:xfrm>
            <a:graphic>
              <a:graphicData uri="http://schemas.openxmlformats.org/drawingml/2006/table">
                <a:tbl>
                  <a:tblPr/>
                  <a:tblGrid>
                    <a:gridCol w="4108450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462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437FC8-DBC3-59EF-426A-97122B278AC0}"/>
              </a:ext>
            </a:extLst>
          </p:cNvPr>
          <p:cNvSpPr txBox="1"/>
          <p:nvPr/>
        </p:nvSpPr>
        <p:spPr>
          <a:xfrm>
            <a:off x="90605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7" name="yt_shape_137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96" name="yt_image_13796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9" name="yt_shape_13799"/>
          <p:cNvSpPr txBox="1"/>
          <p:nvPr/>
        </p:nvSpPr>
        <p:spPr>
          <a:xfrm>
            <a:off x="540000" y="1482165"/>
            <a:ext cx="72311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00" name="yt_table_13800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1337956"/>
                  </p:ext>
                </p:extLst>
              </p:nvPr>
            </p:nvGraphicFramePr>
            <p:xfrm>
              <a:off x="540056" y="1961468"/>
              <a:ext cx="5569268" cy="1150366"/>
            </p:xfrm>
            <a:graphic>
              <a:graphicData uri="http://schemas.openxmlformats.org/drawingml/2006/table">
                <a:tbl>
                  <a:tblPr/>
                  <a:tblGrid>
                    <a:gridCol w="3259455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309813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800" name="yt_table_13800" descr="{&quot;rangeId&quot;:14,&quot;type&quot;:&quot;Option&quot;}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1337956"/>
                  </p:ext>
                </p:extLst>
              </p:nvPr>
            </p:nvGraphicFramePr>
            <p:xfrm>
              <a:off x="540056" y="1961468"/>
              <a:ext cx="5569268" cy="1060324"/>
            </p:xfrm>
            <a:graphic>
              <a:graphicData uri="http://schemas.openxmlformats.org/drawingml/2006/table">
                <a:tbl>
                  <a:tblPr/>
                  <a:tblGrid>
                    <a:gridCol w="3259455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309813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709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1425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801" name="yt_shape_13801"/>
          <p:cNvSpPr txBox="1"/>
          <p:nvPr/>
        </p:nvSpPr>
        <p:spPr>
          <a:xfrm>
            <a:off x="540120" y="30723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下面的框图表示小明解方程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的流程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c50,isEnd"/>
              </a:rPr>
              <a:t>其中步骤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“④”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02" name="yt_image_13802" title="H_132.15993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9023" y="4222712"/>
            <a:ext cx="6473952" cy="167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091571-7E27-8C37-C7AD-70B02F2C8E21}"/>
              </a:ext>
            </a:extLst>
          </p:cNvPr>
          <p:cNvSpPr txBox="1"/>
          <p:nvPr/>
        </p:nvSpPr>
        <p:spPr>
          <a:xfrm>
            <a:off x="678093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7EE5D9-BEC7-B3BE-5137-8FE2E4F326DD}"/>
              </a:ext>
            </a:extLst>
          </p:cNvPr>
          <p:cNvSpPr txBox="1"/>
          <p:nvPr/>
        </p:nvSpPr>
        <p:spPr>
          <a:xfrm>
            <a:off x="3193309" y="3501028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4" name="yt_shape_1380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为一种新运算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对任意有理数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bcfc,isEnd"/>
              </a:rPr>
              <a:t>*x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方程两边同时除以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7D05B1-D48E-99DD-B561-DFD109DC7D1D}"/>
              </a:ext>
            </a:extLst>
          </p:cNvPr>
          <p:cNvSpPr txBox="1"/>
          <p:nvPr/>
        </p:nvSpPr>
        <p:spPr>
          <a:xfrm>
            <a:off x="2356696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8BB9CC-F829-73CD-244D-EEE0BB84585C}"/>
              </a:ext>
            </a:extLst>
          </p:cNvPr>
          <p:cNvSpPr txBox="1"/>
          <p:nvPr/>
        </p:nvSpPr>
        <p:spPr>
          <a:xfrm>
            <a:off x="450108" y="27551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2123C4-1B6E-FAC3-3DC5-CC11EE920779}"/>
              </a:ext>
            </a:extLst>
          </p:cNvPr>
          <p:cNvSpPr txBox="1"/>
          <p:nvPr/>
        </p:nvSpPr>
        <p:spPr>
          <a:xfrm>
            <a:off x="450108" y="323063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94E008-DA72-BA9D-B7AB-EEFB2023A092}"/>
              </a:ext>
            </a:extLst>
          </p:cNvPr>
          <p:cNvSpPr txBox="1"/>
          <p:nvPr/>
        </p:nvSpPr>
        <p:spPr>
          <a:xfrm>
            <a:off x="450108" y="4181610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483508-60F5-8E37-07E4-E6BDE62956BB}"/>
              </a:ext>
            </a:extLst>
          </p:cNvPr>
          <p:cNvSpPr txBox="1"/>
          <p:nvPr/>
        </p:nvSpPr>
        <p:spPr>
          <a:xfrm>
            <a:off x="450108" y="4657098"/>
            <a:ext cx="452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方程两边同时除以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1228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_⨹_1_09dfb,isEnd</vt:lpstr>
      <vt:lpstr>_⨹_1_8aa93</vt:lpstr>
      <vt:lpstr>_⨹_2_ddea6,isEnd</vt:lpstr>
      <vt:lpstr>_⨹_2_fbcfc,isEnd</vt:lpstr>
      <vt:lpstr>_⨹_4_e7c50,isEnd</vt:lpstr>
      <vt:lpstr>_⨹_5_bff1d</vt:lpstr>
      <vt:lpstr>_⨹_6_5a3ea,isEnd</vt:lpstr>
      <vt:lpstr>_⨹_6_fb42a,isEnd</vt:lpstr>
      <vt:lpstr>_⨹_9_33f82,isEnd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2024-07-24T00:57:57Z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