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15" r:id="rId5"/>
    <p:sldId id="318" r:id="rId6"/>
    <p:sldId id="319" r:id="rId7"/>
    <p:sldId id="326" r:id="rId8"/>
    <p:sldId id="328" r:id="rId9"/>
    <p:sldId id="333" r:id="rId10"/>
    <p:sldId id="335" r:id="rId11"/>
    <p:sldId id="336" r:id="rId12"/>
    <p:sldId id="340" r:id="rId13"/>
    <p:sldId id="338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8" name="yt_shape_12248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47" name="yt_image_12247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0" name="yt_shape_12250"/>
          <p:cNvSpPr txBox="1"/>
          <p:nvPr/>
        </p:nvSpPr>
        <p:spPr>
          <a:xfrm>
            <a:off x="540119" y="1482165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由数与字母的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组成的代数式叫作单项式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单独一个数或一个字母也是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几个单项式的和叫作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统称为整式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一个单项式中所有字母的指数和叫作这个单项式的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单项式中的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叫作单项式的系数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在多项式中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叫作多项式的项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ce11,isEnd"/>
              </a:rPr>
              <a:t>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这个多项式的次数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997743-ED53-924F-A774-4FD869ADEBA8}"/>
              </a:ext>
            </a:extLst>
          </p:cNvPr>
          <p:cNvSpPr txBox="1"/>
          <p:nvPr/>
        </p:nvSpPr>
        <p:spPr>
          <a:xfrm>
            <a:off x="2964708" y="14353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积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ECF625-3015-2949-4A50-8017AA80D2F5}"/>
              </a:ext>
            </a:extLst>
          </p:cNvPr>
          <p:cNvSpPr txBox="1"/>
          <p:nvPr/>
        </p:nvSpPr>
        <p:spPr>
          <a:xfrm>
            <a:off x="11194307" y="143535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ae540"/>
              </a:rPr>
              <a:t>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03E0B6-73A0-6B17-4F7F-203955A0F56D}"/>
              </a:ext>
            </a:extLst>
          </p:cNvPr>
          <p:cNvSpPr txBox="1"/>
          <p:nvPr/>
        </p:nvSpPr>
        <p:spPr>
          <a:xfrm>
            <a:off x="450108" y="19108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A0632F-C574-7708-E718-3950EA63864B}"/>
              </a:ext>
            </a:extLst>
          </p:cNvPr>
          <p:cNvSpPr txBox="1"/>
          <p:nvPr/>
        </p:nvSpPr>
        <p:spPr>
          <a:xfrm>
            <a:off x="3879108" y="23863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8377E1-E6B2-8744-6E09-C4E9A0BE0CBB}"/>
              </a:ext>
            </a:extLst>
          </p:cNvPr>
          <p:cNvSpPr txBox="1"/>
          <p:nvPr/>
        </p:nvSpPr>
        <p:spPr>
          <a:xfrm>
            <a:off x="5707908" y="23863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2FB002-DA5E-36AC-58CF-20C2332DA8A6}"/>
              </a:ext>
            </a:extLst>
          </p:cNvPr>
          <p:cNvSpPr txBox="1"/>
          <p:nvPr/>
        </p:nvSpPr>
        <p:spPr>
          <a:xfrm>
            <a:off x="7536707" y="23863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4F1583-62C3-CF01-2ABB-76474FC8DE4C}"/>
              </a:ext>
            </a:extLst>
          </p:cNvPr>
          <p:cNvSpPr txBox="1"/>
          <p:nvPr/>
        </p:nvSpPr>
        <p:spPr>
          <a:xfrm>
            <a:off x="7841507" y="286182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337D30-2867-2B00-3B4C-41A18DD07920}"/>
              </a:ext>
            </a:extLst>
          </p:cNvPr>
          <p:cNvSpPr txBox="1"/>
          <p:nvPr/>
        </p:nvSpPr>
        <p:spPr>
          <a:xfrm>
            <a:off x="10889507" y="286182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6db8d"/>
              </a:rPr>
              <a:t>数字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CED3D2-D14E-0217-DD6D-858C9395CF2A}"/>
              </a:ext>
            </a:extLst>
          </p:cNvPr>
          <p:cNvSpPr txBox="1"/>
          <p:nvPr/>
        </p:nvSpPr>
        <p:spPr>
          <a:xfrm>
            <a:off x="450108" y="333731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因数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9009E2-E72C-BDD6-BD4B-B471D1A34B73}"/>
              </a:ext>
            </a:extLst>
          </p:cNvPr>
          <p:cNvSpPr txBox="1"/>
          <p:nvPr/>
        </p:nvSpPr>
        <p:spPr>
          <a:xfrm>
            <a:off x="3574308" y="381279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CC841E-4A3B-B3F4-D510-EE9F059E9219}"/>
              </a:ext>
            </a:extLst>
          </p:cNvPr>
          <p:cNvSpPr txBox="1"/>
          <p:nvPr/>
        </p:nvSpPr>
        <p:spPr>
          <a:xfrm>
            <a:off x="7536707" y="381279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次数最高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0" name="yt_shape_1231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09" name="yt_image_12309" title="H_41.85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12" name="yt_shape_12312"/>
              <p:cNvSpPr txBox="1"/>
              <p:nvPr/>
            </p:nvSpPr>
            <p:spPr>
              <a:xfrm>
                <a:off x="540119" y="1482165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某长方形广场的四个角都有一块半径相同的四分之一圆形的草地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de2a"/>
                  </a:rPr>
                  <a:t>若圆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形的半径为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长方形的长为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分别用代数式表示草地和空地的面积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草地面积为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空地面积为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2312" name="yt_shape_12312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079287"/>
              </a:xfrm>
              <a:prstGeom prst="rect">
                <a:avLst/>
              </a:prstGeom>
              <a:blipFill>
                <a:blip r:embed="rId3"/>
                <a:stretch>
                  <a:fillRect l="-1645" t="-2346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16" name="yt_image_12316" title="H_102.3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1904" y="4797152"/>
            <a:ext cx="1942572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8" name="yt_shape_12318"/>
          <p:cNvSpPr txBox="1"/>
          <p:nvPr/>
        </p:nvSpPr>
        <p:spPr>
          <a:xfrm>
            <a:off x="540000" y="3588149"/>
            <a:ext cx="907940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你能指出其中的单项式或多项式吗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它们的次数分别是多少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是单项式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是多项式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它们的次数都是二次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3F1DEA-D691-D077-2842-5B6671E15282}"/>
                  </a:ext>
                </a:extLst>
              </p:cNvPr>
              <p:cNvSpPr txBox="1"/>
              <p:nvPr/>
            </p:nvSpPr>
            <p:spPr>
              <a:xfrm>
                <a:off x="450108" y="2861823"/>
                <a:ext cx="105194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草地面积为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空地面积为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0E3F1DEA-D691-D077-2842-5B6671E152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61823"/>
                <a:ext cx="10519473" cy="726326"/>
              </a:xfrm>
              <a:prstGeom prst="rect">
                <a:avLst/>
              </a:prstGeom>
              <a:blipFill>
                <a:blip r:embed="rId5"/>
                <a:stretch>
                  <a:fillRect l="-928" r="-81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A328A25-03C9-A8A0-1687-FBBA6C52D90C}"/>
              </a:ext>
            </a:extLst>
          </p:cNvPr>
          <p:cNvSpPr txBox="1"/>
          <p:nvPr/>
        </p:nvSpPr>
        <p:spPr>
          <a:xfrm>
            <a:off x="449989" y="4016831"/>
            <a:ext cx="904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它们的次数都是二次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2" name="yt_shape_1232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若长方形的长为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求广场空地的面积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a063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计算结果保留到整数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5_99f9c"/>
              </a:rPr>
              <a:t>59686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324" name="yt_image_12324" title="H_102.3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5412" y="3257472"/>
            <a:ext cx="1942572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6" name="yt_shape_12326"/>
          <p:cNvSpPr txBox="1"/>
          <p:nvPr/>
        </p:nvSpPr>
        <p:spPr>
          <a:xfrm>
            <a:off x="540000" y="3345411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广场空地的面积约为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59686m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879967-F3D6-9ED9-DBEA-225AB7BDBC14}"/>
              </a:ext>
            </a:extLst>
          </p:cNvPr>
          <p:cNvSpPr txBox="1"/>
          <p:nvPr/>
        </p:nvSpPr>
        <p:spPr>
          <a:xfrm>
            <a:off x="450108" y="1804170"/>
            <a:ext cx="106289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5_99f9c"/>
              </a:rPr>
              <a:t>59686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964364-A558-6CC2-A979-26E5AE45AF19}"/>
              </a:ext>
            </a:extLst>
          </p:cNvPr>
          <p:cNvSpPr txBox="1"/>
          <p:nvPr/>
        </p:nvSpPr>
        <p:spPr>
          <a:xfrm>
            <a:off x="449989" y="2376439"/>
            <a:ext cx="4785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广场空地的面积约为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59686m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7" name="yt_shape_12327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2328" name="yt_shape_12328"/>
          <p:cNvSpPr txBox="1"/>
          <p:nvPr/>
        </p:nvSpPr>
        <p:spPr>
          <a:xfrm>
            <a:off x="540119" y="1362824"/>
            <a:ext cx="1117250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单项式系数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系数是单项式的数字因数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是数不是字母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单项式次数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所有字母的指数和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与数字的指数无关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1b5da"/>
              </a:rPr>
              <a:t>要正确区分单项式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的次数与多项式的次数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不要认为系数为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5" name="yt_shape_1225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54" name="yt_image_12254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7" name="yt_shape_12257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单项式及其有关概念</a:t>
            </a:r>
          </a:p>
        </p:txBody>
      </p:sp>
      <p:sp>
        <p:nvSpPr>
          <p:cNvPr id="12258" name="yt_shape_12258"/>
          <p:cNvSpPr txBox="1"/>
          <p:nvPr/>
        </p:nvSpPr>
        <p:spPr>
          <a:xfrm>
            <a:off x="540000" y="1971599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下列各式不是单项式的为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59" name="yt_table_12259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2761279"/>
                  </p:ext>
                </p:extLst>
              </p:nvPr>
            </p:nvGraphicFramePr>
            <p:xfrm>
              <a:off x="540056" y="2450902"/>
              <a:ext cx="3737293" cy="1160336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1619250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6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2259" name="yt_table_12259" descr="{&quot;rangeId&quot;:4,&quot;type&quot;:&quot;Option&quot;}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2761279"/>
                  </p:ext>
                </p:extLst>
              </p:nvPr>
            </p:nvGraphicFramePr>
            <p:xfrm>
              <a:off x="540056" y="2450902"/>
              <a:ext cx="3737293" cy="106972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1619250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5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3585" r="-7643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827" t="-7358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260" name="yt_shape_12260"/>
          <p:cNvSpPr txBox="1"/>
          <p:nvPr/>
        </p:nvSpPr>
        <p:spPr>
          <a:xfrm>
            <a:off x="540000" y="3571176"/>
            <a:ext cx="67903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261" name="yt_shape_12261"/>
          <p:cNvSpPr txBox="1"/>
          <p:nvPr/>
        </p:nvSpPr>
        <p:spPr>
          <a:xfrm>
            <a:off x="540000" y="4050479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写出下列各单项式的系数和次数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62" name="yt_table_12262" title="H_160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4245377"/>
                  </p:ext>
                </p:extLst>
              </p:nvPr>
            </p:nvGraphicFramePr>
            <p:xfrm>
              <a:off x="540000" y="4529782"/>
              <a:ext cx="11111999" cy="216135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5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2262" name="yt_table_12262" descr="{&quot;rangeId&quot;:5,&quot;mathAnswerShape&quot;:1}" title="H_160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4245377"/>
                  </p:ext>
                </p:extLst>
              </p:nvPr>
            </p:nvGraphicFramePr>
            <p:xfrm>
              <a:off x="540000" y="4529782"/>
              <a:ext cx="11111999" cy="203250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5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188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78790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00329" t="-775" r="-100329" b="-176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510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00329" t="-108333" r="-100329" b="-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466075">
            <a:extLst>
              <a:ext uri="{FF2B5EF4-FFF2-40B4-BE49-F238E27FC236}">
                <a16:creationId xmlns:a16="http://schemas.microsoft.com/office/drawing/2014/main" id="{169EA73A-D47F-07D0-9CA7-5CEED0EC64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8BF192-F09B-5892-5EB4-9F60CB7B2F68}"/>
              </a:ext>
            </a:extLst>
          </p:cNvPr>
          <p:cNvSpPr txBox="1"/>
          <p:nvPr/>
        </p:nvSpPr>
        <p:spPr>
          <a:xfrm>
            <a:off x="7231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C323D5-DF52-CB3C-AD82-70FF379E7061}"/>
              </a:ext>
            </a:extLst>
          </p:cNvPr>
          <p:cNvSpPr txBox="1"/>
          <p:nvPr/>
        </p:nvSpPr>
        <p:spPr>
          <a:xfrm>
            <a:off x="6260239" y="35243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C4AB15-493E-90DB-F68C-88B35F8BE280}"/>
              </a:ext>
            </a:extLst>
          </p:cNvPr>
          <p:cNvSpPr txBox="1"/>
          <p:nvPr/>
        </p:nvSpPr>
        <p:spPr>
          <a:xfrm>
            <a:off x="3170909" y="5524198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8FECDB-06A4-002E-C8C6-63FF6C655285}"/>
              </a:ext>
            </a:extLst>
          </p:cNvPr>
          <p:cNvSpPr txBox="1"/>
          <p:nvPr/>
        </p:nvSpPr>
        <p:spPr>
          <a:xfrm>
            <a:off x="4860870" y="552419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0AB115-0366-A48A-F3C0-EF94BB07EB06}"/>
              </a:ext>
            </a:extLst>
          </p:cNvPr>
          <p:cNvSpPr txBox="1"/>
          <p:nvPr/>
        </p:nvSpPr>
        <p:spPr>
          <a:xfrm>
            <a:off x="6874680" y="5524198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F972857-B962-3F1E-85BE-99756D306599}"/>
                  </a:ext>
                </a:extLst>
              </p:cNvPr>
              <p:cNvSpPr txBox="1"/>
              <p:nvPr/>
            </p:nvSpPr>
            <p:spPr>
              <a:xfrm>
                <a:off x="8564639" y="5419423"/>
                <a:ext cx="7087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8" name="文本框 7" descr="{'rangeId': 5, 'mathAnswerShape': 1}">
                <a:extLst>
                  <a:ext uri="{FF2B5EF4-FFF2-40B4-BE49-F238E27FC236}">
                    <a16:creationId xmlns:a16="http://schemas.microsoft.com/office/drawing/2014/main" id="{4F972857-B962-3F1E-85BE-99756D306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4639" y="5419423"/>
                <a:ext cx="708724" cy="727279"/>
              </a:xfrm>
              <a:prstGeom prst="rect">
                <a:avLst/>
              </a:prstGeom>
              <a:blipFill>
                <a:blip r:embed="rId6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6F67327-DB04-8FFC-45B5-614CFA9696BD}"/>
              </a:ext>
            </a:extLst>
          </p:cNvPr>
          <p:cNvSpPr txBox="1"/>
          <p:nvPr/>
        </p:nvSpPr>
        <p:spPr>
          <a:xfrm>
            <a:off x="10540350" y="5590873"/>
            <a:ext cx="3340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B452E6-3C04-B58C-CA82-96DB16BF257C}"/>
              </a:ext>
            </a:extLst>
          </p:cNvPr>
          <p:cNvSpPr txBox="1"/>
          <p:nvPr/>
        </p:nvSpPr>
        <p:spPr>
          <a:xfrm>
            <a:off x="3180434" y="6144530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BF4DE2-5F68-C54B-7046-6141346258CB}"/>
              </a:ext>
            </a:extLst>
          </p:cNvPr>
          <p:cNvSpPr txBox="1"/>
          <p:nvPr/>
        </p:nvSpPr>
        <p:spPr>
          <a:xfrm>
            <a:off x="4984695" y="6144530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859535D-4555-BF5D-36CA-7765A7B7311A}"/>
              </a:ext>
            </a:extLst>
          </p:cNvPr>
          <p:cNvSpPr txBox="1"/>
          <p:nvPr/>
        </p:nvSpPr>
        <p:spPr>
          <a:xfrm>
            <a:off x="6846105" y="6144530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A720FC-63B5-3A8D-AE6A-3C9C027D917A}"/>
              </a:ext>
            </a:extLst>
          </p:cNvPr>
          <p:cNvSpPr txBox="1"/>
          <p:nvPr/>
        </p:nvSpPr>
        <p:spPr>
          <a:xfrm>
            <a:off x="8697989" y="6144530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224E001-4D4D-8388-3156-4A955726636B}"/>
              </a:ext>
            </a:extLst>
          </p:cNvPr>
          <p:cNvSpPr txBox="1"/>
          <p:nvPr/>
        </p:nvSpPr>
        <p:spPr>
          <a:xfrm>
            <a:off x="10540350" y="6144530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4" name="yt_shape_12264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多项式及其有关概念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65" name="yt_shape_12265"/>
              <p:cNvSpPr txBox="1"/>
              <p:nvPr/>
            </p:nvSpPr>
            <p:spPr>
              <a:xfrm>
                <a:off x="540000" y="1389434"/>
                <a:ext cx="10550196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2265" name="yt_shape_1226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550196" cy="641394"/>
              </a:xfrm>
              <a:prstGeom prst="rect">
                <a:avLst/>
              </a:prstGeom>
              <a:blipFill>
                <a:blip r:embed="rId2"/>
                <a:stretch>
                  <a:fillRect l="-1792" r="-80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67" name="yt_table_122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55108"/>
              </p:ext>
            </p:extLst>
          </p:nvPr>
        </p:nvGraphicFramePr>
        <p:xfrm>
          <a:off x="540056" y="208161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69" name="yt_shape_12269"/>
              <p:cNvSpPr txBox="1"/>
              <p:nvPr/>
            </p:nvSpPr>
            <p:spPr>
              <a:xfrm>
                <a:off x="540000" y="2607787"/>
                <a:ext cx="744274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2269" name="yt_shape_1226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7787"/>
                <a:ext cx="7442743" cy="638893"/>
              </a:xfrm>
              <a:prstGeom prst="rect">
                <a:avLst/>
              </a:prstGeom>
              <a:blipFill>
                <a:blip r:embed="rId3"/>
                <a:stretch>
                  <a:fillRect l="-2539" r="-147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71" name="yt_table_12271" title="H_182.87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5879057"/>
                  </p:ext>
                </p:extLst>
              </p:nvPr>
            </p:nvGraphicFramePr>
            <p:xfrm>
              <a:off x="540056" y="3297468"/>
              <a:ext cx="4772025" cy="2489835"/>
            </p:xfrm>
            <a:graphic>
              <a:graphicData uri="http://schemas.openxmlformats.org/drawingml/2006/table">
                <a:tbl>
                  <a:tblPr/>
                  <a:tblGrid>
                    <a:gridCol w="4772025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三项组成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最高次项的系数是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三项组成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2271" name="yt_table_12271" descr="{&quot;rangeId&quot;:8,&quot;type&quot;:&quot;Option&quot;}" title="H_182.87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5879057"/>
                  </p:ext>
                </p:extLst>
              </p:nvPr>
            </p:nvGraphicFramePr>
            <p:xfrm>
              <a:off x="540056" y="3297468"/>
              <a:ext cx="4772025" cy="2322513"/>
            </p:xfrm>
            <a:graphic>
              <a:graphicData uri="http://schemas.openxmlformats.org/drawingml/2006/table">
                <a:tbl>
                  <a:tblPr/>
                  <a:tblGrid>
                    <a:gridCol w="4772025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5000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75000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75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466136">
            <a:extLst>
              <a:ext uri="{FF2B5EF4-FFF2-40B4-BE49-F238E27FC236}">
                <a16:creationId xmlns:a16="http://schemas.microsoft.com/office/drawing/2014/main" id="{6C30FE54-C1CB-FB35-55C1-C2BE860DB9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072BBF-A181-6A9E-7403-3B8A323DA22E}"/>
              </a:ext>
            </a:extLst>
          </p:cNvPr>
          <p:cNvSpPr txBox="1"/>
          <p:nvPr/>
        </p:nvSpPr>
        <p:spPr>
          <a:xfrm>
            <a:off x="10085351" y="1342628"/>
            <a:ext cx="383286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24EC75-D4EF-65F0-9D2B-A553FD115173}"/>
              </a:ext>
            </a:extLst>
          </p:cNvPr>
          <p:cNvSpPr txBox="1"/>
          <p:nvPr/>
        </p:nvSpPr>
        <p:spPr>
          <a:xfrm>
            <a:off x="7007951" y="2560981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最高次项的系数是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常数项是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B8EC29-D95D-B407-80F8-803FE88C442D}"/>
              </a:ext>
            </a:extLst>
          </p:cNvPr>
          <p:cNvSpPr txBox="1"/>
          <p:nvPr/>
        </p:nvSpPr>
        <p:spPr>
          <a:xfrm>
            <a:off x="5280871" y="8531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2088EF-CC08-7069-1A8B-982E4DEA10A6}"/>
              </a:ext>
            </a:extLst>
          </p:cNvPr>
          <p:cNvSpPr txBox="1"/>
          <p:nvPr/>
        </p:nvSpPr>
        <p:spPr>
          <a:xfrm>
            <a:off x="6500071" y="8531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DD0361-78DC-771E-E625-8EF1310815C5}"/>
              </a:ext>
            </a:extLst>
          </p:cNvPr>
          <p:cNvSpPr txBox="1"/>
          <p:nvPr/>
        </p:nvSpPr>
        <p:spPr>
          <a:xfrm>
            <a:off x="10767271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3321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BEC4A7-7B74-4586-0165-98D72B0F868E}"/>
              </a:ext>
            </a:extLst>
          </p:cNvPr>
          <p:cNvSpPr txBox="1"/>
          <p:nvPr/>
        </p:nvSpPr>
        <p:spPr>
          <a:xfrm>
            <a:off x="2077206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3" name="yt_shape_12273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74" name="yt_shape_12274"/>
              <p:cNvSpPr txBox="1"/>
              <p:nvPr/>
            </p:nvSpPr>
            <p:spPr>
              <a:xfrm>
                <a:off x="540000" y="1389434"/>
                <a:ext cx="6458178" cy="7148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对于下列四个式子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274" name="yt_shape_12274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458178" cy="714876"/>
              </a:xfrm>
              <a:prstGeom prst="rect">
                <a:avLst/>
              </a:prstGeom>
              <a:blipFill>
                <a:blip r:embed="rId2"/>
                <a:stretch>
                  <a:fillRect l="-2927" r="-1983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76" name="yt_shape_12276"/>
              <p:cNvSpPr txBox="1"/>
              <p:nvPr/>
            </p:nvSpPr>
            <p:spPr>
              <a:xfrm>
                <a:off x="540000" y="2155098"/>
                <a:ext cx="4608634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其中不是整式的是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276" name="yt_shape_12276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5098"/>
                <a:ext cx="4608634" cy="642292"/>
              </a:xfrm>
              <a:prstGeom prst="rect">
                <a:avLst/>
              </a:prstGeom>
              <a:blipFill>
                <a:blip r:embed="rId3"/>
                <a:stretch>
                  <a:fillRect l="-4101" r="-30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78" name="yt_table_122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219467"/>
              </p:ext>
            </p:extLst>
          </p:nvPr>
        </p:nvGraphicFramePr>
        <p:xfrm>
          <a:off x="540056" y="284817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sp>
        <p:nvSpPr>
          <p:cNvPr id="12280" name="yt_shape_12280"/>
          <p:cNvSpPr txBox="1"/>
          <p:nvPr/>
        </p:nvSpPr>
        <p:spPr>
          <a:xfrm>
            <a:off x="540000" y="3374349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下列代数式中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哪些是整式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81" name="yt_shape_12281"/>
              <p:cNvSpPr txBox="1"/>
              <p:nvPr/>
            </p:nvSpPr>
            <p:spPr>
              <a:xfrm>
                <a:off x="540000" y="3853652"/>
                <a:ext cx="5510739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281" name="yt_shape_12281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3652"/>
                <a:ext cx="5510739" cy="641394"/>
              </a:xfrm>
              <a:prstGeom prst="rect">
                <a:avLst/>
              </a:prstGeom>
              <a:blipFill>
                <a:blip r:embed="rId4"/>
                <a:stretch>
                  <a:fillRect l="-3429" r="-232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83" name="yt_shape_12283"/>
              <p:cNvSpPr txBox="1"/>
              <p:nvPr/>
            </p:nvSpPr>
            <p:spPr>
              <a:xfrm>
                <a:off x="540000" y="4545834"/>
                <a:ext cx="4651979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⑧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283" name="yt_shape_12283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45834"/>
                <a:ext cx="4651979" cy="705706"/>
              </a:xfrm>
              <a:prstGeom prst="rect">
                <a:avLst/>
              </a:prstGeom>
              <a:blipFill>
                <a:blip r:embed="rId5"/>
                <a:stretch>
                  <a:fillRect l="-4063" r="-3014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85" name="yt_shape_12285"/>
          <p:cNvSpPr txBox="1"/>
          <p:nvPr/>
        </p:nvSpPr>
        <p:spPr>
          <a:xfrm>
            <a:off x="540000" y="5302328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①②③④⑥⑦⑧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是整式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466201">
            <a:extLst>
              <a:ext uri="{FF2B5EF4-FFF2-40B4-BE49-F238E27FC236}">
                <a16:creationId xmlns:a16="http://schemas.microsoft.com/office/drawing/2014/main" id="{C591C0B3-6A9C-881C-F965-CAB912C70E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0E87A8-249B-8B83-DB39-E804EA874D12}"/>
              </a:ext>
            </a:extLst>
          </p:cNvPr>
          <p:cNvSpPr txBox="1"/>
          <p:nvPr/>
        </p:nvSpPr>
        <p:spPr>
          <a:xfrm>
            <a:off x="4201252" y="2108292"/>
            <a:ext cx="3832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547E6C-F074-461C-125A-38E00B126E98}"/>
              </a:ext>
            </a:extLst>
          </p:cNvPr>
          <p:cNvSpPr txBox="1"/>
          <p:nvPr/>
        </p:nvSpPr>
        <p:spPr>
          <a:xfrm>
            <a:off x="449989" y="5255522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①②③④⑥⑦⑧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是整式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86" name="yt_shape_12286"/>
              <p:cNvSpPr txBox="1"/>
              <p:nvPr/>
            </p:nvSpPr>
            <p:spPr>
              <a:xfrm>
                <a:off x="540000" y="900000"/>
                <a:ext cx="9081012" cy="1083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求单项式的系数和次数时忘记符号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当成字母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的系数和次数分别是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2286" name="yt_shape_12286" descr="{&quot;rangeId&quot;:1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81012" cy="1083182"/>
              </a:xfrm>
              <a:prstGeom prst="rect">
                <a:avLst/>
              </a:prstGeom>
              <a:blipFill>
                <a:blip r:embed="rId2"/>
                <a:stretch>
                  <a:fillRect l="-2082" t="-5085" r="-1075" b="-9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89" name="yt_table_12289" title="H_96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221519"/>
                  </p:ext>
                </p:extLst>
              </p:nvPr>
            </p:nvGraphicFramePr>
            <p:xfrm>
              <a:off x="540056" y="2033141"/>
              <a:ext cx="4958081" cy="1302195"/>
            </p:xfrm>
            <a:graphic>
              <a:graphicData uri="http://schemas.openxmlformats.org/drawingml/2006/table">
                <a:tbl>
                  <a:tblPr/>
                  <a:tblGrid>
                    <a:gridCol w="2956243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2001838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2289" name="yt_table_12289" descr="{&quot;rangeId&quot;:14,&quot;type&quot;:&quot;Option&quot;}" title="H_96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221519"/>
                  </p:ext>
                </p:extLst>
              </p:nvPr>
            </p:nvGraphicFramePr>
            <p:xfrm>
              <a:off x="540056" y="2033141"/>
              <a:ext cx="4958081" cy="1227074"/>
            </p:xfrm>
            <a:graphic>
              <a:graphicData uri="http://schemas.openxmlformats.org/drawingml/2006/table">
                <a:tbl>
                  <a:tblPr/>
                  <a:tblGrid>
                    <a:gridCol w="2956243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2001838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416" b="-11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  <a:tr h="594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6122" r="-67835" b="-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90" name="yt_shape_12290"/>
              <p:cNvSpPr txBox="1"/>
              <p:nvPr/>
            </p:nvSpPr>
            <p:spPr>
              <a:xfrm>
                <a:off x="540000" y="3310732"/>
                <a:ext cx="8142485" cy="7055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2290" name="yt_shape_122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0732"/>
                <a:ext cx="8142485" cy="705578"/>
              </a:xfrm>
              <a:prstGeom prst="rect">
                <a:avLst/>
              </a:prstGeom>
              <a:blipFill>
                <a:blip r:embed="rId4"/>
                <a:stretch>
                  <a:fillRect l="-2322" r="-1348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B18CE4-CC4B-001B-E3E4-A324DEF8942D}"/>
              </a:ext>
            </a:extLst>
          </p:cNvPr>
          <p:cNvSpPr txBox="1"/>
          <p:nvPr/>
        </p:nvSpPr>
        <p:spPr>
          <a:xfrm>
            <a:off x="5927499" y="1328682"/>
            <a:ext cx="383286" cy="6908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F12667-428F-C36C-5CA8-F51A49058427}"/>
                  </a:ext>
                </a:extLst>
              </p:cNvPr>
              <p:cNvSpPr txBox="1"/>
              <p:nvPr/>
            </p:nvSpPr>
            <p:spPr>
              <a:xfrm>
                <a:off x="5316502" y="3263926"/>
                <a:ext cx="1167512" cy="792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3" name="文本框 2" descr="{'rangeId': 14, 'mathAnswerShape': 1}">
                <a:extLst>
                  <a:ext uri="{FF2B5EF4-FFF2-40B4-BE49-F238E27FC236}">
                    <a16:creationId xmlns:a16="http://schemas.microsoft.com/office/drawing/2014/main" id="{3FF12667-428F-C36C-5CA8-F51A49058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6502" y="3263926"/>
                <a:ext cx="1167512" cy="792366"/>
              </a:xfrm>
              <a:prstGeom prst="rect">
                <a:avLst/>
              </a:prstGeom>
              <a:blipFill>
                <a:blip r:embed="rId5"/>
                <a:stretch>
                  <a:fillRect l="-7813" b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63A223A-471C-8639-ED84-29A200914F9D}"/>
              </a:ext>
            </a:extLst>
          </p:cNvPr>
          <p:cNvCxnSpPr/>
          <p:nvPr/>
        </p:nvCxnSpPr>
        <p:spPr>
          <a:xfrm>
            <a:off x="5101713" y="4028536"/>
            <a:ext cx="12922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823A144-FE58-3D7B-C2B5-FFD9CA7125AE}"/>
              </a:ext>
            </a:extLst>
          </p:cNvPr>
          <p:cNvSpPr txBox="1"/>
          <p:nvPr/>
        </p:nvSpPr>
        <p:spPr>
          <a:xfrm>
            <a:off x="7904126" y="3263926"/>
            <a:ext cx="637286" cy="79236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yt_shape_122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92" name="yt_image_12292" title="H_41.85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5" name="yt_shape_12295"/>
          <p:cNvSpPr txBox="1"/>
          <p:nvPr/>
        </p:nvSpPr>
        <p:spPr>
          <a:xfrm>
            <a:off x="540000" y="1482165"/>
            <a:ext cx="90713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若一个多项式是五次多项式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那么它任何一项的次数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96" name="yt_table_122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886963"/>
              </p:ext>
            </p:extLst>
          </p:nvPr>
        </p:nvGraphicFramePr>
        <p:xfrm>
          <a:off x="540056" y="1961468"/>
          <a:ext cx="57248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sp>
        <p:nvSpPr>
          <p:cNvPr id="12298" name="yt_shape_12298"/>
          <p:cNvSpPr txBox="1"/>
          <p:nvPr/>
        </p:nvSpPr>
        <p:spPr>
          <a:xfrm>
            <a:off x="540119" y="296302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的六次单项式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e523,isEnd"/>
              </a:rPr>
              <a:t>个单项式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A27C50-AF8A-69B8-559A-E9035E5B9046}"/>
              </a:ext>
            </a:extLst>
          </p:cNvPr>
          <p:cNvSpPr txBox="1"/>
          <p:nvPr/>
        </p:nvSpPr>
        <p:spPr>
          <a:xfrm>
            <a:off x="86033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C126D4-162A-1C06-BD7B-405CA4ED12E9}"/>
              </a:ext>
            </a:extLst>
          </p:cNvPr>
          <p:cNvSpPr txBox="1"/>
          <p:nvPr/>
        </p:nvSpPr>
        <p:spPr>
          <a:xfrm>
            <a:off x="8831917" y="29162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336E12-C1AF-A697-9B85-E20AA95EFCB9}"/>
              </a:ext>
            </a:extLst>
          </p:cNvPr>
          <p:cNvSpPr txBox="1"/>
          <p:nvPr/>
        </p:nvSpPr>
        <p:spPr>
          <a:xfrm>
            <a:off x="1059708" y="3867192"/>
            <a:ext cx="1378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E3BE1E-3E28-52BB-0D17-B5B99D88373C}"/>
              </a:ext>
            </a:extLst>
          </p:cNvPr>
          <p:cNvSpPr txBox="1"/>
          <p:nvPr/>
        </p:nvSpPr>
        <p:spPr>
          <a:xfrm>
            <a:off x="4944321" y="3867192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yt_shape_12301"/>
          <p:cNvSpPr txBox="1"/>
          <p:nvPr/>
        </p:nvSpPr>
        <p:spPr>
          <a:xfrm>
            <a:off x="540000" y="1883551"/>
            <a:ext cx="598240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43CE50-89D1-E38D-33F3-A8EF0ECB081D}"/>
              </a:ext>
            </a:extLst>
          </p:cNvPr>
          <p:cNvSpPr txBox="1"/>
          <p:nvPr/>
        </p:nvSpPr>
        <p:spPr>
          <a:xfrm>
            <a:off x="449989" y="1836745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EFBFCC-F18A-3940-DE3A-061912126FD6}"/>
              </a:ext>
            </a:extLst>
          </p:cNvPr>
          <p:cNvSpPr txBox="1"/>
          <p:nvPr/>
        </p:nvSpPr>
        <p:spPr>
          <a:xfrm>
            <a:off x="449989" y="2312233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855943-CB50-0915-2F9A-6604E35FA601}"/>
              </a:ext>
            </a:extLst>
          </p:cNvPr>
          <p:cNvSpPr txBox="1"/>
          <p:nvPr/>
        </p:nvSpPr>
        <p:spPr>
          <a:xfrm>
            <a:off x="449989" y="2787721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95B586-7ADE-E963-DDC3-5323AC7D8D0F}"/>
              </a:ext>
            </a:extLst>
          </p:cNvPr>
          <p:cNvSpPr txBox="1"/>
          <p:nvPr/>
        </p:nvSpPr>
        <p:spPr>
          <a:xfrm>
            <a:off x="449989" y="3263209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110BD9-5665-9F6B-64E6-B185DFEE4A8A}"/>
              </a:ext>
            </a:extLst>
          </p:cNvPr>
          <p:cNvSpPr txBox="1"/>
          <p:nvPr/>
        </p:nvSpPr>
        <p:spPr>
          <a:xfrm>
            <a:off x="449989" y="3738697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5E9314-0BB0-A990-D6B3-D59BCAC3ACE3}"/>
              </a:ext>
            </a:extLst>
          </p:cNvPr>
          <p:cNvSpPr txBox="1"/>
          <p:nvPr/>
        </p:nvSpPr>
        <p:spPr>
          <a:xfrm>
            <a:off x="449989" y="4214185"/>
            <a:ext cx="6009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732" y="764704"/>
            <a:ext cx="1132390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的多项式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7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不含二次项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222c8,isEnd"/>
              </a:rPr>
              <a:t>求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4" name="yt_shape_12304"/>
          <p:cNvSpPr txBox="1"/>
          <p:nvPr/>
        </p:nvSpPr>
        <p:spPr>
          <a:xfrm>
            <a:off x="540000" y="900000"/>
            <a:ext cx="9100248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若它是关于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的值并写出常数项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常数项为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若它是关于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的三次二项式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的值并写出最高次项的系数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此时整式为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故最高次项的系数为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B3FA4C-7DD1-A430-B42E-41438A28A6D4}"/>
              </a:ext>
            </a:extLst>
          </p:cNvPr>
          <p:cNvSpPr txBox="1"/>
          <p:nvPr/>
        </p:nvSpPr>
        <p:spPr>
          <a:xfrm>
            <a:off x="449989" y="1804170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094C1A-5E05-B198-2AEF-F0F2272BAA92}"/>
              </a:ext>
            </a:extLst>
          </p:cNvPr>
          <p:cNvSpPr txBox="1"/>
          <p:nvPr/>
        </p:nvSpPr>
        <p:spPr>
          <a:xfrm>
            <a:off x="449989" y="227965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F71F2E-B09A-4533-B031-8D83FFFD29BD}"/>
              </a:ext>
            </a:extLst>
          </p:cNvPr>
          <p:cNvSpPr txBox="1"/>
          <p:nvPr/>
        </p:nvSpPr>
        <p:spPr>
          <a:xfrm>
            <a:off x="449989" y="275514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常数项为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CD317C-EBAA-E049-2787-415CFF66C3BD}"/>
              </a:ext>
            </a:extLst>
          </p:cNvPr>
          <p:cNvSpPr txBox="1"/>
          <p:nvPr/>
        </p:nvSpPr>
        <p:spPr>
          <a:xfrm>
            <a:off x="449989" y="3706122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C6F43B-5593-009A-9CB3-E3ADE57D8644}"/>
              </a:ext>
            </a:extLst>
          </p:cNvPr>
          <p:cNvSpPr txBox="1"/>
          <p:nvPr/>
        </p:nvSpPr>
        <p:spPr>
          <a:xfrm>
            <a:off x="449989" y="4181610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079A9E-EFDF-1AE6-A228-DBDF47A911EF}"/>
              </a:ext>
            </a:extLst>
          </p:cNvPr>
          <p:cNvSpPr txBox="1"/>
          <p:nvPr/>
        </p:nvSpPr>
        <p:spPr>
          <a:xfrm>
            <a:off x="449989" y="4657098"/>
            <a:ext cx="343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此时整式为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A2AB11-63F0-D7C9-E28D-45504B05CF7B}"/>
              </a:ext>
            </a:extLst>
          </p:cNvPr>
          <p:cNvSpPr txBox="1"/>
          <p:nvPr/>
        </p:nvSpPr>
        <p:spPr>
          <a:xfrm>
            <a:off x="449989" y="5132586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故最高次项的系数为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1136</Words>
  <Application>Microsoft Office PowerPoint</Application>
  <PresentationFormat>宽屏</PresentationFormat>
  <Paragraphs>160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_⨹_1_1a063</vt:lpstr>
      <vt:lpstr>_⨹_1_222c8,isEnd</vt:lpstr>
      <vt:lpstr>_⨹_1_ae540</vt:lpstr>
      <vt:lpstr>_⨹_1_b3321</vt:lpstr>
      <vt:lpstr>_⨹_2_6db8d</vt:lpstr>
      <vt:lpstr>_⨹_2_cce11,isEnd</vt:lpstr>
      <vt:lpstr>_⨹_2_dde2a</vt:lpstr>
      <vt:lpstr>_⨹_4_de523,isEnd</vt:lpstr>
      <vt:lpstr>_⨹_5_99f9c</vt:lpstr>
      <vt:lpstr>_⨹_8_1b5da</vt:lpstr>
      <vt:lpstr>Finished</vt:lpstr>
      <vt:lpstr>IsAddLine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2024-07-24T00:40:12Z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