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11" r:id="rId7"/>
    <p:sldId id="315" r:id="rId8"/>
    <p:sldId id="317" r:id="rId9"/>
    <p:sldId id="319" r:id="rId10"/>
    <p:sldId id="321" r:id="rId11"/>
    <p:sldId id="322" r:id="rId12"/>
    <p:sldId id="323" r:id="rId13"/>
    <p:sldId id="324" r:id="rId14"/>
    <p:sldId id="329" r:id="rId15"/>
    <p:sldId id="32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9" name="yt_shape_14169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4170" name="yt_image_14170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2" name="yt_shape_14172"/>
          <p:cNvSpPr txBox="1"/>
          <p:nvPr/>
        </p:nvSpPr>
        <p:spPr>
          <a:xfrm>
            <a:off x="540000" y="1976703"/>
            <a:ext cx="9488175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等积变化的特征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变形前的体积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变形后的体积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等长变化的特征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变形前的周长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变形后的周长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0" name="yt_shape_14220"/>
          <p:cNvSpPr txBox="1"/>
          <p:nvPr/>
        </p:nvSpPr>
        <p:spPr>
          <a:xfrm>
            <a:off x="540119" y="900000"/>
            <a:ext cx="1117250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一个盛有水的圆柱形玻璃容器的内底面半径为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9fdb,isEnd"/>
              </a:rPr>
              <a:t>容器内水的高度为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如果把一根底面半径为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的实心玻璃棒垂直插入水中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水不会溢出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8185,isEnd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容器内的水将升高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224" name="yt_shape_14224"/>
          <p:cNvSpPr txBox="1"/>
          <p:nvPr/>
        </p:nvSpPr>
        <p:spPr>
          <a:xfrm>
            <a:off x="540000" y="462189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21" name="yt_shape_14221" title="H_163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769914" y="2491930"/>
            <a:ext cx="652170" cy="2079639"/>
            <a:chOff x="0" y="0"/>
            <a:chExt cx="652170" cy="2079639"/>
          </a:xfrm>
        </p:grpSpPr>
        <p:pic>
          <p:nvPicPr>
            <p:cNvPr id="2" name="yt_image_1422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2170" cy="168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23" name="yt_shape_14223" descr="{&quot;rangeId&quot;:0,&quot;IgnoreLineSpacing&quot;:1}"/>
            <p:cNvSpPr txBox="1"/>
            <p:nvPr/>
          </p:nvSpPr>
          <p:spPr>
            <a:xfrm>
              <a:off x="-283379" y="171963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9CD9BD-1E95-84DC-DA3D-9E8B4FAF3739}"/>
              </a:ext>
            </a:extLst>
          </p:cNvPr>
          <p:cNvSpPr txBox="1"/>
          <p:nvPr/>
        </p:nvSpPr>
        <p:spPr>
          <a:xfrm>
            <a:off x="3193308" y="1804170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5" name="yt_shape_14225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小明家打算靠墙修建一个长方形的养鸡场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靠墙一边作为长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c3a0"/>
              </a:rPr>
              <a:t>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米长的竹篱笆围成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小明的爸爸打算让鸡场的长比宽多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9692"/>
              </a:rPr>
              <a:t>小明的妈妈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打算让鸡场的长比宽多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你认为他们谁的设计合理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按照这种设计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c007"/>
              </a:rPr>
              <a:t>鸡场的面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积是多少平方米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设爸爸设计的长方形的宽为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妈妈设计的长方形的宽为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爸爸设计的长为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妈妈设计的长为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爸爸设计的合理一些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鸡场的面积为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9D9625-D273-00B0-7E9D-8F15884DAE12}"/>
              </a:ext>
            </a:extLst>
          </p:cNvPr>
          <p:cNvSpPr txBox="1"/>
          <p:nvPr/>
        </p:nvSpPr>
        <p:spPr>
          <a:xfrm>
            <a:off x="450108" y="2755146"/>
            <a:ext cx="8108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设爸爸设计的长方形的宽为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35229-B5AE-1FA5-2373-DEB35C1AA3BE}"/>
              </a:ext>
            </a:extLst>
          </p:cNvPr>
          <p:cNvSpPr txBox="1"/>
          <p:nvPr/>
        </p:nvSpPr>
        <p:spPr>
          <a:xfrm>
            <a:off x="450108" y="3230634"/>
            <a:ext cx="719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妈妈设计的长方形的宽为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57DF64-DF09-E1CD-C294-61C61C8FA4A1}"/>
              </a:ext>
            </a:extLst>
          </p:cNvPr>
          <p:cNvSpPr txBox="1"/>
          <p:nvPr/>
        </p:nvSpPr>
        <p:spPr>
          <a:xfrm>
            <a:off x="450108" y="3706122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D0BCAC-FCF5-7FB0-4864-607133D77968}"/>
              </a:ext>
            </a:extLst>
          </p:cNvPr>
          <p:cNvSpPr txBox="1"/>
          <p:nvPr/>
        </p:nvSpPr>
        <p:spPr>
          <a:xfrm>
            <a:off x="450108" y="4181610"/>
            <a:ext cx="2915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69D096-7CA8-0343-3598-EAD0A473E157}"/>
              </a:ext>
            </a:extLst>
          </p:cNvPr>
          <p:cNvSpPr txBox="1"/>
          <p:nvPr/>
        </p:nvSpPr>
        <p:spPr>
          <a:xfrm>
            <a:off x="450108" y="4657098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爸爸设计的长为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妈妈设计的长为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E3C70E-F592-CB94-9634-B6E50471D467}"/>
              </a:ext>
            </a:extLst>
          </p:cNvPr>
          <p:cNvSpPr txBox="1"/>
          <p:nvPr/>
        </p:nvSpPr>
        <p:spPr>
          <a:xfrm>
            <a:off x="450108" y="51325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6D2B89-903B-5E2C-C04A-E161ADB9FB22}"/>
              </a:ext>
            </a:extLst>
          </p:cNvPr>
          <p:cNvSpPr txBox="1"/>
          <p:nvPr/>
        </p:nvSpPr>
        <p:spPr>
          <a:xfrm>
            <a:off x="450108" y="560807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爸爸设计的合理一些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C74485-0852-7BCB-2080-AD14A5D4E50E}"/>
              </a:ext>
            </a:extLst>
          </p:cNvPr>
          <p:cNvSpPr txBox="1"/>
          <p:nvPr/>
        </p:nvSpPr>
        <p:spPr>
          <a:xfrm>
            <a:off x="450108" y="6083562"/>
            <a:ext cx="5350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鸡场的面积为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9" name="yt_shape_1422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28" name="yt_image_14228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31" name="yt_shape_14231"/>
              <p:cNvSpPr txBox="1"/>
              <p:nvPr/>
            </p:nvSpPr>
            <p:spPr>
              <a:xfrm>
                <a:off x="540119" y="1482165"/>
                <a:ext cx="11172505" cy="3450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几何直观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一个瓶子的容积为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瓶内装着溶液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当瓶子正放时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fe0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瓶内溶液的高度为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当瓶子倒放时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空余部分的高度为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求瓶内溶液的体积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设溶液的体积为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则空余部分的体积为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瓶内溶液的体积是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4231" name="yt_shape_142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72505" cy="3450047"/>
              </a:xfrm>
              <a:prstGeom prst="rect">
                <a:avLst/>
              </a:prstGeom>
              <a:blipFill>
                <a:blip r:embed="rId3"/>
                <a:stretch>
                  <a:fillRect l="-1692" t="-1413" r="-1692" b="-2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35" name="yt_image_14235" title="H_129.96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6369" y="4954270"/>
            <a:ext cx="3598839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3E1C24-EA1F-D15E-D1D5-A10DC591C321}"/>
                  </a:ext>
                </a:extLst>
              </p:cNvPr>
              <p:cNvSpPr txBox="1"/>
              <p:nvPr/>
            </p:nvSpPr>
            <p:spPr>
              <a:xfrm>
                <a:off x="450108" y="2861823"/>
                <a:ext cx="930027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设溶液的体积为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则空余部分的体积为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823E1C24-EA1F-D15E-D1D5-A10DC591C3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61823"/>
                <a:ext cx="9300273" cy="775793"/>
              </a:xfrm>
              <a:prstGeom prst="rect">
                <a:avLst/>
              </a:prstGeom>
              <a:blipFill>
                <a:blip r:embed="rId5"/>
                <a:stretch>
                  <a:fillRect l="-1049" r="-19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C20F6F-0701-3232-CC98-B47AEAD6D4C7}"/>
                  </a:ext>
                </a:extLst>
              </p:cNvPr>
              <p:cNvSpPr txBox="1"/>
              <p:nvPr/>
            </p:nvSpPr>
            <p:spPr>
              <a:xfrm>
                <a:off x="450108" y="3544004"/>
                <a:ext cx="5233098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61C20F6F-0701-3232-CC98-B47AEAD6D4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44004"/>
                <a:ext cx="5233098" cy="767029"/>
              </a:xfrm>
              <a:prstGeom prst="rect">
                <a:avLst/>
              </a:prstGeom>
              <a:blipFill>
                <a:blip r:embed="rId6"/>
                <a:stretch>
                  <a:fillRect l="-1865" r="-186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200C19-CA7B-5D54-207F-8B519208CFB2}"/>
                  </a:ext>
                </a:extLst>
              </p:cNvPr>
              <p:cNvSpPr txBox="1"/>
              <p:nvPr/>
            </p:nvSpPr>
            <p:spPr>
              <a:xfrm>
                <a:off x="450108" y="4217421"/>
                <a:ext cx="386626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瓶内溶液的体积是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FC200C19-CA7B-5D54-207F-8B519208CF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17421"/>
                <a:ext cx="3866261" cy="728231"/>
              </a:xfrm>
              <a:prstGeom prst="rect">
                <a:avLst/>
              </a:prstGeom>
              <a:blipFill>
                <a:blip r:embed="rId7"/>
                <a:stretch>
                  <a:fillRect l="-2524" r="-47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7" name="yt_shape_14237"/>
              <p:cNvSpPr txBox="1"/>
              <p:nvPr/>
            </p:nvSpPr>
            <p:spPr>
              <a:xfrm>
                <a:off x="540119" y="900000"/>
                <a:ext cx="11492915" cy="20812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现把瓶内的溶液全部倒在一个圆柱形的杯子里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杯子的内底面半径为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5cc1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杯内溶液的高度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设杯内溶液的高度为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237" name="yt_shape_14237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1211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40" name="yt_image_14240" title="H_129.9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784" y="4189272"/>
            <a:ext cx="3598839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2" name="yt_shape_14242"/>
          <p:cNvSpPr txBox="1"/>
          <p:nvPr/>
        </p:nvSpPr>
        <p:spPr>
          <a:xfrm>
            <a:off x="540000" y="3712715"/>
            <a:ext cx="45186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杯内溶液的高度大约是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0E4423-58C8-1ED2-400D-785C6D6DF0AB}"/>
              </a:ext>
            </a:extLst>
          </p:cNvPr>
          <p:cNvSpPr txBox="1"/>
          <p:nvPr/>
        </p:nvSpPr>
        <p:spPr>
          <a:xfrm>
            <a:off x="450108" y="1804170"/>
            <a:ext cx="506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设杯内溶液的高度为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826DA5-A7A1-26F2-0E9E-D5159133FAE2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629908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D0826DA5-A7A1-26F2-0E9E-D5159133F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629908" cy="728231"/>
              </a:xfrm>
              <a:prstGeom prst="rect">
                <a:avLst/>
              </a:prstGeom>
              <a:blipFill>
                <a:blip r:embed="rId4"/>
                <a:stretch>
                  <a:fillRect l="-1472" r="-147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5CAD01B-10F9-1A33-1BEA-151C78329D1C}"/>
              </a:ext>
            </a:extLst>
          </p:cNvPr>
          <p:cNvSpPr txBox="1"/>
          <p:nvPr/>
        </p:nvSpPr>
        <p:spPr>
          <a:xfrm>
            <a:off x="449989" y="2981211"/>
            <a:ext cx="46550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杯内溶液的高度大约是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3" name="yt_shape_14243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4244" name="yt_shape_14244"/>
          <p:cNvSpPr txBox="1"/>
          <p:nvPr/>
        </p:nvSpPr>
        <p:spPr>
          <a:xfrm>
            <a:off x="540119" y="1362824"/>
            <a:ext cx="1117250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利用变形前后两个图形体积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b0f19"/>
              </a:rPr>
              <a:t>不变建立方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等周长变形时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利用长度不变建立一元一次方程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5" name="yt_shape_14175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174" name="yt_image_14174" title="H_31.0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77" name="yt_shape_14177"/>
              <p:cNvSpPr txBox="1"/>
              <p:nvPr/>
            </p:nvSpPr>
            <p:spPr>
              <a:xfrm>
                <a:off x="540119" y="1386424"/>
                <a:ext cx="11492915" cy="44519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要锻造一个直径为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的圆柱形毛坯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应截取多长的直径为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9802"/>
                  </a:rPr>
                  <a:t>的圆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不计锻造时的损耗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设截取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长的直径为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的圆钢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应截取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长的直径为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的圆钢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本题考查了认识立方体与一元一次方程的应用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9_69074"/>
                  </a:rPr>
                  <a:t>明确圆柱形毛坯的体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积等于圆钢的体积是解决此题的关键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另外列方程时还要注意单位统一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177" name="yt_shape_14177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4451988"/>
              </a:xfrm>
              <a:prstGeom prst="rect">
                <a:avLst/>
              </a:prstGeom>
              <a:blipFill>
                <a:blip r:embed="rId3"/>
                <a:stretch>
                  <a:fillRect l="-1701" t="-1094" r="-439" b="-3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6" name="yt_shape_141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85" name="yt_image_141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8" name="yt_shape_14188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等积变化</a:t>
            </a:r>
          </a:p>
        </p:txBody>
      </p:sp>
      <p:sp>
        <p:nvSpPr>
          <p:cNvPr id="14189" name="yt_shape_14189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在做科学实验时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老师将第一个量筒中的水全部倒入第二个量筒中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96f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请根据图中给出的信息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91" name="yt_table_14191_skip" title="H_100.4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66371"/>
                  </p:ext>
                </p:extLst>
              </p:nvPr>
            </p:nvGraphicFramePr>
            <p:xfrm>
              <a:off x="540056" y="2931034"/>
              <a:ext cx="3573780" cy="1353185"/>
            </p:xfrm>
            <a:graphic>
              <a:graphicData uri="http://schemas.openxmlformats.org/drawingml/2006/table">
                <a:tbl>
                  <a:tblPr/>
                  <a:tblGrid>
                    <a:gridCol w="2252980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1320800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4191" name="yt_table_14191_skip" descr="{&quot;rangeId&quot;:4,&quot;type&quot;:&quot;Option&quot;,&quot;drawing&quot;:[&quot;yt_image_14190&quot;]}" title="H_100.4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66371"/>
                  </p:ext>
                </p:extLst>
              </p:nvPr>
            </p:nvGraphicFramePr>
            <p:xfrm>
              <a:off x="540056" y="2931034"/>
              <a:ext cx="3573780" cy="1275208"/>
            </p:xfrm>
            <a:graphic>
              <a:graphicData uri="http://schemas.openxmlformats.org/drawingml/2006/table">
                <a:tbl>
                  <a:tblPr/>
                  <a:tblGrid>
                    <a:gridCol w="2252980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1320800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8649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634429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507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190" name="yt_image_14190_skip" title="H_117.9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5740" y="2931034"/>
            <a:ext cx="2284246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684688">
            <a:extLst>
              <a:ext uri="{FF2B5EF4-FFF2-40B4-BE49-F238E27FC236}">
                <a16:creationId xmlns:a16="http://schemas.microsoft.com/office/drawing/2014/main" id="{84296888-B5D8-12DA-9B04-506C956424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C80D1E-C487-333D-4B8B-7591E964AB7A}"/>
              </a:ext>
            </a:extLst>
          </p:cNvPr>
          <p:cNvSpPr txBox="1"/>
          <p:nvPr/>
        </p:nvSpPr>
        <p:spPr>
          <a:xfrm>
            <a:off x="6166696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2" name="yt_shape_14192"/>
              <p:cNvSpPr txBox="1"/>
              <p:nvPr/>
            </p:nvSpPr>
            <p:spPr>
              <a:xfrm>
                <a:off x="540119" y="900000"/>
                <a:ext cx="11492915" cy="4122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用体积为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576cm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的钢坯锻造一个底面是边长为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的正方形的长方体零件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9e8e,isEnd"/>
                  </a:rPr>
                  <a:t>这个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长方体零件的高是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将内直径为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厘米的圆柱形水桶中的水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未知水位高度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倒入一个长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6233,isEnd"/>
                  </a:rPr>
                  <a:t>高分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厘米的长方体铁盒中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刚好倒满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862d1,isEnd"/>
                  </a:rPr>
                  <a:t>求圆柱形水桶内水的高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结果保留两位小数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设圆柱形水桶内水的高度为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厘米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20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所以圆柱形水桶内水的高度约为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厘米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192" name="yt_shape_14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22667"/>
              </a:xfrm>
              <a:prstGeom prst="rect">
                <a:avLst/>
              </a:prstGeom>
              <a:blipFill>
                <a:blip r:embed="rId2"/>
                <a:stretch>
                  <a:fillRect l="-1645" t="-1331" b="-3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188487-5B03-4CB5-C9B1-1D6C4A45F64B}"/>
              </a:ext>
            </a:extLst>
          </p:cNvPr>
          <p:cNvSpPr txBox="1"/>
          <p:nvPr/>
        </p:nvSpPr>
        <p:spPr>
          <a:xfrm>
            <a:off x="3193308" y="1328682"/>
            <a:ext cx="100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80EF5-4EEE-F2E4-DDC7-1E16AD430FF2}"/>
              </a:ext>
            </a:extLst>
          </p:cNvPr>
          <p:cNvSpPr txBox="1"/>
          <p:nvPr/>
        </p:nvSpPr>
        <p:spPr>
          <a:xfrm>
            <a:off x="450108" y="3230634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设圆柱形水桶内水的高度为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厘米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30F763-C1A6-DC69-CF8D-C73F8268326E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8089329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20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ED30F763-C1A6-DC69-CF8D-C73F82683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8089329" cy="899110"/>
              </a:xfrm>
              <a:prstGeom prst="rect">
                <a:avLst/>
              </a:prstGeom>
              <a:blipFill>
                <a:blip r:embed="rId3"/>
                <a:stretch>
                  <a:fillRect l="-1206" r="-1130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3731F8E-82F4-0CEC-2885-9BCDCD32D0CB}"/>
              </a:ext>
            </a:extLst>
          </p:cNvPr>
          <p:cNvSpPr txBox="1"/>
          <p:nvPr/>
        </p:nvSpPr>
        <p:spPr>
          <a:xfrm>
            <a:off x="450108" y="4511620"/>
            <a:ext cx="6123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所以圆柱形水桶内水的高度约为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厘米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6" name="yt_shape_1419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等长变化</a:t>
            </a:r>
          </a:p>
        </p:txBody>
      </p:sp>
      <p:sp>
        <p:nvSpPr>
          <p:cNvPr id="14197" name="yt_shape_14197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若这个长方形的长减少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0482"/>
              </a:rPr>
              <a:t>就可成为一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设长方形的长为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98" name="yt_table_141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643844"/>
              </p:ext>
            </p:extLst>
          </p:nvPr>
        </p:nvGraphicFramePr>
        <p:xfrm>
          <a:off x="540056" y="2348869"/>
          <a:ext cx="8644256" cy="950976"/>
        </p:xfrm>
        <a:graphic>
          <a:graphicData uri="http://schemas.openxmlformats.org/drawingml/2006/table">
            <a:tbl>
              <a:tblPr/>
              <a:tblGrid>
                <a:gridCol w="4788218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  <a:gridCol w="3856038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</a:tbl>
          </a:graphicData>
        </a:graphic>
      </p:graphicFrame>
      <p:sp>
        <p:nvSpPr>
          <p:cNvPr id="14200" name="yt_shape_14200"/>
          <p:cNvSpPr txBox="1"/>
          <p:nvPr/>
        </p:nvSpPr>
        <p:spPr>
          <a:xfrm>
            <a:off x="540119" y="3350423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的铁丝围成一个长是宽的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倍的长方形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0f5a,isEnd"/>
              </a:rPr>
              <a:t>则该长方形的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0f5a,isEnd"/>
              </a:rPr>
              <a:t>面积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7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84754">
            <a:extLst>
              <a:ext uri="{FF2B5EF4-FFF2-40B4-BE49-F238E27FC236}">
                <a16:creationId xmlns:a16="http://schemas.microsoft.com/office/drawing/2014/main" id="{AFBC15D6-501A-392E-4D43-694C9EA01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D749FD-734E-4417-4116-95E351945B1A}"/>
              </a:ext>
            </a:extLst>
          </p:cNvPr>
          <p:cNvSpPr txBox="1"/>
          <p:nvPr/>
        </p:nvSpPr>
        <p:spPr>
          <a:xfrm>
            <a:off x="7147771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472BC8-3EC9-F3D9-3921-8A7AD8480644}"/>
              </a:ext>
            </a:extLst>
          </p:cNvPr>
          <p:cNvSpPr txBox="1"/>
          <p:nvPr/>
        </p:nvSpPr>
        <p:spPr>
          <a:xfrm>
            <a:off x="10554115" y="3286763"/>
            <a:ext cx="1110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02" name="yt_image_14202" title="H_92.4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665330"/>
            <a:ext cx="1700731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4" name="yt_shape_14204"/>
          <p:cNvSpPr txBox="1"/>
          <p:nvPr/>
        </p:nvSpPr>
        <p:spPr>
          <a:xfrm>
            <a:off x="540000" y="2254479"/>
            <a:ext cx="500297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设围成的长方形的另一边长为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解这个方程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围成的长方形的另一边长为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936C90-40BB-0653-A7AF-734B4AEDF97F}"/>
              </a:ext>
            </a:extLst>
          </p:cNvPr>
          <p:cNvSpPr txBox="1"/>
          <p:nvPr/>
        </p:nvSpPr>
        <p:spPr>
          <a:xfrm>
            <a:off x="449989" y="2207673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设围成的长方形的另一边长为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A41AC7-4B91-801A-7B3E-5CB671350459}"/>
              </a:ext>
            </a:extLst>
          </p:cNvPr>
          <p:cNvSpPr txBox="1"/>
          <p:nvPr/>
        </p:nvSpPr>
        <p:spPr>
          <a:xfrm>
            <a:off x="449989" y="268316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2BBED3-6701-DF74-2708-ED5CC571D364}"/>
              </a:ext>
            </a:extLst>
          </p:cNvPr>
          <p:cNvSpPr txBox="1"/>
          <p:nvPr/>
        </p:nvSpPr>
        <p:spPr>
          <a:xfrm>
            <a:off x="449989" y="3158649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1E511F-6E2B-303A-3598-14CB38D4B31B}"/>
              </a:ext>
            </a:extLst>
          </p:cNvPr>
          <p:cNvSpPr txBox="1"/>
          <p:nvPr/>
        </p:nvSpPr>
        <p:spPr>
          <a:xfrm>
            <a:off x="449989" y="363413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解这个方程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F856C9-7EC3-7800-4036-1BF75274D599}"/>
              </a:ext>
            </a:extLst>
          </p:cNvPr>
          <p:cNvSpPr txBox="1"/>
          <p:nvPr/>
        </p:nvSpPr>
        <p:spPr>
          <a:xfrm>
            <a:off x="449989" y="4109625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围成的长方形的另一边长为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201"/>
          <p:cNvSpPr txBox="1"/>
          <p:nvPr/>
        </p:nvSpPr>
        <p:spPr>
          <a:xfrm>
            <a:off x="540119" y="83671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有一个围成梯形的篱笆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它的各边长如图所示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为了其他用处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d510"/>
              </a:rPr>
              <a:t>将它改围成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一个长方形的篱笆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使围成的长方形的一边长为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a9f8"/>
              </a:rPr>
              <a:t>则围成的长方形的另一边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长为多少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7" name="yt_shape_1420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列方程时单位不统一而出错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有一个底面直径为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的圆柱形水桶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里面盛有一部分水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936g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efc7,isEnd"/>
              </a:rPr>
              <a:t>重的钢球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全部浸没在水中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如果取出钢球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则水面下降了约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2421,isEnd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钢重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7FDC57-1569-9CC0-A44A-D1D49FFE4E4B}"/>
              </a:ext>
            </a:extLst>
          </p:cNvPr>
          <p:cNvSpPr txBox="1"/>
          <p:nvPr/>
        </p:nvSpPr>
        <p:spPr>
          <a:xfrm>
            <a:off x="8679707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0" name="yt_shape_1421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09" name="yt_image_14209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2" name="yt_shape_14212"/>
          <p:cNvSpPr txBox="1"/>
          <p:nvPr/>
        </p:nvSpPr>
        <p:spPr>
          <a:xfrm>
            <a:off x="540121" y="1482165"/>
            <a:ext cx="11028488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小两种纸杯与甲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乙两桶果汁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c2dc5"/>
              </a:rPr>
              <a:t>其中小纸杯与大纸杯的容量之比为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甲桶果汁与乙桶果汁的体积之比为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若甲桶内的果汁刚好装满小纸杯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6a4a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则乙桶内的果汁最多可装满大纸杯的个数为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3" name="yt_table_142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011899"/>
              </p:ext>
            </p:extLst>
          </p:nvPr>
        </p:nvGraphicFramePr>
        <p:xfrm>
          <a:off x="540056" y="2921731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5EF8510-EF4C-DEC6-4780-FBB22420EB11}"/>
              </a:ext>
            </a:extLst>
          </p:cNvPr>
          <p:cNvSpPr txBox="1"/>
          <p:nvPr/>
        </p:nvSpPr>
        <p:spPr>
          <a:xfrm>
            <a:off x="74605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5" name="yt_shape_14215"/>
          <p:cNvSpPr txBox="1"/>
          <p:nvPr/>
        </p:nvSpPr>
        <p:spPr>
          <a:xfrm>
            <a:off x="540119" y="900000"/>
            <a:ext cx="11244513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乐山市中考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如果一个长方形内部能用一些正方形铺满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既不重叠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2bf,isEnd"/>
              </a:rPr>
              <a:t>又无缝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就称它为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优美长方形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优美长方形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dade,isEnd"/>
              </a:rPr>
              <a:t>则正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219" name="yt_shape_14219"/>
          <p:cNvSpPr txBox="1"/>
          <p:nvPr/>
        </p:nvSpPr>
        <p:spPr>
          <a:xfrm>
            <a:off x="540000" y="447905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16" name="yt_shape_14216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4297" y="2491930"/>
            <a:ext cx="2443404" cy="1936764"/>
            <a:chOff x="0" y="0"/>
            <a:chExt cx="2443404" cy="1936764"/>
          </a:xfrm>
        </p:grpSpPr>
        <p:pic>
          <p:nvPicPr>
            <p:cNvPr id="2" name="yt_image_1421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43404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8" name="yt_shape_14218" descr="{&quot;rangeId&quot;:0,&quot;IgnoreLineSpacing&quot;:1}"/>
            <p:cNvSpPr txBox="1"/>
            <p:nvPr/>
          </p:nvSpPr>
          <p:spPr>
            <a:xfrm>
              <a:off x="688421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C486A5-DF8F-0986-4C96-71F10DE48390}"/>
              </a:ext>
            </a:extLst>
          </p:cNvPr>
          <p:cNvSpPr txBox="1"/>
          <p:nvPr/>
        </p:nvSpPr>
        <p:spPr>
          <a:xfrm>
            <a:off x="283135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894</Words>
  <Application>Microsoft Office PowerPoint</Application>
  <PresentationFormat>宽屏</PresentationFormat>
  <Paragraphs>105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3" baseType="lpstr">
      <vt:lpstr>,isEnd</vt:lpstr>
      <vt:lpstr>_⨹_1_05cc1</vt:lpstr>
      <vt:lpstr>_⨹_1_22421,isEnd</vt:lpstr>
      <vt:lpstr>_⨹_1_4c3a0</vt:lpstr>
      <vt:lpstr>_⨹_1_7fe0d</vt:lpstr>
      <vt:lpstr>_⨹_1_b96f3</vt:lpstr>
      <vt:lpstr>_⨹_10_862d1,isEnd</vt:lpstr>
      <vt:lpstr>_⨹_11_3a9f8</vt:lpstr>
      <vt:lpstr>_⨹_15_c2dc5</vt:lpstr>
      <vt:lpstr>_⨹_2_28185,isEnd</vt:lpstr>
      <vt:lpstr>_⨹_2_29e8e,isEnd</vt:lpstr>
      <vt:lpstr>_⨹_2_49802</vt:lpstr>
      <vt:lpstr>_⨹_2_c6233,isEnd</vt:lpstr>
      <vt:lpstr>_⨹_2_fdade,isEnd</vt:lpstr>
      <vt:lpstr>_⨹_3_762bf,isEnd</vt:lpstr>
      <vt:lpstr>_⨹_3_a6a4a</vt:lpstr>
      <vt:lpstr>_⨹_4_0c007</vt:lpstr>
      <vt:lpstr>_⨹_4_5efc7,isEnd</vt:lpstr>
      <vt:lpstr>_⨹_5_20482</vt:lpstr>
      <vt:lpstr>_⨹_5_4d510</vt:lpstr>
      <vt:lpstr>_⨹_5_99692</vt:lpstr>
      <vt:lpstr>_⨹_5_b0f19</vt:lpstr>
      <vt:lpstr>_⨹_8_b0f5a,isEnd</vt:lpstr>
      <vt:lpstr>_⨹_8_f9fdb,isEnd</vt:lpstr>
      <vt:lpstr>_⨹_9_69074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