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0" r:id="rId6"/>
    <p:sldId id="312" r:id="rId7"/>
    <p:sldId id="314" r:id="rId8"/>
    <p:sldId id="316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4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2" name="yt_shape_14522"/>
          <p:cNvSpPr txBox="1"/>
          <p:nvPr/>
        </p:nvSpPr>
        <p:spPr>
          <a:xfrm>
            <a:off x="540000" y="900000"/>
            <a:ext cx="2383153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92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521" name="yt_image_14521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800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24" name="yt_shape_14524"/>
          <p:cNvSpPr txBox="1"/>
          <p:nvPr/>
        </p:nvSpPr>
        <p:spPr>
          <a:xfrm>
            <a:off x="540119" y="14821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指用数值表示的数据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如学生的身高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到校时间等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不是用数值表示的数据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如学生上学采用的交通方式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600b,isEnd"/>
              </a:rPr>
              <a:t>学生美术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44CA62-BFA9-A01F-298A-08230FD7A915}"/>
              </a:ext>
            </a:extLst>
          </p:cNvPr>
          <p:cNvSpPr txBox="1"/>
          <p:nvPr/>
        </p:nvSpPr>
        <p:spPr>
          <a:xfrm>
            <a:off x="1135908" y="14353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定量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25B827-424B-87C8-D0A3-8E4815907A15}"/>
              </a:ext>
            </a:extLst>
          </p:cNvPr>
          <p:cNvSpPr txBox="1"/>
          <p:nvPr/>
        </p:nvSpPr>
        <p:spPr>
          <a:xfrm>
            <a:off x="1135908" y="191084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定性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7" name="yt_shape_1452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526" name="yt_image_14526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29" name="yt_shape_14529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从统计表中获取信息</a:t>
            </a:r>
          </a:p>
        </p:txBody>
      </p:sp>
      <p:sp>
        <p:nvSpPr>
          <p:cNvPr id="14530" name="yt_shape_14530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株洲市展览馆某天四个时间段进出馆人数统计如下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a65d9"/>
              </a:rPr>
              <a:t>则馆内人数变化最大时间段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31" name="yt_table_14531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053833"/>
              </p:ext>
            </p:extLst>
          </p:nvPr>
        </p:nvGraphicFramePr>
        <p:xfrm>
          <a:off x="540000" y="3083398"/>
          <a:ext cx="11111998" cy="21762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8256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1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1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1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710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进馆人数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出馆人数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4533" name="yt_table_1453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778509"/>
              </p:ext>
            </p:extLst>
          </p:nvPr>
        </p:nvGraphicFramePr>
        <p:xfrm>
          <a:off x="540056" y="5529190"/>
          <a:ext cx="7553643" cy="950976"/>
        </p:xfrm>
        <a:graphic>
          <a:graphicData uri="http://schemas.openxmlformats.org/drawingml/2006/table">
            <a:tbl>
              <a:tblPr/>
              <a:tblGrid>
                <a:gridCol w="4234180">
                  <a:extLst>
                    <a:ext uri="{9D8B030D-6E8A-4147-A177-3AD203B41FA5}">
                      <a16:colId xmlns:a16="http://schemas.microsoft.com/office/drawing/2014/main" val="10863"/>
                    </a:ext>
                  </a:extLst>
                </a:gridCol>
                <a:gridCol w="3319463">
                  <a:extLst>
                    <a:ext uri="{9D8B030D-6E8A-4147-A177-3AD203B41FA5}">
                      <a16:colId xmlns:a16="http://schemas.microsoft.com/office/drawing/2014/main" val="108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9"/>
                  </a:ext>
                </a:extLst>
              </a:tr>
            </a:tbl>
          </a:graphicData>
        </a:graphic>
      </p:graphicFrame>
      <p:pic>
        <p:nvPicPr>
          <p:cNvPr id="3" name="yt_shape_1721708728077">
            <a:extLst>
              <a:ext uri="{FF2B5EF4-FFF2-40B4-BE49-F238E27FC236}">
                <a16:creationId xmlns:a16="http://schemas.microsoft.com/office/drawing/2014/main" id="{D1EC48A3-27FA-5946-43BA-C246FC64B5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4FC97A-CFC8-84B1-0D65-5568CB252AB5}"/>
              </a:ext>
            </a:extLst>
          </p:cNvPr>
          <p:cNvSpPr txBox="1"/>
          <p:nvPr/>
        </p:nvSpPr>
        <p:spPr>
          <a:xfrm>
            <a:off x="1364508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5" name="yt_shape_1453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为了从甲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乙两名学生中选拔一人参加电脑知识竞赛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768dc"/>
              </a:rPr>
              <a:t>在相同条件下对他们的电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脑知识进行了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次测验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成绩如下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36" name="yt_table_14536" title="H_164.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8901756"/>
              </p:ext>
            </p:extLst>
          </p:nvPr>
        </p:nvGraphicFramePr>
        <p:xfrm>
          <a:off x="540000" y="2011799"/>
          <a:ext cx="11111993" cy="20848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20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5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5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9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95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88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88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884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0884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0884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0884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甲成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绩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乙成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绩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538" name="yt_shape_14538"/>
          <p:cNvSpPr txBox="1"/>
          <p:nvPr/>
        </p:nvSpPr>
        <p:spPr>
          <a:xfrm>
            <a:off x="540120" y="4366171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若测验分数在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以上的为优秀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乙的优秀率分别为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lang="en-US"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16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D99F9BE-8514-1D3D-02EE-914A65EB12C6}"/>
              </a:ext>
            </a:extLst>
          </p:cNvPr>
          <p:cNvSpPr txBox="1"/>
          <p:nvPr/>
        </p:nvSpPr>
        <p:spPr>
          <a:xfrm>
            <a:off x="10056440" y="4319365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2_9e0a5"/>
              </a:rPr>
              <a:t>40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％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9" name="yt_shape_14539"/>
          <p:cNvSpPr txBox="1"/>
          <p:nvPr/>
        </p:nvSpPr>
        <p:spPr>
          <a:xfrm>
            <a:off x="540000" y="900000"/>
            <a:ext cx="435215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定量数据、定性数据</a:t>
            </a:r>
          </a:p>
        </p:txBody>
      </p:sp>
      <p:sp>
        <p:nvSpPr>
          <p:cNvPr id="14540" name="yt_shape_14540"/>
          <p:cNvSpPr txBox="1"/>
          <p:nvPr/>
        </p:nvSpPr>
        <p:spPr>
          <a:xfrm>
            <a:off x="540000" y="1389434"/>
            <a:ext cx="86946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下面哪些数据是定量数据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哪些数据是定性数据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4541" name="yt_shape_14541"/>
          <p:cNvSpPr txBox="1"/>
          <p:nvPr/>
        </p:nvSpPr>
        <p:spPr>
          <a:xfrm>
            <a:off x="540000" y="1868737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考察某校七年级同学的性别情况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542" name="yt_shape_14542"/>
          <p:cNvSpPr txBox="1"/>
          <p:nvPr/>
        </p:nvSpPr>
        <p:spPr>
          <a:xfrm>
            <a:off x="540000" y="2348040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是定性数据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543" name="yt_shape_14543"/>
          <p:cNvSpPr txBox="1"/>
          <p:nvPr/>
        </p:nvSpPr>
        <p:spPr>
          <a:xfrm>
            <a:off x="540000" y="2827343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了解本班学生每天睡眠时长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544" name="yt_shape_14544"/>
          <p:cNvSpPr txBox="1"/>
          <p:nvPr/>
        </p:nvSpPr>
        <p:spPr>
          <a:xfrm>
            <a:off x="540000" y="3306646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是定量数据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545" name="yt_shape_14545"/>
          <p:cNvSpPr txBox="1"/>
          <p:nvPr/>
        </p:nvSpPr>
        <p:spPr>
          <a:xfrm>
            <a:off x="540000" y="3785949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考察某校七年级的课程开设情况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546" name="yt_shape_14546"/>
          <p:cNvSpPr txBox="1"/>
          <p:nvPr/>
        </p:nvSpPr>
        <p:spPr>
          <a:xfrm>
            <a:off x="540000" y="4265252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是定性数据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708728151">
            <a:extLst>
              <a:ext uri="{FF2B5EF4-FFF2-40B4-BE49-F238E27FC236}">
                <a16:creationId xmlns:a16="http://schemas.microsoft.com/office/drawing/2014/main" id="{4047CFD3-0ECF-1C32-B087-C4DFB6149C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C0388E-BF89-DBB1-D690-BFCC014D84B6}"/>
              </a:ext>
            </a:extLst>
          </p:cNvPr>
          <p:cNvSpPr txBox="1"/>
          <p:nvPr/>
        </p:nvSpPr>
        <p:spPr>
          <a:xfrm>
            <a:off x="449989" y="2301234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是定性数据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C7740A-5C2C-2CB3-47CB-A33A84E18938}"/>
              </a:ext>
            </a:extLst>
          </p:cNvPr>
          <p:cNvSpPr txBox="1"/>
          <p:nvPr/>
        </p:nvSpPr>
        <p:spPr>
          <a:xfrm>
            <a:off x="449989" y="3259840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是定量数据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2134DE-5F62-9D22-E1B4-D440828B9833}"/>
              </a:ext>
            </a:extLst>
          </p:cNvPr>
          <p:cNvSpPr txBox="1"/>
          <p:nvPr/>
        </p:nvSpPr>
        <p:spPr>
          <a:xfrm>
            <a:off x="449989" y="4218446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是定性数据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7" name="yt_shape_14547"/>
          <p:cNvSpPr txBox="1"/>
          <p:nvPr/>
        </p:nvSpPr>
        <p:spPr>
          <a:xfrm>
            <a:off x="540000" y="900000"/>
            <a:ext cx="854080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不理解定量数据和定性数据的概念而出错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了解某城市一周内最低气温的变化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该数据是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06758F3-7D8D-B174-F79D-14AB18BB0CA0}"/>
              </a:ext>
            </a:extLst>
          </p:cNvPr>
          <p:cNvSpPr txBox="1"/>
          <p:nvPr/>
        </p:nvSpPr>
        <p:spPr>
          <a:xfrm>
            <a:off x="7231789" y="132868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定量数据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0" name="yt_shape_1455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549" name="yt_image_14549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52" name="yt_shape_14552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某企业订餐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两家公司可选择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该企业先连续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个工作日选择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0e28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接着连续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个工作日选择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记录送餐用时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553" name="yt_table_14553" title="H_208.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396406"/>
              </p:ext>
            </p:extLst>
          </p:nvPr>
        </p:nvGraphicFramePr>
        <p:xfrm>
          <a:off x="540000" y="2593964"/>
          <a:ext cx="11111995" cy="265176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5640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5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58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78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58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582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5582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5582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5582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4481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序号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公司送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餐用时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公司送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餐用时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555" name="yt_shape_14555"/>
          <p:cNvSpPr txBox="1"/>
          <p:nvPr/>
        </p:nvSpPr>
        <p:spPr>
          <a:xfrm>
            <a:off x="540000" y="5515139"/>
            <a:ext cx="106182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上述信息中送餐用时为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送餐公司的类别为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010E605-C6FB-62BF-E557-12B72302AD42}"/>
              </a:ext>
            </a:extLst>
          </p:cNvPr>
          <p:cNvSpPr txBox="1"/>
          <p:nvPr/>
        </p:nvSpPr>
        <p:spPr>
          <a:xfrm>
            <a:off x="4564789" y="546833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定量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FDC623-90EA-E386-2F1A-FE764D59BA62}"/>
              </a:ext>
            </a:extLst>
          </p:cNvPr>
          <p:cNvSpPr txBox="1"/>
          <p:nvPr/>
        </p:nvSpPr>
        <p:spPr>
          <a:xfrm>
            <a:off x="9136789" y="546833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定性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6" name="yt_shape_14556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如果某工作日该企业希望送餐用时不超过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20min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应选择哪家公司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e21c"/>
              </a:rPr>
              <a:t>请简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述理由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选择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公司订餐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公司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个工作日送餐用时都超过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故送餐用时超过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公司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个工作日送餐用时平均数为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min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接近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次不超过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20min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19B5A5E-54EA-9268-E04B-72517381EA10}"/>
              </a:ext>
            </a:extLst>
          </p:cNvPr>
          <p:cNvSpPr txBox="1"/>
          <p:nvPr/>
        </p:nvSpPr>
        <p:spPr>
          <a:xfrm>
            <a:off x="450108" y="1804170"/>
            <a:ext cx="472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选择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公司订餐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948D26-3441-93A0-F049-B8742528D949}"/>
              </a:ext>
            </a:extLst>
          </p:cNvPr>
          <p:cNvSpPr txBox="1"/>
          <p:nvPr/>
        </p:nvSpPr>
        <p:spPr>
          <a:xfrm>
            <a:off x="497733" y="2279658"/>
            <a:ext cx="589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公司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个工作日送餐用时都超过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2888BA-A140-42BD-BE1B-94FE0112B11E}"/>
              </a:ext>
            </a:extLst>
          </p:cNvPr>
          <p:cNvSpPr txBox="1"/>
          <p:nvPr/>
        </p:nvSpPr>
        <p:spPr>
          <a:xfrm>
            <a:off x="450108" y="2755146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故送餐用时超过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AA5D67-A044-7063-68B0-A43B8BCB105B}"/>
              </a:ext>
            </a:extLst>
          </p:cNvPr>
          <p:cNvSpPr txBox="1"/>
          <p:nvPr/>
        </p:nvSpPr>
        <p:spPr>
          <a:xfrm>
            <a:off x="497733" y="3230634"/>
            <a:ext cx="4985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公司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个工作日送餐用时平均数为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AB4A1D4-EA94-D6C1-DC13-01B621FC0534}"/>
              </a:ext>
            </a:extLst>
          </p:cNvPr>
          <p:cNvSpPr txBox="1"/>
          <p:nvPr/>
        </p:nvSpPr>
        <p:spPr>
          <a:xfrm>
            <a:off x="450108" y="3706122"/>
            <a:ext cx="9187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2EFDA66-7654-A056-B352-46CFFFC2E00B}"/>
              </a:ext>
            </a:extLst>
          </p:cNvPr>
          <p:cNvSpPr txBox="1"/>
          <p:nvPr/>
        </p:nvSpPr>
        <p:spPr>
          <a:xfrm>
            <a:off x="450108" y="4181610"/>
            <a:ext cx="4920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接近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次不超过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20min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670</Words>
  <Application>Microsoft Office PowerPoint</Application>
  <PresentationFormat>宽屏</PresentationFormat>
  <Paragraphs>130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,isEnd</vt:lpstr>
      <vt:lpstr>_⨹_1_80e28</vt:lpstr>
      <vt:lpstr>_⨹_11_768dc</vt:lpstr>
      <vt:lpstr>_⨹_12_a65d9</vt:lpstr>
      <vt:lpstr>_⨹_2_6e21c</vt:lpstr>
      <vt:lpstr>_⨹_2_9e0a5</vt:lpstr>
      <vt:lpstr>_⨹_4_c600b,isEnd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2024-07-23T04:16:09Z</dcterms:created>
  <dcterms:modified xsi:type="dcterms:W3CDTF">2024-07-23T16:13:21Z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