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7" r:id="rId6"/>
    <p:sldId id="310" r:id="rId7"/>
    <p:sldId id="313" r:id="rId8"/>
    <p:sldId id="315" r:id="rId9"/>
    <p:sldId id="318" r:id="rId10"/>
    <p:sldId id="320" r:id="rId11"/>
    <p:sldId id="322" r:id="rId12"/>
    <p:sldId id="324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5" name="yt_shape_14245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4246" name="yt_image_14246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48" name="yt_shape_14248"/>
          <p:cNvSpPr txBox="1"/>
          <p:nvPr/>
        </p:nvSpPr>
        <p:spPr>
          <a:xfrm>
            <a:off x="540000" y="1976703"/>
            <a:ext cx="5948744" cy="13956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用一元一次方程解决盈不足问题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若设数量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则根据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相等列方程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若设总价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则根据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相等列方程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DD6277-9EBB-D8F9-DA3E-93A63B5C43CA}"/>
              </a:ext>
            </a:extLst>
          </p:cNvPr>
          <p:cNvSpPr txBox="1"/>
          <p:nvPr/>
        </p:nvSpPr>
        <p:spPr>
          <a:xfrm>
            <a:off x="3598002" y="2405385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总价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9EDB1C-DACA-CB56-94B7-9537DF787AA6}"/>
              </a:ext>
            </a:extLst>
          </p:cNvPr>
          <p:cNvSpPr txBox="1"/>
          <p:nvPr/>
        </p:nvSpPr>
        <p:spPr>
          <a:xfrm>
            <a:off x="3598002" y="2880873"/>
            <a:ext cx="10944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单价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0" name="yt_shape_1430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99" name="yt_image_14299" title="H_41.85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04" name="yt_shape_14304"/>
              <p:cNvSpPr txBox="1"/>
              <p:nvPr/>
            </p:nvSpPr>
            <p:spPr>
              <a:xfrm>
                <a:off x="540119" y="1482165"/>
                <a:ext cx="11492915" cy="44694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某学校刚完成一批结构相同的学生宿舍的修建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fa22"/>
                  </a:rPr>
                  <a:t>这些宿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舍地板需要铺瓷砖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名一级技工去铺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个宿舍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结果还剩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地面未铺瓷砖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53ab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同样时间内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名二级技工铺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个宿舍刚好完成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6_c46c3"/>
                  </a:rPr>
                  <a:t>已知每名一级技工比二级技工一天多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瓷砖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求每个宿舍需要铺瓷砖的地板面积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设每个宿舍需要铺瓷砖的地板面积为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每个宿舍需要铺瓷砖的地板面积为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4304" name="yt_shape_14304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469429"/>
              </a:xfrm>
              <a:prstGeom prst="rect">
                <a:avLst/>
              </a:prstGeom>
              <a:blipFill>
                <a:blip r:embed="rId3"/>
                <a:stretch>
                  <a:fillRect l="-1645" t="-1091" b="-34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F557647-BE8B-659D-B4D3-9007BB702CC3}"/>
              </a:ext>
            </a:extLst>
          </p:cNvPr>
          <p:cNvSpPr txBox="1"/>
          <p:nvPr/>
        </p:nvSpPr>
        <p:spPr>
          <a:xfrm>
            <a:off x="450108" y="3812799"/>
            <a:ext cx="7301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设每个宿舍需要铺瓷砖的地板面积为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89D67E-E0B9-02CC-FE6A-EC9671509379}"/>
                  </a:ext>
                </a:extLst>
              </p:cNvPr>
              <p:cNvSpPr txBox="1"/>
              <p:nvPr/>
            </p:nvSpPr>
            <p:spPr>
              <a:xfrm>
                <a:off x="450108" y="4288287"/>
                <a:ext cx="3913124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3" name="文本框 2" descr="{'rangeId': 14, 'mathAnswerShape': 1}">
                <a:extLst>
                  <a:ext uri="{FF2B5EF4-FFF2-40B4-BE49-F238E27FC236}">
                    <a16:creationId xmlns:a16="http://schemas.microsoft.com/office/drawing/2014/main" id="{5189D67E-E0B9-02CC-FE6A-EC96715093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88287"/>
                <a:ext cx="3913124" cy="767030"/>
              </a:xfrm>
              <a:prstGeom prst="rect">
                <a:avLst/>
              </a:prstGeom>
              <a:blipFill>
                <a:blip r:embed="rId4"/>
                <a:stretch>
                  <a:fillRect l="-2492" r="-233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D8F8A30-57C1-C4F3-679E-9425DC2505F9}"/>
              </a:ext>
            </a:extLst>
          </p:cNvPr>
          <p:cNvSpPr txBox="1"/>
          <p:nvPr/>
        </p:nvSpPr>
        <p:spPr>
          <a:xfrm>
            <a:off x="450108" y="4961705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494D08-9D88-0647-D14A-10351C76596C}"/>
              </a:ext>
            </a:extLst>
          </p:cNvPr>
          <p:cNvSpPr txBox="1"/>
          <p:nvPr/>
        </p:nvSpPr>
        <p:spPr>
          <a:xfrm>
            <a:off x="450108" y="5437193"/>
            <a:ext cx="61570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每个宿舍需要铺瓷砖的地板面积为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07" name="yt_shape_14307"/>
              <p:cNvSpPr txBox="1"/>
              <p:nvPr/>
            </p:nvSpPr>
            <p:spPr>
              <a:xfrm>
                <a:off x="540119" y="900198"/>
                <a:ext cx="11100497" cy="54595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现该学校有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个宿舍的地板和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的走廊需要铺瓷砖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某工程队有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7eb2d"/>
                  </a:rPr>
                  <a:t>名一级技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工和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名二级技工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一开始有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名一级技工来铺瓷砖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2a5a9"/>
                  </a:rPr>
                  <a:t>学校根据实际情况要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天后必须完成剩余的任务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所以决定加入一批二级技工一起工作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1f571"/>
                  </a:rPr>
                  <a:t>问需要安排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多少名二级技工才能按时完成任务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设需要安排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名二级技工才能按时完成任务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每名一级技工每天可铺瓷砖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每名二级技工每天可铺瓷砖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需要安排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名二级技工才能按时完成任务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307" name="yt_shape_143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100497" cy="5459571"/>
              </a:xfrm>
              <a:prstGeom prst="rect">
                <a:avLst/>
              </a:prstGeom>
              <a:blipFill>
                <a:blip r:embed="rId2"/>
                <a:stretch>
                  <a:fillRect l="-1702" t="-1564" r="-1647" b="-2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7DD0796-7E83-7C36-2EA2-E67E399A603B}"/>
              </a:ext>
            </a:extLst>
          </p:cNvPr>
          <p:cNvSpPr txBox="1"/>
          <p:nvPr/>
        </p:nvSpPr>
        <p:spPr>
          <a:xfrm>
            <a:off x="450108" y="2609040"/>
            <a:ext cx="742067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设需要安排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名二级技工才能按时完成任务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DC22645-46BA-2953-D99D-EE919660ABCA}"/>
                  </a:ext>
                </a:extLst>
              </p:cNvPr>
              <p:cNvSpPr txBox="1"/>
              <p:nvPr/>
            </p:nvSpPr>
            <p:spPr>
              <a:xfrm>
                <a:off x="450108" y="3047952"/>
                <a:ext cx="4142486" cy="532524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每名一级技工每天可铺瓷砖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DC22645-46BA-2953-D99D-EE919660AB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47952"/>
                <a:ext cx="4142486" cy="532524"/>
              </a:xfrm>
              <a:prstGeom prst="rect">
                <a:avLst/>
              </a:prstGeom>
              <a:blipFill>
                <a:blip r:embed="rId3"/>
                <a:stretch>
                  <a:fillRect l="-2356" r="-71576" b="-402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460BE3F-6BD3-67AC-C739-E9363B802AF8}"/>
              </a:ext>
            </a:extLst>
          </p:cNvPr>
          <p:cNvSpPr txBox="1"/>
          <p:nvPr/>
        </p:nvSpPr>
        <p:spPr>
          <a:xfrm>
            <a:off x="450108" y="3750415"/>
            <a:ext cx="38376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每名二级技工每天可铺瓷砖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D73DB0-9350-1328-4504-38F0A0AC5260}"/>
              </a:ext>
            </a:extLst>
          </p:cNvPr>
          <p:cNvSpPr txBox="1"/>
          <p:nvPr/>
        </p:nvSpPr>
        <p:spPr>
          <a:xfrm>
            <a:off x="450108" y="4255065"/>
            <a:ext cx="498227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B34BF10-67EB-0048-A03A-CFF52962EECE}"/>
              </a:ext>
            </a:extLst>
          </p:cNvPr>
          <p:cNvSpPr txBox="1"/>
          <p:nvPr/>
        </p:nvSpPr>
        <p:spPr>
          <a:xfrm>
            <a:off x="450108" y="4693976"/>
            <a:ext cx="162947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0DF681C-C12A-431B-CC51-E7D9376D3815}"/>
              </a:ext>
            </a:extLst>
          </p:cNvPr>
          <p:cNvSpPr txBox="1"/>
          <p:nvPr/>
        </p:nvSpPr>
        <p:spPr>
          <a:xfrm>
            <a:off x="450108" y="5132888"/>
            <a:ext cx="6276086" cy="4905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需要安排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名二级技工才能按时完成任务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2" name="yt_shape_14252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4251" name="yt_image_14251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54" name="yt_shape_14254"/>
          <p:cNvSpPr txBox="1"/>
          <p:nvPr/>
        </p:nvSpPr>
        <p:spPr>
          <a:xfrm>
            <a:off x="540119" y="1386424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近年来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网购的蓬勃发展方便了人们的生活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dc043"/>
              </a:rPr>
              <a:t>某快递分派站现有若干件包裹需快递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员派送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若每名快递员派送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若每名快递员派送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386a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该快递分派站现有快递员多少名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设该快递分派站现有快递员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根据题意得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该快递分派站现有快递员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本题考查一元一次方程的应用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设该快递分派站现有快递员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f118e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现有包裹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也可表示为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由此列方程求解即可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2" name="yt_shape_1426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61" name="yt_image_14261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64" name="yt_shape_14264"/>
          <p:cNvSpPr txBox="1"/>
          <p:nvPr/>
        </p:nvSpPr>
        <p:spPr>
          <a:xfrm>
            <a:off x="540000" y="1482165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用一元一次方程解决盈不足问题</a:t>
            </a:r>
          </a:p>
        </p:txBody>
      </p:sp>
      <p:sp>
        <p:nvSpPr>
          <p:cNvPr id="14265" name="yt_shape_14265"/>
          <p:cNvSpPr txBox="1"/>
          <p:nvPr/>
        </p:nvSpPr>
        <p:spPr>
          <a:xfrm>
            <a:off x="540119" y="1971599"/>
            <a:ext cx="11100497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卷第七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盈不足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改编这样一个问题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c70f"/>
              </a:rPr>
              <a:t>今有共买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人出十二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不足五十一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人出十六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不足一十一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问人数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羊价各几何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e0fa"/>
              </a:rPr>
              <a:t>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意是若干人共同出资买羊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a8c9"/>
              </a:rPr>
              <a:t>求人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数和羊价各是多少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设买羊人数为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则根据题意可列方程为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66" name="yt_table_1426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120114"/>
              </p:ext>
            </p:extLst>
          </p:nvPr>
        </p:nvGraphicFramePr>
        <p:xfrm>
          <a:off x="540056" y="3891297"/>
          <a:ext cx="8164450" cy="950976"/>
        </p:xfrm>
        <a:graphic>
          <a:graphicData uri="http://schemas.openxmlformats.org/drawingml/2006/table">
            <a:tbl>
              <a:tblPr/>
              <a:tblGrid>
                <a:gridCol w="4548315">
                  <a:extLst>
                    <a:ext uri="{9D8B030D-6E8A-4147-A177-3AD203B41FA5}">
                      <a16:colId xmlns:a16="http://schemas.microsoft.com/office/drawing/2014/main" val="10821"/>
                    </a:ext>
                  </a:extLst>
                </a:gridCol>
                <a:gridCol w="3616135">
                  <a:extLst>
                    <a:ext uri="{9D8B030D-6E8A-4147-A177-3AD203B41FA5}">
                      <a16:colId xmlns:a16="http://schemas.microsoft.com/office/drawing/2014/main" val="108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4"/>
                  </a:ext>
                </a:extLst>
              </a:tr>
            </a:tbl>
          </a:graphicData>
        </a:graphic>
      </p:graphicFrame>
      <p:pic>
        <p:nvPicPr>
          <p:cNvPr id="3" name="yt_shape_1721708693435">
            <a:extLst>
              <a:ext uri="{FF2B5EF4-FFF2-40B4-BE49-F238E27FC236}">
                <a16:creationId xmlns:a16="http://schemas.microsoft.com/office/drawing/2014/main" id="{FFFFB3AB-7F06-5916-967A-D807C0B300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B02373-8DDB-60DD-A07D-2171D720614D}"/>
              </a:ext>
            </a:extLst>
          </p:cNvPr>
          <p:cNvSpPr txBox="1"/>
          <p:nvPr/>
        </p:nvSpPr>
        <p:spPr>
          <a:xfrm>
            <a:off x="9519496" y="335125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8" name="yt_shape_14268"/>
          <p:cNvSpPr txBox="1"/>
          <p:nvPr/>
        </p:nvSpPr>
        <p:spPr>
          <a:xfrm>
            <a:off x="540119" y="900000"/>
            <a:ext cx="1117250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长春市中考改编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算法统宗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是中国古代重要的数学著作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其中记载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3b0c,isEnd"/>
              </a:rPr>
              <a:t>我问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开店李三公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众客都来到店中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一房七客多七客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一房九客一房空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其大意为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e2d3,isEnd"/>
              </a:rPr>
              <a:t>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有若干人住店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若每间住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则余下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人无房可住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若每间住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20ef,isEnd"/>
              </a:rPr>
              <a:t>则余下一间无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设店中共有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可求得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中有一道阐述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盈不足术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原文如下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今有人共买物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1b44,isEnd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问人数几何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译文为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44ff8,isEnd"/>
              </a:rPr>
              <a:t>现有一些人共同买一个物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还盈余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则还差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问共有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。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我国古代名著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增删算法统宗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中有一题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林下牧童闹如簇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4dab,isEnd"/>
              </a:rPr>
              <a:t>不知人数不知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每人六竿多十四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每人八竿恰齐足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其大意是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18912,isEnd"/>
              </a:rPr>
              <a:t>牧童们在树下拿着竹竿高兴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的玩耍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不知有多少人和竹竿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恰好用完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6ba3,isEnd"/>
              </a:rPr>
              <a:t>则这个问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题中的牧童人数为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D446EA-38D8-370B-A3E4-03AB623914F6}"/>
              </a:ext>
            </a:extLst>
          </p:cNvPr>
          <p:cNvSpPr txBox="1"/>
          <p:nvPr/>
        </p:nvSpPr>
        <p:spPr>
          <a:xfrm>
            <a:off x="6244483" y="227965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91B185-BEF9-4AEE-13AE-EC88AEB2835B}"/>
              </a:ext>
            </a:extLst>
          </p:cNvPr>
          <p:cNvSpPr txBox="1"/>
          <p:nvPr/>
        </p:nvSpPr>
        <p:spPr>
          <a:xfrm>
            <a:off x="8984507" y="370612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D3F415-71B7-D341-AD38-DE2F4B366919}"/>
              </a:ext>
            </a:extLst>
          </p:cNvPr>
          <p:cNvSpPr txBox="1"/>
          <p:nvPr/>
        </p:nvSpPr>
        <p:spPr>
          <a:xfrm>
            <a:off x="3193308" y="560807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1" name="yt_shape_14271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盈不足术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原文如下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今有共买羊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083d,isEnd"/>
              </a:rPr>
              <a:t>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足四十五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羊价各几何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218a,isEnd"/>
              </a:rPr>
              <a:t>若干人共同出资买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设人数为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的代数式表示羊价为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人数和羊价各是多少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设人数为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由题意得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羊价为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279682-3C46-B5AF-DEC7-E099BDDB4F32}"/>
              </a:ext>
            </a:extLst>
          </p:cNvPr>
          <p:cNvSpPr txBox="1"/>
          <p:nvPr/>
        </p:nvSpPr>
        <p:spPr>
          <a:xfrm>
            <a:off x="7158882" y="2279658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22F6B6-33B4-CBD4-9CB9-63A4F1FDB662}"/>
              </a:ext>
            </a:extLst>
          </p:cNvPr>
          <p:cNvSpPr txBox="1"/>
          <p:nvPr/>
        </p:nvSpPr>
        <p:spPr>
          <a:xfrm>
            <a:off x="9065471" y="2279658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80F7F3-DE96-7CA9-FD81-479D1863117B}"/>
              </a:ext>
            </a:extLst>
          </p:cNvPr>
          <p:cNvSpPr txBox="1"/>
          <p:nvPr/>
        </p:nvSpPr>
        <p:spPr>
          <a:xfrm>
            <a:off x="450108" y="3230634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设人数为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92667A-44EB-92D3-C3D6-3E053D9ECD05}"/>
              </a:ext>
            </a:extLst>
          </p:cNvPr>
          <p:cNvSpPr txBox="1"/>
          <p:nvPr/>
        </p:nvSpPr>
        <p:spPr>
          <a:xfrm>
            <a:off x="450108" y="3706122"/>
            <a:ext cx="262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D58E5F-63D3-CB58-0CA5-AE3BDD2D6B12}"/>
              </a:ext>
            </a:extLst>
          </p:cNvPr>
          <p:cNvSpPr txBox="1"/>
          <p:nvPr/>
        </p:nvSpPr>
        <p:spPr>
          <a:xfrm>
            <a:off x="450108" y="4181610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187208-A518-5A8E-337E-A63E15A9AF16}"/>
              </a:ext>
            </a:extLst>
          </p:cNvPr>
          <p:cNvSpPr txBox="1"/>
          <p:nvPr/>
        </p:nvSpPr>
        <p:spPr>
          <a:xfrm>
            <a:off x="450108" y="4657098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AAFBE7-3E95-67D1-29EF-010EB3FE7F86}"/>
              </a:ext>
            </a:extLst>
          </p:cNvPr>
          <p:cNvSpPr txBox="1"/>
          <p:nvPr/>
        </p:nvSpPr>
        <p:spPr>
          <a:xfrm>
            <a:off x="450108" y="5132586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羊价为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80" name="yt_shape_14280"/>
              <p:cNvSpPr txBox="1"/>
              <p:nvPr/>
            </p:nvSpPr>
            <p:spPr>
              <a:xfrm>
                <a:off x="540119" y="900000"/>
                <a:ext cx="11100497" cy="30498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【易错点】找不准题目中的等量关系致错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九章算术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是我国古代数学名著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卷七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盈不足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中有题译文如下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0b7d1"/>
                  </a:rPr>
                  <a:t>今有人合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伙买羊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每人出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会差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每人出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会差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问合伙人数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2e670"/>
                  </a:rPr>
                  <a:t>羊价各是多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乙两人所列方程如下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下列判断正确的是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设人数为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可列方程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设羊价为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可列方程为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280" name="yt_shape_142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00497" cy="3049809"/>
              </a:xfrm>
              <a:prstGeom prst="rect">
                <a:avLst/>
              </a:prstGeom>
              <a:blipFill>
                <a:blip r:embed="rId2"/>
                <a:stretch>
                  <a:fillRect l="-1702" t="-1800" r="-1647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82" name="yt_table_142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599327"/>
              </p:ext>
            </p:extLst>
          </p:nvPr>
        </p:nvGraphicFramePr>
        <p:xfrm>
          <a:off x="540056" y="3998112"/>
          <a:ext cx="6029643" cy="950976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823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8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只有甲对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只有乙对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乙都对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乙都错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490137E-218D-2C93-6C7F-1DFEEB661A84}"/>
              </a:ext>
            </a:extLst>
          </p:cNvPr>
          <p:cNvSpPr txBox="1"/>
          <p:nvPr/>
        </p:nvSpPr>
        <p:spPr>
          <a:xfrm>
            <a:off x="7765307" y="2279658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5" name="yt_shape_1428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84" name="yt_image_14284" title="H_41.85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87" name="yt_shape_14287"/>
          <p:cNvSpPr txBox="1"/>
          <p:nvPr/>
        </p:nvSpPr>
        <p:spPr>
          <a:xfrm>
            <a:off x="540119" y="14821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学校在一次研学活动中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师生乘坐客车前往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若每辆客车乘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则还有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23c3"/>
              </a:rPr>
              <a:t>人不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能上车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若每辆客车乘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则少用了一辆车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并空了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ac76"/>
              </a:rPr>
              <a:t>则师生人数一共为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88" name="yt_table_1428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320213"/>
              </p:ext>
            </p:extLst>
          </p:nvPr>
        </p:nvGraphicFramePr>
        <p:xfrm>
          <a:off x="540056" y="2921731"/>
          <a:ext cx="96386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825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82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827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8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7"/>
                  </a:ext>
                </a:extLst>
              </a:tr>
            </a:tbl>
          </a:graphicData>
        </a:graphic>
      </p:graphicFrame>
      <p:sp>
        <p:nvSpPr>
          <p:cNvPr id="14290" name="yt_shape_14290"/>
          <p:cNvSpPr txBox="1"/>
          <p:nvPr/>
        </p:nvSpPr>
        <p:spPr>
          <a:xfrm>
            <a:off x="540119" y="344790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某班级劳动时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将全班同学分成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若每小组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则余下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ceea"/>
              </a:rPr>
              <a:t>若每小组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则有一组少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按下列哪个选项重新分组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能使每组人数相同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91" name="yt_table_1429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953592"/>
              </p:ext>
            </p:extLst>
          </p:nvPr>
        </p:nvGraphicFramePr>
        <p:xfrm>
          <a:off x="540056" y="4407337"/>
          <a:ext cx="94862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829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83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83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AD58392-37B9-4451-B3EA-9FB866366E66}"/>
              </a:ext>
            </a:extLst>
          </p:cNvPr>
          <p:cNvSpPr txBox="1"/>
          <p:nvPr/>
        </p:nvSpPr>
        <p:spPr>
          <a:xfrm>
            <a:off x="1059708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CB58D4-FF01-81C4-95F0-CA1E577575CC}"/>
              </a:ext>
            </a:extLst>
          </p:cNvPr>
          <p:cNvSpPr txBox="1"/>
          <p:nvPr/>
        </p:nvSpPr>
        <p:spPr>
          <a:xfrm>
            <a:off x="10203707" y="387658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3" name="yt_shape_14293"/>
          <p:cNvSpPr txBox="1"/>
          <p:nvPr/>
        </p:nvSpPr>
        <p:spPr>
          <a:xfrm>
            <a:off x="540119" y="900000"/>
            <a:ext cx="11100497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我国古代数学著作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算经十书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9e4a,isEnd"/>
              </a:rPr>
              <a:t>中记载了一个问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今有人共买鸡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盈十一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不足十六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问人数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64b6,isEnd"/>
              </a:rPr>
              <a:t>鸡价各几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其意思为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有若干人一起买鸡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若每人出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文钱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则多出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文钱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若每人出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e1d8,isEnd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文钱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则还差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文钱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求人数和鸡的价格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鸡的价格为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文钱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某校组织七年级师生赴农场参加社会实践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如果单独租用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座客车若干辆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24cf,isEnd"/>
              </a:rPr>
              <a:t>刚好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如果单独租用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座客车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可少租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0AC9171-86F5-CE9F-422A-29FE38AF6BC8}"/>
              </a:ext>
            </a:extLst>
          </p:cNvPr>
          <p:cNvSpPr txBox="1"/>
          <p:nvPr/>
        </p:nvSpPr>
        <p:spPr>
          <a:xfrm>
            <a:off x="7917707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4295"/>
          <p:cNvSpPr txBox="1"/>
          <p:nvPr/>
        </p:nvSpPr>
        <p:spPr>
          <a:xfrm>
            <a:off x="540119" y="3729172"/>
            <a:ext cx="11492915" cy="289973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求七年级师生参加社会实践的人数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要求列一元一次方程解题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设单独租用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座的客车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则单独租用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座的客车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七年级师生参加社会实践的人数为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itchFamily="24"/>
              <a:ea typeface="宋体" pitchFamily="24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A0DBE9-AC60-07E1-1320-3BF6386291CB}"/>
              </a:ext>
            </a:extLst>
          </p:cNvPr>
          <p:cNvSpPr txBox="1"/>
          <p:nvPr/>
        </p:nvSpPr>
        <p:spPr>
          <a:xfrm>
            <a:off x="450108" y="4157854"/>
            <a:ext cx="1039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设单独租用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座的客车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则单独租用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座的客车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2EC746-4B20-135C-CB4C-C7F24910FD2D}"/>
              </a:ext>
            </a:extLst>
          </p:cNvPr>
          <p:cNvSpPr txBox="1"/>
          <p:nvPr/>
        </p:nvSpPr>
        <p:spPr>
          <a:xfrm>
            <a:off x="450108" y="4633342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838735-5C22-2768-C501-020DCC55B016}"/>
              </a:ext>
            </a:extLst>
          </p:cNvPr>
          <p:cNvSpPr txBox="1"/>
          <p:nvPr/>
        </p:nvSpPr>
        <p:spPr>
          <a:xfrm>
            <a:off x="450108" y="5108830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45D100-ACE4-4A0A-D9FB-2F01711F8A0C}"/>
              </a:ext>
            </a:extLst>
          </p:cNvPr>
          <p:cNvSpPr txBox="1"/>
          <p:nvPr/>
        </p:nvSpPr>
        <p:spPr>
          <a:xfrm>
            <a:off x="450108" y="5584318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114F60B-6DDD-6458-4721-432B6DF9CA65}"/>
              </a:ext>
            </a:extLst>
          </p:cNvPr>
          <p:cNvSpPr txBox="1"/>
          <p:nvPr/>
        </p:nvSpPr>
        <p:spPr>
          <a:xfrm>
            <a:off x="450108" y="6059806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七年级师生参加社会实践的人数为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5" name="yt_shape_14295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座的客车日租金为每辆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座的客车日租金为每辆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51a6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单租哪种客车更合算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2250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11250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2760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11250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单独租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座客车合算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C0DFA2-38DA-B710-473D-67F6874BAA32}"/>
              </a:ext>
            </a:extLst>
          </p:cNvPr>
          <p:cNvSpPr txBox="1"/>
          <p:nvPr/>
        </p:nvSpPr>
        <p:spPr>
          <a:xfrm>
            <a:off x="450108" y="1772816"/>
            <a:ext cx="91490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14CF4FC-F7BA-3E6B-136D-CC46D9C59446}"/>
              </a:ext>
            </a:extLst>
          </p:cNvPr>
          <p:cNvSpPr txBox="1"/>
          <p:nvPr/>
        </p:nvSpPr>
        <p:spPr>
          <a:xfrm>
            <a:off x="450108" y="2248304"/>
            <a:ext cx="259588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A4B180C-7B92-B321-C525-E0E14FD0DE3D}"/>
              </a:ext>
            </a:extLst>
          </p:cNvPr>
          <p:cNvSpPr txBox="1"/>
          <p:nvPr/>
        </p:nvSpPr>
        <p:spPr>
          <a:xfrm>
            <a:off x="450108" y="2723792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单独租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座客车合算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924</Words>
  <Application>Microsoft Office PowerPoint</Application>
  <PresentationFormat>宽屏</PresentationFormat>
  <Paragraphs>117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58" baseType="lpstr">
      <vt:lpstr>,isEnd</vt:lpstr>
      <vt:lpstr>_⨹_1_053ab</vt:lpstr>
      <vt:lpstr>_⨹_1_2083d,isEnd</vt:lpstr>
      <vt:lpstr>_⨹_1_2e0fa</vt:lpstr>
      <vt:lpstr>_⨹_1_41b44,isEnd</vt:lpstr>
      <vt:lpstr>_⨹_1_7386a</vt:lpstr>
      <vt:lpstr>_⨹_1_7e2d3,isEnd</vt:lpstr>
      <vt:lpstr>_⨹_1_851a6</vt:lpstr>
      <vt:lpstr>_⨹_1_8e1d8,isEnd</vt:lpstr>
      <vt:lpstr>_⨹_1_f118e</vt:lpstr>
      <vt:lpstr>_⨹_11_44ff8,isEnd</vt:lpstr>
      <vt:lpstr>_⨹_12_18912,isEnd</vt:lpstr>
      <vt:lpstr>_⨹_16_c46c3</vt:lpstr>
      <vt:lpstr>_⨹_16_dc043</vt:lpstr>
      <vt:lpstr>_⨹_2_03b0c,isEnd</vt:lpstr>
      <vt:lpstr>_⨹_2_5a8c9</vt:lpstr>
      <vt:lpstr>_⨹_2_c24cf,isEnd</vt:lpstr>
      <vt:lpstr>_⨹_2_e23c3</vt:lpstr>
      <vt:lpstr>_⨹_3_6fa22</vt:lpstr>
      <vt:lpstr>_⨹_4_0b7d1</vt:lpstr>
      <vt:lpstr>_⨹_4_0c70f</vt:lpstr>
      <vt:lpstr>_⨹_4_7ceea</vt:lpstr>
      <vt:lpstr>_⨹_4_7eb2d</vt:lpstr>
      <vt:lpstr>_⨹_4_96ba3,isEnd</vt:lpstr>
      <vt:lpstr>_⨹_4_f64b6,isEnd</vt:lpstr>
      <vt:lpstr>_⨹_5_1f571</vt:lpstr>
      <vt:lpstr>_⨹_5_2e670</vt:lpstr>
      <vt:lpstr>_⨹_6_e20ef,isEnd</vt:lpstr>
      <vt:lpstr>_⨹_6_f4dab,isEnd</vt:lpstr>
      <vt:lpstr>_⨹_7_99e4a,isEnd</vt:lpstr>
      <vt:lpstr>_⨹_8_7ac76</vt:lpstr>
      <vt:lpstr>_⨹_8_a218a,isEnd</vt:lpstr>
      <vt:lpstr>_⨹_9_2a5a9</vt:lpstr>
      <vt:lpstr>Finished</vt:lpstr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2024-07-24T01:02:08Z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