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8" r:id="rId7"/>
    <p:sldId id="310" r:id="rId8"/>
    <p:sldId id="311" r:id="rId9"/>
    <p:sldId id="312" r:id="rId10"/>
    <p:sldId id="316" r:id="rId11"/>
    <p:sldId id="318" r:id="rId12"/>
    <p:sldId id="320" r:id="rId13"/>
    <p:sldId id="323" r:id="rId14"/>
    <p:sldId id="324" r:id="rId15"/>
    <p:sldId id="325" r:id="rId16"/>
    <p:sldId id="326" r:id="rId17"/>
    <p:sldId id="334" r:id="rId18"/>
    <p:sldId id="336" r:id="rId19"/>
    <p:sldId id="328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48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bin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4" name="yt_shape_14744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4745" name="yt_image_14745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7" name="yt_shape_14747"/>
          <p:cNvSpPr txBox="1"/>
          <p:nvPr/>
        </p:nvSpPr>
        <p:spPr>
          <a:xfrm>
            <a:off x="540119" y="197670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条形统计图的优点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能清楚地表示出每个项目的数目及其差异大小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绘制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先将统计对象的数据进行分组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3783e,isEnd"/>
              </a:rPr>
              <a:t>纵轴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表示各组数据的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3C727A-8BDA-E5B9-3985-025EBE29019B}"/>
              </a:ext>
            </a:extLst>
          </p:cNvPr>
          <p:cNvSpPr txBox="1"/>
          <p:nvPr/>
        </p:nvSpPr>
        <p:spPr>
          <a:xfrm>
            <a:off x="1769321" y="240538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频数直方图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5DD6F6-E029-98E3-5F91-CC6873C39165}"/>
              </a:ext>
            </a:extLst>
          </p:cNvPr>
          <p:cNvSpPr txBox="1"/>
          <p:nvPr/>
        </p:nvSpPr>
        <p:spPr>
          <a:xfrm>
            <a:off x="9389321" y="240538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横轴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BA012B-5DA9-F577-12E3-ECA601947767}"/>
              </a:ext>
            </a:extLst>
          </p:cNvPr>
          <p:cNvSpPr txBox="1"/>
          <p:nvPr/>
        </p:nvSpPr>
        <p:spPr>
          <a:xfrm>
            <a:off x="2888508" y="2880873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频数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5" name="yt_shape_1480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对频数直方图的意义理解不透而出错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将七年级一班的数学测试成绩分成五个组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7c185,isEnd"/>
              </a:rPr>
              <a:t>各组人数在频数直方图中的小长方形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高的比依次为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人数最多的一组有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则该班共有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CA1B86-1BEF-724E-594E-30067E07D9A2}"/>
              </a:ext>
            </a:extLst>
          </p:cNvPr>
          <p:cNvSpPr txBox="1"/>
          <p:nvPr/>
        </p:nvSpPr>
        <p:spPr>
          <a:xfrm>
            <a:off x="9746507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8" name="yt_shape_1480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07" name="yt_image_14807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810" name="yt_shape_14810"/>
              <p:cNvSpPr txBox="1"/>
              <p:nvPr/>
            </p:nvSpPr>
            <p:spPr>
              <a:xfrm>
                <a:off x="540120" y="1482165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在样本频数直方图中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个小长方形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若中间的小长方形的面积等于其他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deb5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个小长方形面积之和的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且中间一组的频数为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则样本容量为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810" name="yt_shape_14810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1119024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812" name="yt_table_148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601346"/>
              </p:ext>
            </p:extLst>
          </p:nvPr>
        </p:nvGraphicFramePr>
        <p:xfrm>
          <a:off x="540056" y="2651977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0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0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0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</a:tbl>
          </a:graphicData>
        </a:graphic>
      </p:graphicFrame>
      <p:sp>
        <p:nvSpPr>
          <p:cNvPr id="14814" name="yt_shape_14814"/>
          <p:cNvSpPr txBox="1"/>
          <p:nvPr/>
        </p:nvSpPr>
        <p:spPr>
          <a:xfrm>
            <a:off x="540119" y="317814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某单位对全体职工的年龄进行了调查统计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6a2a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若取组距为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则可以分成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B3B6F9-AE12-7825-C26F-59E4D98F2356}"/>
              </a:ext>
            </a:extLst>
          </p:cNvPr>
          <p:cNvSpPr txBox="1"/>
          <p:nvPr/>
        </p:nvSpPr>
        <p:spPr>
          <a:xfrm>
            <a:off x="9817946" y="1910847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DC58FF-CF95-6DB3-9122-93FE1D874ADC}"/>
              </a:ext>
            </a:extLst>
          </p:cNvPr>
          <p:cNvSpPr txBox="1"/>
          <p:nvPr/>
        </p:nvSpPr>
        <p:spPr>
          <a:xfrm>
            <a:off x="1974108" y="455780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9AE98D-30AE-3FB0-6F66-84D1D850864B}"/>
              </a:ext>
            </a:extLst>
          </p:cNvPr>
          <p:cNvSpPr txBox="1"/>
          <p:nvPr/>
        </p:nvSpPr>
        <p:spPr>
          <a:xfrm>
            <a:off x="4412508" y="455780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C7421C-6CFC-2096-E85C-627583489884}"/>
              </a:ext>
            </a:extLst>
          </p:cNvPr>
          <p:cNvSpPr txBox="1"/>
          <p:nvPr/>
        </p:nvSpPr>
        <p:spPr>
          <a:xfrm>
            <a:off x="9136907" y="455780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7" name="yt_shape_1481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数学小论文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评比活动中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共征集到论文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1ce2,isEnd"/>
              </a:rPr>
              <a:t>对论文评比的分数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分数为整数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整理后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分组画出频数直方图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已知从左到右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37e2,isEnd"/>
              </a:rPr>
              <a:t>个小长方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形的高的比为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那么在这次评比中被评为优秀的论文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c496,isEnd"/>
              </a:rPr>
              <a:t>分数大于或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分为优秀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18" name="yt_image_14818" title="H_163.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9118" y="2972062"/>
            <a:ext cx="3733763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4CC670-1487-A076-FE51-E8601D1492F4}"/>
              </a:ext>
            </a:extLst>
          </p:cNvPr>
          <p:cNvSpPr txBox="1"/>
          <p:nvPr/>
        </p:nvSpPr>
        <p:spPr>
          <a:xfrm>
            <a:off x="34981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0" name="yt_shape_14820"/>
          <p:cNvSpPr txBox="1"/>
          <p:nvPr/>
        </p:nvSpPr>
        <p:spPr>
          <a:xfrm>
            <a:off x="540120" y="900198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某校组织了部分学生参加植树节活动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4e2c"/>
              </a:rPr>
              <a:t>他们的植树情况的部分统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计结果如图所示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请根据统计图形中所提供的有关信息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821" name="yt_image_14821" title="H_241.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4166" y="1713899"/>
            <a:ext cx="4163666" cy="306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23" name="yt_shape_14823"/>
          <p:cNvSpPr txBox="1"/>
          <p:nvPr/>
        </p:nvSpPr>
        <p:spPr>
          <a:xfrm>
            <a:off x="540119" y="4831369"/>
            <a:ext cx="11492915" cy="15919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参加植树的学生人数有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如果植树棵数是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棵的人数与植树棵数是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棵的人数之比是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7016,isEnd"/>
              </a:rPr>
              <a:t>那么植树棵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这些学生一共种植了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E4BF4E-6177-33CF-E4DA-0326138E7F45}"/>
              </a:ext>
            </a:extLst>
          </p:cNvPr>
          <p:cNvSpPr txBox="1"/>
          <p:nvPr/>
        </p:nvSpPr>
        <p:spPr>
          <a:xfrm>
            <a:off x="4564908" y="4784563"/>
            <a:ext cx="789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FD91FF-3EA4-9E4A-FD7B-218BE4520E48}"/>
              </a:ext>
            </a:extLst>
          </p:cNvPr>
          <p:cNvSpPr txBox="1"/>
          <p:nvPr/>
        </p:nvSpPr>
        <p:spPr>
          <a:xfrm>
            <a:off x="2431308" y="5589235"/>
            <a:ext cx="789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2F636C-240C-D69A-BD50-C8FB6F96AEDF}"/>
              </a:ext>
            </a:extLst>
          </p:cNvPr>
          <p:cNvSpPr txBox="1"/>
          <p:nvPr/>
        </p:nvSpPr>
        <p:spPr>
          <a:xfrm>
            <a:off x="6850907" y="5991571"/>
            <a:ext cx="9420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6" name="yt_shape_14826"/>
          <p:cNvSpPr txBox="1"/>
          <p:nvPr/>
        </p:nvSpPr>
        <p:spPr>
          <a:xfrm>
            <a:off x="540120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为丰富校园生活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增强学生体质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某校举办趣味运动会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组织同学们参加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372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分钟跳绳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挑战赛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为了解同学们成绩的分布情况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1e13"/>
              </a:rPr>
              <a:t>从参赛选手中随机抽取了部分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同学的成绩进行统计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将成绩分成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四组后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a835"/>
              </a:rPr>
              <a:t>绘制成如图所示的不完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整的表格和频数直方图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827" name="yt_table_14827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92969"/>
              </p:ext>
            </p:extLst>
          </p:nvPr>
        </p:nvGraphicFramePr>
        <p:xfrm>
          <a:off x="1487488" y="2852936"/>
          <a:ext cx="6276079" cy="2468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14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2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5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36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71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1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1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1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1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yt_image_14829" title="H_224.6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5615" y="2834648"/>
            <a:ext cx="2221852" cy="242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831"/>
          <p:cNvSpPr txBox="1"/>
          <p:nvPr/>
        </p:nvSpPr>
        <p:spPr>
          <a:xfrm>
            <a:off x="540000" y="5381645"/>
            <a:ext cx="463748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补全频数直方图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32AE6B-01A1-FAFF-C428-91AC1B11212D}"/>
              </a:ext>
            </a:extLst>
          </p:cNvPr>
          <p:cNvSpPr txBox="1"/>
          <p:nvPr/>
        </p:nvSpPr>
        <p:spPr>
          <a:xfrm>
            <a:off x="2069239" y="533483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47C4ED-FC6C-912D-79E0-27D31884C16F}"/>
              </a:ext>
            </a:extLst>
          </p:cNvPr>
          <p:cNvSpPr txBox="1"/>
          <p:nvPr/>
        </p:nvSpPr>
        <p:spPr>
          <a:xfrm>
            <a:off x="3975827" y="533483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835" title="H_232.3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5615" y="2852937"/>
            <a:ext cx="2292873" cy="246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120E597-0EEF-37F6-3A46-0617AD80677D}"/>
              </a:ext>
            </a:extLst>
          </p:cNvPr>
          <p:cNvSpPr txBox="1"/>
          <p:nvPr/>
        </p:nvSpPr>
        <p:spPr>
          <a:xfrm>
            <a:off x="3975827" y="5819115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补全频数直方图如图所示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4833"/>
          <p:cNvSpPr txBox="1"/>
          <p:nvPr/>
        </p:nvSpPr>
        <p:spPr>
          <a:xfrm>
            <a:off x="540000" y="6350121"/>
            <a:ext cx="1046440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若该校有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估计跳绳在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次以上的约有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补全频数直方图如图所示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7AEF47-C19B-8B5A-208B-4F0600C69AE0}"/>
              </a:ext>
            </a:extLst>
          </p:cNvPr>
          <p:cNvSpPr txBox="1"/>
          <p:nvPr/>
        </p:nvSpPr>
        <p:spPr>
          <a:xfrm>
            <a:off x="9441589" y="630331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9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9" name="yt_shape_1483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38" name="yt_image_1483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1" name="yt_shape_14841"/>
          <p:cNvSpPr txBox="1"/>
          <p:nvPr/>
        </p:nvSpPr>
        <p:spPr>
          <a:xfrm>
            <a:off x="540119" y="1482165"/>
            <a:ext cx="11028489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某校举行了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强国有我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的硬笔书法比赛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a2aa,isEnd"/>
              </a:rPr>
              <a:t>现随机抽取各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年级部选手的成绩进行统计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并绘制成如图所示的两幅不完整的统计图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b955,isEnd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bf58,isEnd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每组含前一个边界值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不含后一个边界值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8405,isEnd"/>
              </a:rPr>
              <a:t>请结合图中提供的信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解答下列各题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6" name="yt_image_14845" title="H_172.4633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3711" y="4077072"/>
            <a:ext cx="5243587" cy="236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5" name="yt_image_14845" title="H_172.4633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717" y="2530904"/>
            <a:ext cx="4864608" cy="219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48C2C9-8DBE-F478-C84A-3A8C133B58DB}"/>
                  </a:ext>
                </a:extLst>
              </p:cNvPr>
              <p:cNvSpPr txBox="1"/>
              <p:nvPr/>
            </p:nvSpPr>
            <p:spPr>
              <a:xfrm>
                <a:off x="450109" y="1852355"/>
                <a:ext cx="11118499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样本容量为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f589e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48C2C9-8DBE-F478-C84A-3A8C133B5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1852355"/>
                <a:ext cx="11118499" cy="775793"/>
              </a:xfrm>
              <a:prstGeom prst="rect">
                <a:avLst/>
              </a:prstGeom>
              <a:blipFill>
                <a:blip r:embed="rId3"/>
                <a:stretch>
                  <a:fillRect l="-877" t="-9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7F620F3-CB56-BE3B-1D09-658E6047B519}"/>
              </a:ext>
            </a:extLst>
          </p:cNvPr>
          <p:cNvSpPr txBox="1"/>
          <p:nvPr/>
        </p:nvSpPr>
        <p:spPr>
          <a:xfrm>
            <a:off x="497734" y="2378653"/>
            <a:ext cx="5383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组人数为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e5395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3E89444-1FFC-8ED1-FBDF-8DB95C9C9EB3}"/>
                  </a:ext>
                </a:extLst>
              </p:cNvPr>
              <p:cNvSpPr txBox="1"/>
              <p:nvPr/>
            </p:nvSpPr>
            <p:spPr>
              <a:xfrm>
                <a:off x="450109" y="2859716"/>
                <a:ext cx="6164961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扇形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的圆心角度数为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3E89444-1FFC-8ED1-FBDF-8DB95C9C9E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2859716"/>
                <a:ext cx="6164961" cy="766331"/>
              </a:xfrm>
              <a:prstGeom prst="rect">
                <a:avLst/>
              </a:prstGeom>
              <a:blipFill>
                <a:blip r:embed="rId4"/>
                <a:stretch>
                  <a:fillRect l="-1583" r="-158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5A0BBE6-3B67-1B76-D801-7C9D9DB55382}"/>
              </a:ext>
            </a:extLst>
          </p:cNvPr>
          <p:cNvSpPr txBox="1"/>
          <p:nvPr/>
        </p:nvSpPr>
        <p:spPr>
          <a:xfrm>
            <a:off x="450109" y="3532435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补全图形如上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0120" y="764704"/>
            <a:ext cx="1102848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直接写出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lang="zh-CN" altLang="en-US"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并把频数直方图补充完整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以及求扇形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2a5ec,isEnd"/>
              </a:rPr>
              <a:t>的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圆心角的度数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F0D3B4-69B3-C9A7-50F8-7834349BC334}"/>
              </a:ext>
            </a:extLst>
          </p:cNvPr>
          <p:cNvSpPr txBox="1"/>
          <p:nvPr/>
        </p:nvSpPr>
        <p:spPr>
          <a:xfrm>
            <a:off x="4727848" y="72964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yt_image_14847" title="H_220.230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32589" y="4008617"/>
            <a:ext cx="3488128" cy="245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8" grpId="0" build="allAtOnce"/>
      <p:bldP spid="1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851"/>
              <p:cNvSpPr txBox="1"/>
              <p:nvPr/>
            </p:nvSpPr>
            <p:spPr>
              <a:xfrm>
                <a:off x="540119" y="900000"/>
                <a:ext cx="11492915" cy="16094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如果参赛选手有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分及以上为优秀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e66f6"/>
                  </a:rPr>
                  <a:t>那么估计获得优秀的学生有多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851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9415"/>
              </a:xfrm>
              <a:prstGeom prst="rect">
                <a:avLst/>
              </a:prstGeom>
              <a:blipFill>
                <a:blip r:embed="rId2"/>
                <a:stretch>
                  <a:fillRect l="-1645" t="-3409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53" name="yt_image_14853" title="H_172.4633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4072" y="1804170"/>
            <a:ext cx="4864608" cy="219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5" name="yt_shape_14855"/>
          <p:cNvSpPr txBox="1"/>
          <p:nvPr/>
        </p:nvSpPr>
        <p:spPr>
          <a:xfrm>
            <a:off x="540000" y="4235909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估计获得优秀的学生有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11A622-19BF-7CDF-F0FA-6D9F8EDED3AC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52188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672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9911A622-19BF-7CDF-F0FA-6D9F8EDED3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5218811" cy="736486"/>
              </a:xfrm>
              <a:prstGeom prst="rect">
                <a:avLst/>
              </a:prstGeom>
              <a:blipFill>
                <a:blip r:embed="rId4"/>
                <a:stretch>
                  <a:fillRect l="-1869" r="-1869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53E95DD-0F8D-AF9F-AA26-CC135429ACF5}"/>
              </a:ext>
            </a:extLst>
          </p:cNvPr>
          <p:cNvSpPr txBox="1"/>
          <p:nvPr/>
        </p:nvSpPr>
        <p:spPr>
          <a:xfrm>
            <a:off x="449989" y="2509415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估计获得优秀的学生有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6" name="yt_shape_14856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</p:txBody>
      </p:sp>
      <p:sp>
        <p:nvSpPr>
          <p:cNvPr id="14857" name="yt_shape_14857"/>
          <p:cNvSpPr txBox="1"/>
          <p:nvPr/>
        </p:nvSpPr>
        <p:spPr>
          <a:xfrm>
            <a:off x="2783632" y="1362824"/>
            <a:ext cx="6839546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频数直方图反映每个对象出现的频繁程度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分组时常采用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上限不在内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的原则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0" name="yt_shape_14750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749" name="yt_image_14749" title="H_31.0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54" name="yt_shape_14754"/>
              <p:cNvSpPr txBox="1"/>
              <p:nvPr/>
            </p:nvSpPr>
            <p:spPr>
              <a:xfrm>
                <a:off x="540119" y="1386424"/>
                <a:ext cx="11492915" cy="39816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已知七年级一班共有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将该班数学测试成绩分成四个组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44209"/>
                  </a:rPr>
                  <a:t>各组人数在频数直方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图中的小长方形高的比依次为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则人数最多的一组有多少人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1+2+5+4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即人数最多的一组有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D5004A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频数直方图中的小长方形高的比就是各组的频数之比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6_72f3d"/>
                  </a:rPr>
                  <a:t>频数直方图中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的小长方形高的比是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则第三组的人数最多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根据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3f060"/>
                  </a:rPr>
                  <a:t>即可求得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第三组所占的比值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乘以总人数即可求解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54" name="yt_shape_14754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424"/>
                <a:ext cx="11111999" cy="3981667"/>
              </a:xfrm>
              <a:prstGeom prst="rect">
                <a:avLst/>
              </a:prstGeom>
              <a:blipFill>
                <a:blip r:embed="rId3"/>
                <a:stretch>
                  <a:fillRect l="-1701" t="-1223" r="-439" b="-3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9" name="yt_shape_1475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58" name="yt_image_14758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1" name="yt_shape_14761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条形统计图</a:t>
            </a:r>
          </a:p>
        </p:txBody>
      </p:sp>
      <p:sp>
        <p:nvSpPr>
          <p:cNvPr id="14762" name="yt_shape_14762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在某公益活动中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小明对本年级同学的捐款情况进行了统计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9978"/>
              </a:rPr>
              <a:t>绘制成如图所示的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不完整的统计图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元的人数占捐款总人数的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3806"/>
              </a:rPr>
              <a:t>则本次捐款的总人数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66" name="yt_table_147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105209"/>
              </p:ext>
            </p:extLst>
          </p:nvPr>
        </p:nvGraphicFramePr>
        <p:xfrm>
          <a:off x="540056" y="5797744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89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89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9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</a:tbl>
          </a:graphicData>
        </a:graphic>
      </p:graphicFrame>
      <p:grpSp>
        <p:nvGrpSpPr>
          <p:cNvPr id="14763" name="yt_shape_14763_skip" title="H_187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199682" y="3411165"/>
            <a:ext cx="3791021" cy="2387106"/>
            <a:chOff x="0" y="0"/>
            <a:chExt cx="3791021" cy="2387106"/>
          </a:xfrm>
        </p:grpSpPr>
        <p:pic>
          <p:nvPicPr>
            <p:cNvPr id="2" name="yt_image_1476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791021" cy="1991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65" name="yt_shape_14765" descr="{&quot;rangeId&quot;:0,&quot;IgnoreLineSpacing&quot;:1}"/>
            <p:cNvSpPr txBox="1"/>
            <p:nvPr/>
          </p:nvSpPr>
          <p:spPr>
            <a:xfrm>
              <a:off x="1362229" y="20271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1708755644">
            <a:extLst>
              <a:ext uri="{FF2B5EF4-FFF2-40B4-BE49-F238E27FC236}">
                <a16:creationId xmlns:a16="http://schemas.microsoft.com/office/drawing/2014/main" id="{6846D58C-5DB0-CD8F-32FB-1A7C58C5E0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27CB294-0367-6ED9-5C8F-782CDEA63D12}"/>
              </a:ext>
            </a:extLst>
          </p:cNvPr>
          <p:cNvSpPr txBox="1"/>
          <p:nvPr/>
        </p:nvSpPr>
        <p:spPr>
          <a:xfrm>
            <a:off x="1364508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8" name="yt_shape_1476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如图是某班同学对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你最喜欢的课程投票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5f18,isEnd"/>
              </a:rPr>
              <a:t>根据条形统计图可得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出该班最喜欢的课程的人数占全班人数的百分比是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772" name="yt_shape_14772"/>
          <p:cNvSpPr txBox="1"/>
          <p:nvPr/>
        </p:nvSpPr>
        <p:spPr>
          <a:xfrm>
            <a:off x="540000" y="481713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69" name="yt_shape_14769" title="H_216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51701" y="2011799"/>
            <a:ext cx="3288596" cy="2755152"/>
            <a:chOff x="0" y="0"/>
            <a:chExt cx="3288596" cy="2755152"/>
          </a:xfrm>
        </p:grpSpPr>
        <p:pic>
          <p:nvPicPr>
            <p:cNvPr id="2" name="yt_image_1476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88596" cy="2359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71" name="yt_shape_14771" descr="{&quot;rangeId&quot;:0,&quot;IgnoreLineSpacing&quot;:1}"/>
            <p:cNvSpPr txBox="1"/>
            <p:nvPr/>
          </p:nvSpPr>
          <p:spPr>
            <a:xfrm>
              <a:off x="1111017" y="23951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C0A2FA-BE7E-C5E3-1332-B0D76A365F56}"/>
              </a:ext>
            </a:extLst>
          </p:cNvPr>
          <p:cNvSpPr txBox="1"/>
          <p:nvPr/>
        </p:nvSpPr>
        <p:spPr>
          <a:xfrm>
            <a:off x="7460507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3" name="yt_shape_14773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频数直方图</a:t>
            </a:r>
          </a:p>
        </p:txBody>
      </p:sp>
      <p:sp>
        <p:nvSpPr>
          <p:cNvPr id="14774" name="yt_shape_1477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观察如图所示的频数直方图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其中组界为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fe29"/>
              </a:rPr>
              <a:t>这一组的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频数为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78" name="yt_table_147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52833"/>
              </p:ext>
            </p:extLst>
          </p:nvPr>
        </p:nvGraphicFramePr>
        <p:xfrm>
          <a:off x="540056" y="2348869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9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9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9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</a:tbl>
          </a:graphicData>
        </a:graphic>
      </p:graphicFrame>
      <p:grpSp>
        <p:nvGrpSpPr>
          <p:cNvPr id="14775" name="yt_shape_14775_skip" title="H_236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391721" y="2348869"/>
            <a:ext cx="3258480" cy="3006612"/>
            <a:chOff x="0" y="0"/>
            <a:chExt cx="3258480" cy="3006612"/>
          </a:xfrm>
        </p:grpSpPr>
        <p:pic>
          <p:nvPicPr>
            <p:cNvPr id="2" name="yt_image_1477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58480" cy="2610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77" name="yt_shape_14777" descr="{&quot;rangeId&quot;:0,&quot;IgnoreLineSpacing&quot;:1}"/>
            <p:cNvSpPr txBox="1"/>
            <p:nvPr/>
          </p:nvSpPr>
          <p:spPr>
            <a:xfrm>
              <a:off x="1095959" y="26466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1708755710">
            <a:extLst>
              <a:ext uri="{FF2B5EF4-FFF2-40B4-BE49-F238E27FC236}">
                <a16:creationId xmlns:a16="http://schemas.microsoft.com/office/drawing/2014/main" id="{E4AB4C69-3B56-43A0-D930-D910157DE5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8BF4A83-21DC-B0D3-823E-1CC6E0465897}"/>
              </a:ext>
            </a:extLst>
          </p:cNvPr>
          <p:cNvSpPr txBox="1"/>
          <p:nvPr/>
        </p:nvSpPr>
        <p:spPr>
          <a:xfrm>
            <a:off x="19741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0" name="yt_shape_1478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温州市中考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某校学生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亚运知识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竞赛成绩的频数直方图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e3fa,isEnd"/>
              </a:rPr>
              <a:t>每一组含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前一个边界值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不含后一个边界值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其中成绩在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470f,isEnd"/>
              </a:rPr>
              <a:t>分及以上的学生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784" name="yt_shape_14784"/>
          <p:cNvSpPr txBox="1"/>
          <p:nvPr/>
        </p:nvSpPr>
        <p:spPr>
          <a:xfrm>
            <a:off x="540000" y="479788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81" name="yt_shape_14781" title="H_177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258186" y="2491930"/>
            <a:ext cx="3675627" cy="2255661"/>
            <a:chOff x="0" y="0"/>
            <a:chExt cx="3675627" cy="2255661"/>
          </a:xfrm>
        </p:grpSpPr>
        <p:pic>
          <p:nvPicPr>
            <p:cNvPr id="2" name="yt_image_1478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675627" cy="1859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83" name="yt_shape_14783" descr="{&quot;rangeId&quot;:0,&quot;IgnoreLineSpacing&quot;:1}"/>
            <p:cNvSpPr txBox="1"/>
            <p:nvPr/>
          </p:nvSpPr>
          <p:spPr>
            <a:xfrm>
              <a:off x="1304532" y="18956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03F3441-AF75-6E17-8625-0C8AE34C17FF}"/>
              </a:ext>
            </a:extLst>
          </p:cNvPr>
          <p:cNvSpPr txBox="1"/>
          <p:nvPr/>
        </p:nvSpPr>
        <p:spPr>
          <a:xfrm>
            <a:off x="1120033" y="1804170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5" name="yt_shape_14785"/>
          <p:cNvSpPr txBox="1"/>
          <p:nvPr/>
        </p:nvSpPr>
        <p:spPr>
          <a:xfrm>
            <a:off x="540119" y="900000"/>
            <a:ext cx="11100497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为了解学生的阅读情况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a2403,isEnd"/>
              </a:rPr>
              <a:t>对某校七年级部分学生的阅读情况展开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并列出了相应的频数直方图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每组数据含最小值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1ba0,isEnd"/>
              </a:rPr>
              <a:t>不含最大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1h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2h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4h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5h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334b5,isEnd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则该学校七年级学生阅读时间不低于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的人数是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786" name="yt_image_14786" title="H_188.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0225" y="2972062"/>
            <a:ext cx="2891548" cy="239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D46CE8-9EB7-D641-1B38-C0C8955806CB}"/>
              </a:ext>
            </a:extLst>
          </p:cNvPr>
          <p:cNvSpPr txBox="1"/>
          <p:nvPr/>
        </p:nvSpPr>
        <p:spPr>
          <a:xfrm>
            <a:off x="9746507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8" name="yt_shape_14788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绘制频数直方图</a:t>
            </a:r>
          </a:p>
        </p:txBody>
      </p:sp>
      <p:sp>
        <p:nvSpPr>
          <p:cNvPr id="14789" name="yt_shape_14789"/>
          <p:cNvSpPr txBox="1"/>
          <p:nvPr/>
        </p:nvSpPr>
        <p:spPr>
          <a:xfrm>
            <a:off x="540000" y="1389434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在频数直方图中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各小长方形的高分别表示对应组的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90" name="yt_table_147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840599"/>
              </p:ext>
            </p:extLst>
          </p:nvPr>
        </p:nvGraphicFramePr>
        <p:xfrm>
          <a:off x="540056" y="1868737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9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0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0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</a:tbl>
          </a:graphicData>
        </a:graphic>
      </p:graphicFrame>
      <p:sp>
        <p:nvSpPr>
          <p:cNvPr id="14792" name="yt_shape_14792"/>
          <p:cNvSpPr txBox="1"/>
          <p:nvPr/>
        </p:nvSpPr>
        <p:spPr>
          <a:xfrm>
            <a:off x="540119" y="23949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已知一个样本的最大值是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样本容量不超过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da20,isEnd"/>
              </a:rPr>
              <a:t>若取组距为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则画频数直方图时应把数据分成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755778">
            <a:extLst>
              <a:ext uri="{FF2B5EF4-FFF2-40B4-BE49-F238E27FC236}">
                <a16:creationId xmlns:a16="http://schemas.microsoft.com/office/drawing/2014/main" id="{B4F61FA7-AFDF-317A-9CB8-C4343C0E5B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D68D03-3E91-E2CD-6696-9F1B2F5668EA}"/>
              </a:ext>
            </a:extLst>
          </p:cNvPr>
          <p:cNvSpPr txBox="1"/>
          <p:nvPr/>
        </p:nvSpPr>
        <p:spPr>
          <a:xfrm>
            <a:off x="8450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DE23E2-DE3C-474A-7309-24B31C904FFF}"/>
              </a:ext>
            </a:extLst>
          </p:cNvPr>
          <p:cNvSpPr txBox="1"/>
          <p:nvPr/>
        </p:nvSpPr>
        <p:spPr>
          <a:xfrm>
            <a:off x="5631708" y="282359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4" name="yt_shape_14794"/>
          <p:cNvSpPr txBox="1"/>
          <p:nvPr/>
        </p:nvSpPr>
        <p:spPr>
          <a:xfrm>
            <a:off x="540000" y="1728879"/>
            <a:ext cx="84638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41 51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若对这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个数按组距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进行分组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请补全频数表及频数直方图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797" name="yt_image_14797" title="H_224.6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6052" y="4446147"/>
            <a:ext cx="2617661" cy="234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793"/>
          <p:cNvSpPr txBox="1"/>
          <p:nvPr/>
        </p:nvSpPr>
        <p:spPr>
          <a:xfrm>
            <a:off x="540119" y="836712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阳泉同学参加周末社会实践活动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富乐花乡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蔬菜大棚中收集到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6bf6"/>
              </a:rPr>
              <a:t>株西红柿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秧上小西红柿的个数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5" name="yt_table_14799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359647"/>
              </p:ext>
            </p:extLst>
          </p:nvPr>
        </p:nvGraphicFramePr>
        <p:xfrm>
          <a:off x="540000" y="2701207"/>
          <a:ext cx="11111996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02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2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23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2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23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02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个数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yt_shape_14801"/>
          <p:cNvSpPr txBox="1"/>
          <p:nvPr/>
        </p:nvSpPr>
        <p:spPr>
          <a:xfrm>
            <a:off x="540000" y="4580196"/>
            <a:ext cx="538609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补全频数分布表及频数直方图如图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7" name="yt_shape_14803"/>
          <p:cNvSpPr txBox="1"/>
          <p:nvPr/>
        </p:nvSpPr>
        <p:spPr>
          <a:xfrm>
            <a:off x="540000" y="5699329"/>
            <a:ext cx="3013389" cy="23773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200" b="0" i="0" u="none" spc="-132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3200" b="0" i="0" u="none" spc="20198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8" name="yt_image_14802" title="H_206.9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4533390"/>
            <a:ext cx="2425216" cy="213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3A9603-6CF0-7866-1B2E-490CB9F0BFF2}"/>
              </a:ext>
            </a:extLst>
          </p:cNvPr>
          <p:cNvSpPr txBox="1"/>
          <p:nvPr/>
        </p:nvSpPr>
        <p:spPr>
          <a:xfrm>
            <a:off x="4752551" y="389298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E5E135-1762-1771-0027-6C7E7D539DA8}"/>
              </a:ext>
            </a:extLst>
          </p:cNvPr>
          <p:cNvSpPr txBox="1"/>
          <p:nvPr/>
        </p:nvSpPr>
        <p:spPr>
          <a:xfrm>
            <a:off x="6674893" y="389298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4948551-AE26-BBB9-CEC5-FD06E11F3EDB}"/>
              </a:ext>
            </a:extLst>
          </p:cNvPr>
          <p:cNvSpPr txBox="1"/>
          <p:nvPr/>
        </p:nvSpPr>
        <p:spPr>
          <a:xfrm>
            <a:off x="8578186" y="3883456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4726267-E5BC-58A5-9410-C57805CC556A}"/>
              </a:ext>
            </a:extLst>
          </p:cNvPr>
          <p:cNvSpPr txBox="1"/>
          <p:nvPr/>
        </p:nvSpPr>
        <p:spPr>
          <a:xfrm>
            <a:off x="449989" y="4533390"/>
            <a:ext cx="551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补全频数分布表及频数直方图如图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1004</Words>
  <Application>Microsoft Office PowerPoint</Application>
  <PresentationFormat>宽屏</PresentationFormat>
  <Paragraphs>148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67" baseType="lpstr">
      <vt:lpstr>,isEnd</vt:lpstr>
      <vt:lpstr>_⨹_1_06a2a,isEnd</vt:lpstr>
      <vt:lpstr>_⨹_1_2a5ec,isEnd</vt:lpstr>
      <vt:lpstr>_⨹_1_a6372</vt:lpstr>
      <vt:lpstr>_⨹_1_e5395</vt:lpstr>
      <vt:lpstr>_⨹_1_f589e</vt:lpstr>
      <vt:lpstr>_⨹_10_ea835</vt:lpstr>
      <vt:lpstr>_⨹_11_34e2c</vt:lpstr>
      <vt:lpstr>_⨹_13_61e13</vt:lpstr>
      <vt:lpstr>_⨹_13_e66f6</vt:lpstr>
      <vt:lpstr>_⨹_16_7c185,isEnd</vt:lpstr>
      <vt:lpstr>_⨹_17_a2403,isEnd</vt:lpstr>
      <vt:lpstr>_⨹_2_1b955,isEnd</vt:lpstr>
      <vt:lpstr>_⨹_2_2deb5</vt:lpstr>
      <vt:lpstr>_⨹_2_334b5,isEnd</vt:lpstr>
      <vt:lpstr>_⨹_2_3783e,isEnd</vt:lpstr>
      <vt:lpstr>_⨹_2_bbf58,isEnd</vt:lpstr>
      <vt:lpstr>_⨹_4_0fe29</vt:lpstr>
      <vt:lpstr>_⨹_4_21ba0,isEnd</vt:lpstr>
      <vt:lpstr>_⨹_4_237e2,isEnd</vt:lpstr>
      <vt:lpstr>_⨹_4_3f060</vt:lpstr>
      <vt:lpstr>_⨹_4_ae3fa,isEnd</vt:lpstr>
      <vt:lpstr>_⨹_4_b6bf6</vt:lpstr>
      <vt:lpstr>_⨹_5_57016,isEnd</vt:lpstr>
      <vt:lpstr>_⨹_5_6c496,isEnd</vt:lpstr>
      <vt:lpstr>_⨹_5_9da20,isEnd</vt:lpstr>
      <vt:lpstr>_⨹_6_72f3d</vt:lpstr>
      <vt:lpstr>_⨹_6_7a2aa,isEnd</vt:lpstr>
      <vt:lpstr>_⨹_7_8470f,isEnd</vt:lpstr>
      <vt:lpstr>_⨹_8_79978</vt:lpstr>
      <vt:lpstr>_⨹_8_d1ce2,isEnd</vt:lpstr>
      <vt:lpstr>_⨹_9_43806</vt:lpstr>
      <vt:lpstr>_⨹_9_44209</vt:lpstr>
      <vt:lpstr>_⨹_9_75f18,isEnd</vt:lpstr>
      <vt:lpstr>_⨹_9_a8405,isEnd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2024-07-23T16:22:47Z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