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10" r:id="rId6"/>
    <p:sldId id="312" r:id="rId7"/>
    <p:sldId id="315" r:id="rId8"/>
    <p:sldId id="316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6" name="yt_shape_11746"/>
          <p:cNvSpPr txBox="1"/>
          <p:nvPr/>
        </p:nvSpPr>
        <p:spPr>
          <a:xfrm>
            <a:off x="540000" y="900000"/>
            <a:ext cx="2383153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92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45" name="yt_image_11745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800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8" name="yt_shape_1174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的数可以表示成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这种记数方法叫作科学记数法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0C8E08-B901-061D-B932-7058E65B832C}"/>
              </a:ext>
            </a:extLst>
          </p:cNvPr>
          <p:cNvSpPr txBox="1"/>
          <p:nvPr/>
        </p:nvSpPr>
        <p:spPr>
          <a:xfrm>
            <a:off x="6288933" y="1435359"/>
            <a:ext cx="145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F71C07-F36C-8163-BE40-BE61235F634F}"/>
              </a:ext>
            </a:extLst>
          </p:cNvPr>
          <p:cNvSpPr txBox="1"/>
          <p:nvPr/>
        </p:nvSpPr>
        <p:spPr>
          <a:xfrm>
            <a:off x="9702057" y="1435359"/>
            <a:ext cx="1342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def8d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20CF23-1D1D-C291-45BA-783D005BDE87}"/>
              </a:ext>
            </a:extLst>
          </p:cNvPr>
          <p:cNvSpPr txBox="1"/>
          <p:nvPr/>
        </p:nvSpPr>
        <p:spPr>
          <a:xfrm>
            <a:off x="450108" y="19108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0" name="yt_shape_1175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49" name="yt_image_1174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52" name="yt_shape_11752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科学记数法</a:t>
            </a:r>
          </a:p>
        </p:txBody>
      </p:sp>
      <p:sp>
        <p:nvSpPr>
          <p:cNvPr id="11753" name="yt_shape_11753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年全国高考报名人数约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13530000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13530000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960b"/>
              </a:rPr>
              <a:t>用科学记数法表示为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54" name="yt_table_117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664476"/>
              </p:ext>
            </p:extLst>
          </p:nvPr>
        </p:nvGraphicFramePr>
        <p:xfrm>
          <a:off x="540056" y="2931034"/>
          <a:ext cx="6047106" cy="950976"/>
        </p:xfrm>
        <a:graphic>
          <a:graphicData uri="http://schemas.openxmlformats.org/drawingml/2006/table">
            <a:tbl>
              <a:tblPr/>
              <a:tblGrid>
                <a:gridCol w="3565843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1353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</a:tbl>
          </a:graphicData>
        </a:graphic>
      </p:graphicFrame>
      <p:sp>
        <p:nvSpPr>
          <p:cNvPr id="11756" name="yt_shape_11756"/>
          <p:cNvSpPr txBox="1"/>
          <p:nvPr/>
        </p:nvSpPr>
        <p:spPr>
          <a:xfrm>
            <a:off x="540119" y="393258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甘孜州中考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绿水青山就是金山银山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多年来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57e4"/>
              </a:rPr>
              <a:t>某湿地保护区针对过度放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牧问题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投入资金实施湿地生态效益补偿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完成季节性限牧还湿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0649"/>
              </a:rPr>
              <a:t>使得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湿地生态环境状况持续向好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万用科学记数法表示为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57" name="yt_table_117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167344"/>
              </p:ext>
            </p:extLst>
          </p:nvPr>
        </p:nvGraphicFramePr>
        <p:xfrm>
          <a:off x="540056" y="5372154"/>
          <a:ext cx="6047106" cy="950976"/>
        </p:xfrm>
        <a:graphic>
          <a:graphicData uri="http://schemas.openxmlformats.org/drawingml/2006/table">
            <a:tbl>
              <a:tblPr/>
              <a:tblGrid>
                <a:gridCol w="3565843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2947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947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947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</a:tbl>
          </a:graphicData>
        </a:graphic>
      </p:graphicFrame>
      <p:pic>
        <p:nvPicPr>
          <p:cNvPr id="3" name="yt_shape_1721708401647">
            <a:extLst>
              <a:ext uri="{FF2B5EF4-FFF2-40B4-BE49-F238E27FC236}">
                <a16:creationId xmlns:a16="http://schemas.microsoft.com/office/drawing/2014/main" id="{73EA2FA4-E40D-517B-4110-F56852116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ECC9E6-2B48-0DBF-79C7-F3498ECD8122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182697-DDB3-BD63-0CB1-00DBD893FB41}"/>
              </a:ext>
            </a:extLst>
          </p:cNvPr>
          <p:cNvSpPr txBox="1"/>
          <p:nvPr/>
        </p:nvSpPr>
        <p:spPr>
          <a:xfrm>
            <a:off x="9898907" y="48367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9" name="yt_shape_11759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还原用科学记数法表示的数</a:t>
            </a:r>
          </a:p>
        </p:txBody>
      </p:sp>
      <p:sp>
        <p:nvSpPr>
          <p:cNvPr id="11760" name="yt_shape_1176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我国最长的河流长江的长约为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131ed"/>
              </a:rPr>
              <a:t>这个用科学记数法表示的数据的原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61" name="yt_table_117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952028"/>
              </p:ext>
            </p:extLst>
          </p:nvPr>
        </p:nvGraphicFramePr>
        <p:xfrm>
          <a:off x="540056" y="2348869"/>
          <a:ext cx="5554980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</a:tbl>
          </a:graphicData>
        </a:graphic>
      </p:graphicFrame>
      <p:sp>
        <p:nvSpPr>
          <p:cNvPr id="11763" name="yt_shape_11763"/>
          <p:cNvSpPr txBox="1"/>
          <p:nvPr/>
        </p:nvSpPr>
        <p:spPr>
          <a:xfrm>
            <a:off x="540000" y="3350423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把下列用科学记数法表示的数写成原数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764" name="yt_shape_11764"/>
          <p:cNvSpPr txBox="1"/>
          <p:nvPr/>
        </p:nvSpPr>
        <p:spPr>
          <a:xfrm>
            <a:off x="540000" y="3829726"/>
            <a:ext cx="4719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765" name="yt_shape_11765"/>
          <p:cNvSpPr txBox="1"/>
          <p:nvPr/>
        </p:nvSpPr>
        <p:spPr>
          <a:xfrm>
            <a:off x="540000" y="4309029"/>
            <a:ext cx="39497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766" name="yt_shape_11766"/>
          <p:cNvSpPr txBox="1"/>
          <p:nvPr/>
        </p:nvSpPr>
        <p:spPr>
          <a:xfrm>
            <a:off x="540000" y="4788332"/>
            <a:ext cx="45653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767" name="yt_shape_11767"/>
          <p:cNvSpPr txBox="1"/>
          <p:nvPr/>
        </p:nvSpPr>
        <p:spPr>
          <a:xfrm>
            <a:off x="540000" y="5267635"/>
            <a:ext cx="4719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401713">
            <a:extLst>
              <a:ext uri="{FF2B5EF4-FFF2-40B4-BE49-F238E27FC236}">
                <a16:creationId xmlns:a16="http://schemas.microsoft.com/office/drawing/2014/main" id="{743F7597-B089-A700-854B-35E687BCB8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7C06AE-F675-B762-BFA4-B4B8A0E6A74A}"/>
              </a:ext>
            </a:extLst>
          </p:cNvPr>
          <p:cNvSpPr txBox="1"/>
          <p:nvPr/>
        </p:nvSpPr>
        <p:spPr>
          <a:xfrm>
            <a:off x="16693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FB046B-3210-0889-9A8D-D29EB8739405}"/>
              </a:ext>
            </a:extLst>
          </p:cNvPr>
          <p:cNvSpPr txBox="1"/>
          <p:nvPr/>
        </p:nvSpPr>
        <p:spPr>
          <a:xfrm>
            <a:off x="3142389" y="3782920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625000000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758F59-AB45-36BC-174D-6779D460B6F6}"/>
              </a:ext>
            </a:extLst>
          </p:cNvPr>
          <p:cNvSpPr txBox="1"/>
          <p:nvPr/>
        </p:nvSpPr>
        <p:spPr>
          <a:xfrm>
            <a:off x="2685189" y="4262223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EEFA27-944C-8F96-733A-022F239018B7}"/>
              </a:ext>
            </a:extLst>
          </p:cNvPr>
          <p:cNvSpPr txBox="1"/>
          <p:nvPr/>
        </p:nvSpPr>
        <p:spPr>
          <a:xfrm>
            <a:off x="3447189" y="474152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8641C2-28E3-1A59-BC14-FDD8A83625DD}"/>
              </a:ext>
            </a:extLst>
          </p:cNvPr>
          <p:cNvSpPr txBox="1"/>
          <p:nvPr/>
        </p:nvSpPr>
        <p:spPr>
          <a:xfrm>
            <a:off x="3447189" y="5220829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8" name="yt_shape_11768"/>
          <p:cNvSpPr txBox="1"/>
          <p:nvPr/>
        </p:nvSpPr>
        <p:spPr>
          <a:xfrm>
            <a:off x="540000" y="900000"/>
            <a:ext cx="923329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把用科学记数法表示的大于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的数还原为原数时易出错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把用科学记数法表示的数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还原成原数为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C1EAA8-1524-58BF-1576-C7E28DC0430D}"/>
              </a:ext>
            </a:extLst>
          </p:cNvPr>
          <p:cNvSpPr txBox="1"/>
          <p:nvPr/>
        </p:nvSpPr>
        <p:spPr>
          <a:xfrm>
            <a:off x="7638189" y="1328682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603000000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1" name="yt_shape_1177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70" name="yt_image_11770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3" name="yt_shape_11773"/>
          <p:cNvSpPr txBox="1"/>
          <p:nvPr/>
        </p:nvSpPr>
        <p:spPr>
          <a:xfrm>
            <a:off x="540120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中国科学技术大学学者与中外合作者合作在国际上首次实现了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f2aa"/>
              </a:rPr>
              <a:t>光子输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模式干涉线路的玻色取样量子计算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输出了复杂度相当于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f249"/>
              </a:rPr>
              <a:t>个量子比特的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希尔伯特态空间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其维数高达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万亿用科学记数法表示为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74" name="yt_table_117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532157"/>
              </p:ext>
            </p:extLst>
          </p:nvPr>
        </p:nvGraphicFramePr>
        <p:xfrm>
          <a:off x="540056" y="2921731"/>
          <a:ext cx="5978843" cy="950976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  <a:gridCol w="2278063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</a:tbl>
          </a:graphicData>
        </a:graphic>
      </p:graphicFrame>
      <p:sp>
        <p:nvSpPr>
          <p:cNvPr id="11776" name="yt_shape_11776"/>
          <p:cNvSpPr txBox="1"/>
          <p:nvPr/>
        </p:nvSpPr>
        <p:spPr>
          <a:xfrm>
            <a:off x="540120" y="392328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地球上水的总储量为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但目前能被人们生产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a012"/>
              </a:rPr>
              <a:t>生活利用的水只占总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储量的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0107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因此我们要节约用水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0107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e3f6"/>
              </a:rPr>
              <a:t>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科学记数法表示是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77" name="yt_table_117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380910"/>
              </p:ext>
            </p:extLst>
          </p:nvPr>
        </p:nvGraphicFramePr>
        <p:xfrm>
          <a:off x="540056" y="5362851"/>
          <a:ext cx="6604318" cy="950976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  <a:gridCol w="2903538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68CCDB2-DBE6-7B64-1C9A-FBFC233EFF66}"/>
              </a:ext>
            </a:extLst>
          </p:cNvPr>
          <p:cNvSpPr txBox="1"/>
          <p:nvPr/>
        </p:nvSpPr>
        <p:spPr>
          <a:xfrm>
            <a:off x="10356108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37F6B3-8EA3-2915-CA76-47442CE14CD8}"/>
              </a:ext>
            </a:extLst>
          </p:cNvPr>
          <p:cNvSpPr txBox="1"/>
          <p:nvPr/>
        </p:nvSpPr>
        <p:spPr>
          <a:xfrm>
            <a:off x="3498109" y="48274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9" name="yt_shape_11779"/>
          <p:cNvSpPr txBox="1"/>
          <p:nvPr/>
        </p:nvSpPr>
        <p:spPr>
          <a:xfrm>
            <a:off x="540000" y="900000"/>
            <a:ext cx="97334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W:0.00503937,H:33.41504"/>
              </a:rPr>
              <a:t> </a:t>
            </a:r>
            <a:r>
              <a:rPr lang="zh-CN" altLang="zh-CN" sz="2400" b="1" i="1" u="sng" dirty="0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33.41504"/>
              </a:rPr>
              <a:t>　</a:t>
            </a:r>
            <a:r>
              <a:rPr lang="en-US" altLang="zh-CN" sz="2400" u="sng" dirty="0">
                <a:solidFill>
                  <a:srgbClr val="D5004A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33.41504"/>
              </a:rPr>
              <a:t> </a:t>
            </a:r>
            <a:r>
              <a:rPr lang="en-US" altLang="zh-CN" sz="2400" u="sng" dirty="0" smtClean="0">
                <a:solidFill>
                  <a:srgbClr val="D5004A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33.41504"/>
              </a:rPr>
              <a:t>    </a:t>
            </a:r>
            <a:r>
              <a:rPr lang="zh-CN" altLang="zh-CN" sz="2400" b="1" i="1" u="sng" dirty="0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33.4150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原数是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W:0.00503937,H:33.41504"/>
              </a:rPr>
              <a:t> </a:t>
            </a:r>
            <a:r>
              <a:rPr lang="zh-CN" altLang="zh-CN" sz="2400" b="1" i="1" u="sng" dirty="0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33.41504"/>
              </a:rPr>
              <a:t>　</a:t>
            </a:r>
            <a:r>
              <a:rPr lang="en-US" altLang="zh-CN" sz="2400" b="1" i="1" u="sng" dirty="0" smtClean="0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33.41504"/>
              </a:rPr>
              <a:t>                       </a:t>
            </a:r>
            <a:r>
              <a:rPr lang="zh-CN" altLang="zh-CN" sz="2400" b="1" i="1" u="sng" dirty="0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33.4150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8CCDB2-DBE6-7B64-1C9A-FBFC233EFF66}"/>
              </a:ext>
            </a:extLst>
          </p:cNvPr>
          <p:cNvSpPr txBox="1"/>
          <p:nvPr/>
        </p:nvSpPr>
        <p:spPr>
          <a:xfrm>
            <a:off x="6240016" y="8552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8CCDB2-DBE6-7B64-1C9A-FBFC233EFF66}"/>
              </a:ext>
            </a:extLst>
          </p:cNvPr>
          <p:cNvSpPr txBox="1"/>
          <p:nvPr/>
        </p:nvSpPr>
        <p:spPr>
          <a:xfrm>
            <a:off x="8473234" y="810532"/>
            <a:ext cx="180020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2780000000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1" name="yt_shape_1178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80" name="yt_image_11780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3" name="yt_shape_11783"/>
          <p:cNvSpPr txBox="1"/>
          <p:nvPr/>
        </p:nvSpPr>
        <p:spPr>
          <a:xfrm>
            <a:off x="540119" y="148216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太阳是炽热巨大的气体星球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万吨的速度失去质量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9a92"/>
              </a:rPr>
              <a:t>太阳的直径约为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而地球的半径约为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6378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请将上述三个数据用科学记数法表示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3e0e"/>
              </a:rPr>
              <a:t>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在一年内太阳要失去多少万吨质量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一年按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6378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26144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在一年内太阳要失去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26144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万吨质量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E96EE7-6D4A-F908-3B05-6C18EE989C2A}"/>
              </a:ext>
            </a:extLst>
          </p:cNvPr>
          <p:cNvSpPr txBox="1"/>
          <p:nvPr/>
        </p:nvSpPr>
        <p:spPr>
          <a:xfrm>
            <a:off x="450108" y="2861823"/>
            <a:ext cx="454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EEAADA-915E-2231-16E7-98DAD0A322B2}"/>
              </a:ext>
            </a:extLst>
          </p:cNvPr>
          <p:cNvSpPr txBox="1"/>
          <p:nvPr/>
        </p:nvSpPr>
        <p:spPr>
          <a:xfrm>
            <a:off x="450108" y="3337311"/>
            <a:ext cx="454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423B00-E7CD-5B04-5CF6-64D6B1F80258}"/>
              </a:ext>
            </a:extLst>
          </p:cNvPr>
          <p:cNvSpPr txBox="1"/>
          <p:nvPr/>
        </p:nvSpPr>
        <p:spPr>
          <a:xfrm>
            <a:off x="450108" y="3812799"/>
            <a:ext cx="470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2F0B14-1968-2B79-826E-72B01F79E1AA}"/>
              </a:ext>
            </a:extLst>
          </p:cNvPr>
          <p:cNvSpPr txBox="1"/>
          <p:nvPr/>
        </p:nvSpPr>
        <p:spPr>
          <a:xfrm>
            <a:off x="450108" y="4288287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26144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66408A-D2FD-8EEB-3FE7-9DDF942EFD7E}"/>
              </a:ext>
            </a:extLst>
          </p:cNvPr>
          <p:cNvSpPr txBox="1"/>
          <p:nvPr/>
        </p:nvSpPr>
        <p:spPr>
          <a:xfrm>
            <a:off x="450108" y="4763776"/>
            <a:ext cx="6784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在一年内太阳要失去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26144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万吨质量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441</Words>
  <Application>Microsoft Office PowerPoint</Application>
  <PresentationFormat>宽屏</PresentationFormat>
  <Paragraphs>71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4" baseType="lpstr">
      <vt:lpstr>,isEnd</vt:lpstr>
      <vt:lpstr>_⨹_1_93e0e</vt:lpstr>
      <vt:lpstr>_⨹_1_be3f6</vt:lpstr>
      <vt:lpstr>_⨹_1_def8d</vt:lpstr>
      <vt:lpstr>_⨹_11_857e4</vt:lpstr>
      <vt:lpstr>_⨹_15_131ed</vt:lpstr>
      <vt:lpstr>_⨹_2_c0649</vt:lpstr>
      <vt:lpstr>_⨹_3_af2aa</vt:lpstr>
      <vt:lpstr>_⨹_6_3f249</vt:lpstr>
      <vt:lpstr>_⨹_7_49a92</vt:lpstr>
      <vt:lpstr>_⨹_9_3960b</vt:lpstr>
      <vt:lpstr>_⨹_9_6a012</vt:lpstr>
      <vt:lpstr>Finished</vt:lpstr>
      <vt:lpstr>W:0.00503937,H:33.41504</vt:lpstr>
      <vt:lpstr>W:12.00504,H:37.44</vt:lpstr>
      <vt:lpstr>W:24.13,H:33.41504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2024-07-23T17:04:10Z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