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9" r:id="rId7"/>
    <p:sldId id="313" r:id="rId8"/>
    <p:sldId id="314" r:id="rId9"/>
    <p:sldId id="315" r:id="rId10"/>
    <p:sldId id="317" r:id="rId11"/>
    <p:sldId id="320" r:id="rId12"/>
    <p:sldId id="323" r:id="rId13"/>
    <p:sldId id="325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48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3.bin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7" name="yt_shape_13097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3098" name="yt_image_13098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0" name="yt_shape_13100"/>
          <p:cNvSpPr txBox="1"/>
          <p:nvPr/>
        </p:nvSpPr>
        <p:spPr>
          <a:xfrm>
            <a:off x="540119" y="1976703"/>
            <a:ext cx="11492915" cy="18757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角由两条具有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的射线组成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两条射线的公共端点是这个角的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周角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54116F-11DE-BB86-9596-46AB0412667C}"/>
              </a:ext>
            </a:extLst>
          </p:cNvPr>
          <p:cNvSpPr txBox="1"/>
          <p:nvPr/>
        </p:nvSpPr>
        <p:spPr>
          <a:xfrm>
            <a:off x="2988521" y="192989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公共端点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D81519-232C-81B0-3DF6-4383C5BF49AB}"/>
              </a:ext>
            </a:extLst>
          </p:cNvPr>
          <p:cNvSpPr txBox="1"/>
          <p:nvPr/>
        </p:nvSpPr>
        <p:spPr>
          <a:xfrm>
            <a:off x="10776520" y="192989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1b537"/>
              </a:rPr>
              <a:t>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7EC7EE-76AB-8F06-38BA-A254F32F4E91}"/>
              </a:ext>
            </a:extLst>
          </p:cNvPr>
          <p:cNvSpPr txBox="1"/>
          <p:nvPr/>
        </p:nvSpPr>
        <p:spPr>
          <a:xfrm>
            <a:off x="450108" y="240538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3C38D0-0762-2FB6-6E79-E06A9AF82286}"/>
              </a:ext>
            </a:extLst>
          </p:cNvPr>
          <p:cNvSpPr txBox="1"/>
          <p:nvPr/>
        </p:nvSpPr>
        <p:spPr>
          <a:xfrm>
            <a:off x="2226521" y="2880873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B3819E-45BA-E163-8079-13010AD40D5F}"/>
              </a:ext>
            </a:extLst>
          </p:cNvPr>
          <p:cNvSpPr txBox="1"/>
          <p:nvPr/>
        </p:nvSpPr>
        <p:spPr>
          <a:xfrm>
            <a:off x="4969721" y="2880873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C1FA05-A106-403F-3E9F-52E642AF4650}"/>
              </a:ext>
            </a:extLst>
          </p:cNvPr>
          <p:cNvSpPr txBox="1"/>
          <p:nvPr/>
        </p:nvSpPr>
        <p:spPr>
          <a:xfrm>
            <a:off x="1921721" y="3356361"/>
            <a:ext cx="85477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74E46F-E51A-685C-C6A6-7E7B26BC83A6}"/>
              </a:ext>
            </a:extLst>
          </p:cNvPr>
          <p:cNvSpPr txBox="1"/>
          <p:nvPr/>
        </p:nvSpPr>
        <p:spPr>
          <a:xfrm>
            <a:off x="3728296" y="3356361"/>
            <a:ext cx="9166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57" name="yt_shape_13157"/>
              <p:cNvSpPr txBox="1"/>
              <p:nvPr/>
            </p:nvSpPr>
            <p:spPr>
              <a:xfrm>
                <a:off x="540119" y="900000"/>
                <a:ext cx="11492915" cy="3030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周角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35'20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钟表分针的运动可看作是一种转动现象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一只标准时钟的分针匀速旋转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516f,isEnd"/>
                  </a:rPr>
                  <a:t>经过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分钟转动了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°.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3157" name="yt_shape_13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30510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EA6BB2-F292-460B-3A2B-664F1EF3F1BA}"/>
                  </a:ext>
                </a:extLst>
              </p:cNvPr>
              <p:cNvSpPr txBox="1"/>
              <p:nvPr/>
            </p:nvSpPr>
            <p:spPr>
              <a:xfrm>
                <a:off x="3164733" y="853194"/>
                <a:ext cx="661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98EA6BB2-F292-460B-3A2B-664F1EF3F1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733" y="853194"/>
                <a:ext cx="661099" cy="7684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983CFCA-D16A-262D-DB20-144661034E8E}"/>
              </a:ext>
            </a:extLst>
          </p:cNvPr>
          <p:cNvCxnSpPr/>
          <p:nvPr/>
        </p:nvCxnSpPr>
        <p:spPr>
          <a:xfrm>
            <a:off x="2902319" y="159392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BEACE1-14E0-5762-9EB7-220DC08A6DF7}"/>
                  </a:ext>
                </a:extLst>
              </p:cNvPr>
              <p:cNvSpPr txBox="1"/>
              <p:nvPr/>
            </p:nvSpPr>
            <p:spPr>
              <a:xfrm>
                <a:off x="4912571" y="853194"/>
                <a:ext cx="661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B5BEACE1-14E0-5762-9EB7-220DC08A6D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2571" y="853194"/>
                <a:ext cx="661099" cy="7684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5BBDFD4-5AF3-4413-9973-6A2A7E5A0B26}"/>
              </a:ext>
            </a:extLst>
          </p:cNvPr>
          <p:cNvCxnSpPr/>
          <p:nvPr/>
        </p:nvCxnSpPr>
        <p:spPr>
          <a:xfrm>
            <a:off x="4650157" y="159392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3FE6A2-7478-C5FA-4677-09423EB85820}"/>
                  </a:ext>
                </a:extLst>
              </p:cNvPr>
              <p:cNvSpPr txBox="1"/>
              <p:nvPr/>
            </p:nvSpPr>
            <p:spPr>
              <a:xfrm>
                <a:off x="6660407" y="853194"/>
                <a:ext cx="661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3F3FE6A2-7478-C5FA-4677-09423EB858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407" y="853194"/>
                <a:ext cx="661099" cy="76849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C1FAFF3-8C81-4811-FCB3-0444CB6A246E}"/>
              </a:ext>
            </a:extLst>
          </p:cNvPr>
          <p:cNvCxnSpPr/>
          <p:nvPr/>
        </p:nvCxnSpPr>
        <p:spPr>
          <a:xfrm>
            <a:off x="6397994" y="159392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4C98B9AE-893D-DB13-8DBB-932BC5768F5D}"/>
              </a:ext>
            </a:extLst>
          </p:cNvPr>
          <p:cNvSpPr txBox="1"/>
          <p:nvPr/>
        </p:nvSpPr>
        <p:spPr>
          <a:xfrm>
            <a:off x="4066433" y="1528072"/>
            <a:ext cx="1464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9666CF-DE1C-C6CE-EA62-7ABEB6B259C3}"/>
              </a:ext>
            </a:extLst>
          </p:cNvPr>
          <p:cNvSpPr txBox="1"/>
          <p:nvPr/>
        </p:nvSpPr>
        <p:spPr>
          <a:xfrm>
            <a:off x="3736233" y="2003560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AE0B5F-DB8D-6B53-1209-9B44A11C981B}"/>
              </a:ext>
            </a:extLst>
          </p:cNvPr>
          <p:cNvSpPr txBox="1"/>
          <p:nvPr/>
        </p:nvSpPr>
        <p:spPr>
          <a:xfrm>
            <a:off x="2583708" y="29545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3" name="yt_shape_13163"/>
          <p:cNvSpPr txBox="1"/>
          <p:nvPr/>
        </p:nvSpPr>
        <p:spPr>
          <a:xfrm>
            <a:off x="540119" y="1295817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任意画一个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内部任意画射线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上任取一点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0426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点作一直线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图中一共有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个小于平角的角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用大写字母表示以点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还有其他不同的表示方法吗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170" name="yt_shape_13170"/>
          <p:cNvSpPr txBox="1"/>
          <p:nvPr/>
        </p:nvSpPr>
        <p:spPr>
          <a:xfrm>
            <a:off x="540000" y="4787652"/>
            <a:ext cx="1452001" cy="12156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750" b="0" i="0" u="none" spc="9635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3169" name="yt_image_13169" title="H_106.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4787652"/>
            <a:ext cx="1436106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72" name="yt_shape_13172"/>
          <p:cNvSpPr txBox="1"/>
          <p:nvPr/>
        </p:nvSpPr>
        <p:spPr>
          <a:xfrm>
            <a:off x="540000" y="6186882"/>
            <a:ext cx="55447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6B3BC2-01FD-0376-CF87-C5A889FBBD52}"/>
              </a:ext>
            </a:extLst>
          </p:cNvPr>
          <p:cNvSpPr txBox="1"/>
          <p:nvPr/>
        </p:nvSpPr>
        <p:spPr>
          <a:xfrm>
            <a:off x="3040908" y="219998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A98FF8-1E2F-16B0-0F09-2749EDB106EB}"/>
              </a:ext>
            </a:extLst>
          </p:cNvPr>
          <p:cNvSpPr txBox="1"/>
          <p:nvPr/>
        </p:nvSpPr>
        <p:spPr>
          <a:xfrm>
            <a:off x="450108" y="3150963"/>
            <a:ext cx="615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71DC83-F9B5-BE6F-A269-19607975F5BD}"/>
              </a:ext>
            </a:extLst>
          </p:cNvPr>
          <p:cNvSpPr txBox="1"/>
          <p:nvPr/>
        </p:nvSpPr>
        <p:spPr>
          <a:xfrm>
            <a:off x="450108" y="4101939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E7E5D3-F4E5-7EDF-04D6-45B20147D9B2}"/>
              </a:ext>
            </a:extLst>
          </p:cNvPr>
          <p:cNvSpPr txBox="1"/>
          <p:nvPr/>
        </p:nvSpPr>
        <p:spPr>
          <a:xfrm>
            <a:off x="449989" y="6140076"/>
            <a:ext cx="5671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9989" y="692696"/>
            <a:ext cx="441659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按要求画图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并回答问题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4" name="yt_shape_1317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73" name="yt_image_13173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76" name="yt_shape_13176"/>
              <p:cNvSpPr txBox="1"/>
              <p:nvPr/>
            </p:nvSpPr>
            <p:spPr>
              <a:xfrm>
                <a:off x="540000" y="1482165"/>
                <a:ext cx="10018768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观察并总结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共有小于平角的角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共有小于平角的角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共有小于平角的角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则图中共有小于平角的角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176" name="yt_shape_13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018768" cy="2559419"/>
              </a:xfrm>
              <a:prstGeom prst="rect">
                <a:avLst/>
              </a:prstGeom>
              <a:blipFill>
                <a:blip r:embed="rId3"/>
                <a:stretch>
                  <a:fillRect l="-1887" t="-1905" r="-913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A21ACD-2D91-5D2B-A6F1-8071F6FA17AE}"/>
              </a:ext>
            </a:extLst>
          </p:cNvPr>
          <p:cNvSpPr txBox="1"/>
          <p:nvPr/>
        </p:nvSpPr>
        <p:spPr>
          <a:xfrm>
            <a:off x="4259989" y="19108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F239A3-DA28-912B-B3D4-960CCA6073E2}"/>
              </a:ext>
            </a:extLst>
          </p:cNvPr>
          <p:cNvSpPr txBox="1"/>
          <p:nvPr/>
        </p:nvSpPr>
        <p:spPr>
          <a:xfrm>
            <a:off x="4259989" y="238633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BBB7B8-0ACF-4179-719B-8B608BB8AAD7}"/>
              </a:ext>
            </a:extLst>
          </p:cNvPr>
          <p:cNvSpPr txBox="1"/>
          <p:nvPr/>
        </p:nvSpPr>
        <p:spPr>
          <a:xfrm>
            <a:off x="4259989" y="28618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29644E-54E4-C69F-82B5-70B2630A263C}"/>
                  </a:ext>
                </a:extLst>
              </p:cNvPr>
              <p:cNvSpPr txBox="1"/>
              <p:nvPr/>
            </p:nvSpPr>
            <p:spPr>
              <a:xfrm>
                <a:off x="7919176" y="3146373"/>
                <a:ext cx="21755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29644E-54E4-C69F-82B5-70B2630A26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9176" y="3146373"/>
                <a:ext cx="2175574" cy="726326"/>
              </a:xfrm>
              <a:prstGeom prst="rect">
                <a:avLst/>
              </a:prstGeom>
              <a:blipFill>
                <a:blip r:embed="rId4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182" title="H_263.07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19176" y="4041584"/>
            <a:ext cx="2903353" cy="252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3184"/>
              <p:cNvSpPr txBox="1"/>
              <p:nvPr/>
            </p:nvSpPr>
            <p:spPr>
              <a:xfrm>
                <a:off x="540000" y="4291040"/>
                <a:ext cx="6314229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31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91040"/>
                <a:ext cx="6314229" cy="2079287"/>
              </a:xfrm>
              <a:prstGeom prst="rect">
                <a:avLst/>
              </a:prstGeom>
              <a:blipFill>
                <a:blip r:embed="rId6"/>
                <a:stretch>
                  <a:fillRect l="-2995" t="-2639" r="-202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42937FE-6729-4B3E-99CF-96FE88BEE003}"/>
              </a:ext>
            </a:extLst>
          </p:cNvPr>
          <p:cNvSpPr txBox="1"/>
          <p:nvPr/>
        </p:nvSpPr>
        <p:spPr>
          <a:xfrm>
            <a:off x="449989" y="424423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3E1452-07F4-0B17-FAAA-8ACB4A143CE0}"/>
              </a:ext>
            </a:extLst>
          </p:cNvPr>
          <p:cNvSpPr txBox="1"/>
          <p:nvPr/>
        </p:nvSpPr>
        <p:spPr>
          <a:xfrm>
            <a:off x="449989" y="471972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2B34A3B-27E5-0D5E-27B9-2442795A87C2}"/>
              </a:ext>
            </a:extLst>
          </p:cNvPr>
          <p:cNvSpPr txBox="1"/>
          <p:nvPr/>
        </p:nvSpPr>
        <p:spPr>
          <a:xfrm>
            <a:off x="449989" y="519521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710560F-4A66-42C3-0C6F-ED49891C87B2}"/>
                  </a:ext>
                </a:extLst>
              </p:cNvPr>
              <p:cNvSpPr txBox="1"/>
              <p:nvPr/>
            </p:nvSpPr>
            <p:spPr>
              <a:xfrm>
                <a:off x="449989" y="5670698"/>
                <a:ext cx="64332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710560F-4A66-42C3-0C6F-ED49891C87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70698"/>
                <a:ext cx="6433248" cy="726326"/>
              </a:xfrm>
              <a:prstGeom prst="rect">
                <a:avLst/>
              </a:prstGeom>
              <a:blipFill>
                <a:blip r:embed="rId7"/>
                <a:stretch>
                  <a:fillRect l="-1517" r="-151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" name="yt_shape_13189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3190" name="yt_shape_13190"/>
          <p:cNvSpPr txBox="1"/>
          <p:nvPr/>
        </p:nvSpPr>
        <p:spPr>
          <a:xfrm>
            <a:off x="540119" y="1362824"/>
            <a:ext cx="1117250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角的大小与边画出的长短无关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与两边的开合程度有关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把度用度、分、秒表示时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先将度的小数部分化为分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1c3df"/>
              </a:rPr>
              <a:t>再将分的小数部分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化为秒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反过来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先将秒化为分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再将分化为度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3_65a9f"/>
              </a:rPr>
              <a:t>度分秒的计算实质是合并同类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进一的计算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4" name="yt_shape_13104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103" name="yt_image_13103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6" name="yt_shape_13106"/>
          <p:cNvSpPr txBox="1"/>
          <p:nvPr/>
        </p:nvSpPr>
        <p:spPr>
          <a:xfrm>
            <a:off x="540000" y="1386424"/>
            <a:ext cx="24622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107" name="yt_image_13107" title="H_101.0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5463" y="1798460"/>
            <a:ext cx="2221074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9" name="yt_shape_13109"/>
          <p:cNvSpPr txBox="1"/>
          <p:nvPr/>
        </p:nvSpPr>
        <p:spPr>
          <a:xfrm>
            <a:off x="540119" y="3335706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图中能用一个大写字母表示的角是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为顶点的角有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它们分别是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CAE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EAD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DAB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_⨹_1_ae422"/>
              </a:rPr>
              <a:t> 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/>
            </a:r>
            <a:b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</a:b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CAB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还可以表示为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CEA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AEC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本题考查了角的概念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从一点引出两条射线组成的图形就叫作角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9bd26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的表示方法一般有以下几种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个大写英文字母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个大写英文字母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4066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小写希腊字母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阿拉伯数字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4" name="yt_shape_1311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13" name="yt_image_13113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6" name="yt_shape_13116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角的概念及表示法</a:t>
            </a:r>
          </a:p>
        </p:txBody>
      </p:sp>
      <p:sp>
        <p:nvSpPr>
          <p:cNvPr id="13117" name="yt_shape_13117"/>
          <p:cNvSpPr txBox="1"/>
          <p:nvPr/>
        </p:nvSpPr>
        <p:spPr>
          <a:xfrm>
            <a:off x="540000" y="1971599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下列关于角的说法正确的是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18" name="yt_table_1311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495587"/>
              </p:ext>
            </p:extLst>
          </p:nvPr>
        </p:nvGraphicFramePr>
        <p:xfrm>
          <a:off x="540056" y="2450902"/>
          <a:ext cx="8331200" cy="1901952"/>
        </p:xfrm>
        <a:graphic>
          <a:graphicData uri="http://schemas.openxmlformats.org/drawingml/2006/table">
            <a:tbl>
              <a:tblPr/>
              <a:tblGrid>
                <a:gridCol w="8331200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两条射线组成的图形叫作角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有公共端点的两条线段组成的图形叫作角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角可以看成是由一条射线绕着它的端点旋转而成的图形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任意一个角都可以用它的顶点字母来表示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pic>
        <p:nvPicPr>
          <p:cNvPr id="3" name="yt_shape_1721708569508">
            <a:extLst>
              <a:ext uri="{FF2B5EF4-FFF2-40B4-BE49-F238E27FC236}">
                <a16:creationId xmlns:a16="http://schemas.microsoft.com/office/drawing/2014/main" id="{C40714A7-CA67-21E4-DB66-DCD59FC2F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25CBC6-7A24-7F17-C545-E18623567F80}"/>
              </a:ext>
            </a:extLst>
          </p:cNvPr>
          <p:cNvSpPr txBox="1"/>
          <p:nvPr/>
        </p:nvSpPr>
        <p:spPr>
          <a:xfrm>
            <a:off x="5098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0" name="yt_shape_13120"/>
          <p:cNvSpPr txBox="1"/>
          <p:nvPr/>
        </p:nvSpPr>
        <p:spPr>
          <a:xfrm>
            <a:off x="540119" y="900000"/>
            <a:ext cx="1102848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下列四个图形中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70d19"/>
              </a:rPr>
              <a:t>三种方法表示同一个角的是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21" name="yt_image_13121" title="H_98.01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911" y="2011799"/>
            <a:ext cx="6504177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3" name="yt_shape_13123"/>
          <p:cNvSpPr txBox="1"/>
          <p:nvPr/>
        </p:nvSpPr>
        <p:spPr>
          <a:xfrm>
            <a:off x="540119" y="3307039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请将图中的角用不同方法表示出来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124" name="yt_image_13124" title="H_88.9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0823" y="3938706"/>
            <a:ext cx="2070352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126" name="yt_table_1312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239175"/>
              </p:ext>
            </p:extLst>
          </p:nvPr>
        </p:nvGraphicFramePr>
        <p:xfrm>
          <a:off x="540000" y="5270893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9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91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4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8B75901-6569-FA0B-2D05-D37FA05094B9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44DCD2-091E-5491-B7FF-B1B0D5B759C6}"/>
              </a:ext>
            </a:extLst>
          </p:cNvPr>
          <p:cNvSpPr txBox="1"/>
          <p:nvPr/>
        </p:nvSpPr>
        <p:spPr>
          <a:xfrm>
            <a:off x="3711315" y="5420251"/>
            <a:ext cx="1154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4266A0-6A3C-701E-2EEE-96AE848A0CA3}"/>
              </a:ext>
            </a:extLst>
          </p:cNvPr>
          <p:cNvSpPr txBox="1"/>
          <p:nvPr/>
        </p:nvSpPr>
        <p:spPr>
          <a:xfrm>
            <a:off x="6180496" y="5420251"/>
            <a:ext cx="1154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C15CC6-5545-A02A-DE61-EFB12F5EEE37}"/>
              </a:ext>
            </a:extLst>
          </p:cNvPr>
          <p:cNvSpPr txBox="1"/>
          <p:nvPr/>
        </p:nvSpPr>
        <p:spPr>
          <a:xfrm>
            <a:off x="8497275" y="5391676"/>
            <a:ext cx="2654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6201E0-35C0-71DA-0E60-D0131ACB5C72}"/>
              </a:ext>
            </a:extLst>
          </p:cNvPr>
          <p:cNvSpPr txBox="1"/>
          <p:nvPr/>
        </p:nvSpPr>
        <p:spPr>
          <a:xfrm>
            <a:off x="1470735" y="5987179"/>
            <a:ext cx="64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8" name="yt_shape_13128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角的度、分、秒的转化</a:t>
            </a:r>
          </a:p>
        </p:txBody>
      </p:sp>
      <p:sp>
        <p:nvSpPr>
          <p:cNvPr id="13129" name="yt_shape_13129"/>
          <p:cNvSpPr txBox="1"/>
          <p:nvPr/>
        </p:nvSpPr>
        <p:spPr>
          <a:xfrm>
            <a:off x="540000" y="1389434"/>
            <a:ext cx="110959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则相等的两个角是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0" name="yt_table_131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218537"/>
              </p:ext>
            </p:extLst>
          </p:nvPr>
        </p:nvGraphicFramePr>
        <p:xfrm>
          <a:off x="540056" y="1868737"/>
          <a:ext cx="6336348" cy="950976"/>
        </p:xfrm>
        <a:graphic>
          <a:graphicData uri="http://schemas.openxmlformats.org/drawingml/2006/table">
            <a:tbl>
              <a:tblPr/>
              <a:tblGrid>
                <a:gridCol w="319278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3143568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sp>
        <p:nvSpPr>
          <p:cNvPr id="13132" name="yt_shape_13132"/>
          <p:cNvSpPr txBox="1"/>
          <p:nvPr/>
        </p:nvSpPr>
        <p:spPr>
          <a:xfrm>
            <a:off x="540000" y="2870291"/>
            <a:ext cx="89287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3133" name="yt_shape_13133"/>
          <p:cNvSpPr txBox="1"/>
          <p:nvPr/>
        </p:nvSpPr>
        <p:spPr>
          <a:xfrm>
            <a:off x="540000" y="3349594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方位角与钟面角</a:t>
            </a:r>
          </a:p>
        </p:txBody>
      </p:sp>
      <p:sp>
        <p:nvSpPr>
          <p:cNvPr id="13134" name="yt_shape_13134"/>
          <p:cNvSpPr txBox="1"/>
          <p:nvPr/>
        </p:nvSpPr>
        <p:spPr>
          <a:xfrm>
            <a:off x="540000" y="3839028"/>
            <a:ext cx="81753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35" name="yt_image_1313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0818" y="4581128"/>
            <a:ext cx="6510364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569577">
            <a:extLst>
              <a:ext uri="{FF2B5EF4-FFF2-40B4-BE49-F238E27FC236}">
                <a16:creationId xmlns:a16="http://schemas.microsoft.com/office/drawing/2014/main" id="{BBF5C194-E867-0BF7-DC01-AEF00EE5E7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1708569631">
            <a:extLst>
              <a:ext uri="{FF2B5EF4-FFF2-40B4-BE49-F238E27FC236}">
                <a16:creationId xmlns:a16="http://schemas.microsoft.com/office/drawing/2014/main" id="{09AC5454-67B1-E63B-7A85-197457813E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0004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81B879-EDF5-48AD-0EA7-E4E2BE085C1A}"/>
              </a:ext>
            </a:extLst>
          </p:cNvPr>
          <p:cNvSpPr txBox="1"/>
          <p:nvPr/>
        </p:nvSpPr>
        <p:spPr>
          <a:xfrm>
            <a:off x="1062586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91CFB3-A54A-DE0E-6D1B-25749C509DEC}"/>
              </a:ext>
            </a:extLst>
          </p:cNvPr>
          <p:cNvSpPr txBox="1"/>
          <p:nvPr/>
        </p:nvSpPr>
        <p:spPr>
          <a:xfrm>
            <a:off x="2507389" y="28234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E6A1B6-0467-BB7B-74C0-9F1061E5E271}"/>
              </a:ext>
            </a:extLst>
          </p:cNvPr>
          <p:cNvSpPr txBox="1"/>
          <p:nvPr/>
        </p:nvSpPr>
        <p:spPr>
          <a:xfrm>
            <a:off x="3726589" y="28234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528C0C-5478-D8B7-B63B-59552BA81CF0}"/>
              </a:ext>
            </a:extLst>
          </p:cNvPr>
          <p:cNvSpPr txBox="1"/>
          <p:nvPr/>
        </p:nvSpPr>
        <p:spPr>
          <a:xfrm>
            <a:off x="4706077" y="282348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1528D0-DB1E-0869-0010-D3CEC618E34A}"/>
              </a:ext>
            </a:extLst>
          </p:cNvPr>
          <p:cNvSpPr txBox="1"/>
          <p:nvPr/>
        </p:nvSpPr>
        <p:spPr>
          <a:xfrm>
            <a:off x="7768364" y="282348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8112ED-39EC-2F69-2A01-2F07D944F997}"/>
              </a:ext>
            </a:extLst>
          </p:cNvPr>
          <p:cNvSpPr txBox="1"/>
          <p:nvPr/>
        </p:nvSpPr>
        <p:spPr>
          <a:xfrm>
            <a:off x="7733439" y="37922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" name="yt_shape_13137"/>
          <p:cNvSpPr txBox="1"/>
          <p:nvPr/>
        </p:nvSpPr>
        <p:spPr>
          <a:xfrm>
            <a:off x="540119" y="900000"/>
            <a:ext cx="1066844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如图是一个时钟的钟面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4080,isEnd"/>
              </a:rPr>
              <a:t>时钟的分针与时针所夹的角等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pic>
        <p:nvPicPr>
          <p:cNvPr id="13138" name="yt_image_13138" title="H_108.8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9145" y="2011799"/>
            <a:ext cx="1373709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DB99A2-B097-72F6-1D95-8A8C6C4D6A7F}"/>
              </a:ext>
            </a:extLst>
          </p:cNvPr>
          <p:cNvSpPr txBox="1"/>
          <p:nvPr/>
        </p:nvSpPr>
        <p:spPr>
          <a:xfrm>
            <a:off x="10597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0" name="yt_shape_13140"/>
          <p:cNvSpPr txBox="1"/>
          <p:nvPr/>
        </p:nvSpPr>
        <p:spPr>
          <a:xfrm>
            <a:off x="540119" y="900000"/>
            <a:ext cx="10884473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益阳市中考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为起点的两条公路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其中公路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4a7a,isEnd"/>
              </a:rPr>
              <a:t>的走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向是南偏西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的走向是南偏东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则这两条公路的夹角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2e06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pic>
        <p:nvPicPr>
          <p:cNvPr id="13141" name="yt_image_13141" title="H_132.5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4998" y="2491930"/>
            <a:ext cx="2022003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F4C117-F4E7-5430-0AC8-A8FA9BBB1C21}"/>
              </a:ext>
            </a:extLst>
          </p:cNvPr>
          <p:cNvSpPr txBox="1"/>
          <p:nvPr/>
        </p:nvSpPr>
        <p:spPr>
          <a:xfrm>
            <a:off x="10597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3" name="yt_shape_13143"/>
          <p:cNvSpPr txBox="1"/>
          <p:nvPr/>
        </p:nvSpPr>
        <p:spPr>
          <a:xfrm>
            <a:off x="540000" y="900000"/>
            <a:ext cx="738663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因未掌握角度单位的进率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导致计算错误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5" name="yt_table_131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336552"/>
              </p:ext>
            </p:extLst>
          </p:nvPr>
        </p:nvGraphicFramePr>
        <p:xfrm>
          <a:off x="540056" y="1858606"/>
          <a:ext cx="5615306" cy="950976"/>
        </p:xfrm>
        <a:graphic>
          <a:graphicData uri="http://schemas.openxmlformats.org/drawingml/2006/table">
            <a:tbl>
              <a:tblPr/>
              <a:tblGrid>
                <a:gridCol w="319754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241776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6'2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37'12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37'2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5D818FD-D6EB-5A82-C042-2DDFAAE7F340}"/>
              </a:ext>
            </a:extLst>
          </p:cNvPr>
          <p:cNvSpPr txBox="1"/>
          <p:nvPr/>
        </p:nvSpPr>
        <p:spPr>
          <a:xfrm>
            <a:off x="64697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" name="yt_shape_1314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47" name="yt_image_13147" title="H_41.85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0" name="yt_shape_13150"/>
          <p:cNvSpPr txBox="1"/>
          <p:nvPr/>
        </p:nvSpPr>
        <p:spPr>
          <a:xfrm>
            <a:off x="540000" y="1482165"/>
            <a:ext cx="80534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时针与分针所夹的小于平角的角为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1" name="yt_table_131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492827"/>
              </p:ext>
            </p:extLst>
          </p:nvPr>
        </p:nvGraphicFramePr>
        <p:xfrm>
          <a:off x="540056" y="196146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sp>
        <p:nvSpPr>
          <p:cNvPr id="13153" name="yt_shape_13153"/>
          <p:cNvSpPr txBox="1"/>
          <p:nvPr/>
        </p:nvSpPr>
        <p:spPr>
          <a:xfrm>
            <a:off x="540120" y="24876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a16e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5" name="yt_table_1315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624827"/>
              </p:ext>
            </p:extLst>
          </p:nvPr>
        </p:nvGraphicFramePr>
        <p:xfrm>
          <a:off x="540056" y="3447074"/>
          <a:ext cx="3841750" cy="1901952"/>
        </p:xfrm>
        <a:graphic>
          <a:graphicData uri="http://schemas.openxmlformats.org/drawingml/2006/table">
            <a:tbl>
              <a:tblPr/>
              <a:tblGrid>
                <a:gridCol w="384175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西偏北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西偏北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pic>
        <p:nvPicPr>
          <p:cNvPr id="13154" name="yt_image_13154_skip" title="H_123.1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4325" y="3447074"/>
            <a:ext cx="1735540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605028-CA79-050C-3869-3C93F54CDC57}"/>
              </a:ext>
            </a:extLst>
          </p:cNvPr>
          <p:cNvSpPr txBox="1"/>
          <p:nvPr/>
        </p:nvSpPr>
        <p:spPr>
          <a:xfrm>
            <a:off x="76127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3895C1-C009-E22B-7E04-297063F5AAD0}"/>
              </a:ext>
            </a:extLst>
          </p:cNvPr>
          <p:cNvSpPr txBox="1"/>
          <p:nvPr/>
        </p:nvSpPr>
        <p:spPr>
          <a:xfrm>
            <a:off x="1059709" y="29163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894</Words>
  <Application>Microsoft Office PowerPoint</Application>
  <PresentationFormat>宽屏</PresentationFormat>
  <Paragraphs>128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_⨹_1_10426,isEnd</vt:lpstr>
      <vt:lpstr>_⨹_1_1b537</vt:lpstr>
      <vt:lpstr>_⨹_1_9bd26</vt:lpstr>
      <vt:lpstr>_⨹_1_a4066</vt:lpstr>
      <vt:lpstr>_⨹_1_ae422</vt:lpstr>
      <vt:lpstr>_⨹_1_e2e06,isEnd</vt:lpstr>
      <vt:lpstr>_⨹_1_fa16e</vt:lpstr>
      <vt:lpstr>_⨹_12_70d19</vt:lpstr>
      <vt:lpstr>_⨹_13_64080,isEnd</vt:lpstr>
      <vt:lpstr>_⨹_13_65a9f</vt:lpstr>
      <vt:lpstr>_⨹_2_44a7a,isEnd</vt:lpstr>
      <vt:lpstr>_⨹_2_7516f,isEnd</vt:lpstr>
      <vt:lpstr>_⨹_8_1c3df</vt:lpstr>
      <vt:lpstr>Finished</vt:lpstr>
      <vt:lpstr>IsAddLine</vt:lpstr>
      <vt:lpstr>MS Mincho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2024-07-24T00:48:47Z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