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7" r:id="rId5"/>
    <p:sldId id="310" r:id="rId6"/>
    <p:sldId id="312" r:id="rId7"/>
    <p:sldId id="314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4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1" name="yt_shape_14621"/>
          <p:cNvSpPr txBox="1"/>
          <p:nvPr/>
        </p:nvSpPr>
        <p:spPr>
          <a:xfrm>
            <a:off x="540000" y="900000"/>
            <a:ext cx="2383153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92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620" name="yt_image_14620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800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23" name="yt_shape_14623"/>
          <p:cNvSpPr txBox="1"/>
          <p:nvPr/>
        </p:nvSpPr>
        <p:spPr>
          <a:xfrm>
            <a:off x="540000" y="1482165"/>
            <a:ext cx="1061829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为了获得较为准确的调查结果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抽样时要注意样本的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24F305A-19ED-D0DF-E9DF-4CD4D818510D}"/>
              </a:ext>
            </a:extLst>
          </p:cNvPr>
          <p:cNvSpPr txBox="1"/>
          <p:nvPr/>
        </p:nvSpPr>
        <p:spPr>
          <a:xfrm>
            <a:off x="7765189" y="1435359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代表性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2EC9AF-DF3A-5E2E-715C-041418CB145F}"/>
              </a:ext>
            </a:extLst>
          </p:cNvPr>
          <p:cNvSpPr txBox="1"/>
          <p:nvPr/>
        </p:nvSpPr>
        <p:spPr>
          <a:xfrm>
            <a:off x="9593989" y="1435359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广泛性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5" name="yt_shape_1462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624" name="yt_image_1462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27" name="yt_shape_14627"/>
          <p:cNvSpPr txBox="1"/>
          <p:nvPr/>
        </p:nvSpPr>
        <p:spPr>
          <a:xfrm>
            <a:off x="540000" y="1482165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样本的代表性和广泛性</a:t>
            </a:r>
          </a:p>
        </p:txBody>
      </p:sp>
      <p:sp>
        <p:nvSpPr>
          <p:cNvPr id="14628" name="yt_shape_14628"/>
          <p:cNvSpPr txBox="1"/>
          <p:nvPr/>
        </p:nvSpPr>
        <p:spPr>
          <a:xfrm>
            <a:off x="540000" y="1971599"/>
            <a:ext cx="64552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下列调查中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样本具有代表性的是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29" name="yt_table_1462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1901049"/>
              </p:ext>
            </p:extLst>
          </p:nvPr>
        </p:nvGraphicFramePr>
        <p:xfrm>
          <a:off x="540056" y="2450902"/>
          <a:ext cx="10177463" cy="1901952"/>
        </p:xfrm>
        <a:graphic>
          <a:graphicData uri="http://schemas.openxmlformats.org/drawingml/2006/table">
            <a:tbl>
              <a:tblPr/>
              <a:tblGrid>
                <a:gridCol w="10177463">
                  <a:extLst>
                    <a:ext uri="{9D8B030D-6E8A-4147-A177-3AD203B41FA5}">
                      <a16:colId xmlns:a16="http://schemas.microsoft.com/office/drawing/2014/main" val="108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了解全校学生对课程的喜欢情况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对某班男生进行调查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了解某小区居民的防火意识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对该小区的学生进行调查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了解商场的平均日营业额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选在周末进行调查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了解观众对所看电影的评价情况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对座位号是奇数号的观众进行调查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2"/>
                  </a:ext>
                </a:extLst>
              </a:tr>
            </a:tbl>
          </a:graphicData>
        </a:graphic>
      </p:graphicFrame>
      <p:pic>
        <p:nvPicPr>
          <p:cNvPr id="3" name="yt_shape_1721708740335">
            <a:extLst>
              <a:ext uri="{FF2B5EF4-FFF2-40B4-BE49-F238E27FC236}">
                <a16:creationId xmlns:a16="http://schemas.microsoft.com/office/drawing/2014/main" id="{3FED430A-7ED9-EC96-F68A-70DC5EB946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52045B9-8369-41CA-EAFF-80A3749D472E}"/>
              </a:ext>
            </a:extLst>
          </p:cNvPr>
          <p:cNvSpPr txBox="1"/>
          <p:nvPr/>
        </p:nvSpPr>
        <p:spPr>
          <a:xfrm>
            <a:off x="60125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4631"/>
          <p:cNvSpPr txBox="1"/>
          <p:nvPr/>
        </p:nvSpPr>
        <p:spPr>
          <a:xfrm>
            <a:off x="540119" y="450912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为估计全市七年级学生的体重情况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从某私立学校随机抽取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人进行调查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c5c5,isEnd"/>
              </a:rPr>
              <a:t>在这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个问题中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调查的样本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具有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不具有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代表性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2A41CCC-3B72-A816-C79D-86E7286B07C8}"/>
              </a:ext>
            </a:extLst>
          </p:cNvPr>
          <p:cNvSpPr txBox="1"/>
          <p:nvPr/>
        </p:nvSpPr>
        <p:spPr>
          <a:xfrm>
            <a:off x="3802908" y="4937802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不具有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3" name="yt_shape_1463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632" name="yt_image_14632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35" name="yt_shape_14635"/>
          <p:cNvSpPr txBox="1"/>
          <p:nvPr/>
        </p:nvSpPr>
        <p:spPr>
          <a:xfrm>
            <a:off x="540119" y="1482165"/>
            <a:ext cx="11028489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以下说法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了解全国足球迷的健康状况适合抽样调查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e6eb2,isEnd"/>
              </a:rPr>
              <a:t>某环保网站正在对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支持商店使用环保购物袋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进行在线调查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此种调查结果不具有普遍代表性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fcbb,isEnd"/>
              </a:rPr>
              <a:t>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为了调查一个省的环境污染情况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调查了该省的省会城市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9f139,isEnd"/>
              </a:rPr>
              <a:t>利用此调查结果能反映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该省的环境污染情况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审查书稿有哪些科学性错误适合普查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  <a:t/>
            </a:r>
            <a:b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63AC40F-6B9D-20A0-219F-3838D4B6E2DA}"/>
              </a:ext>
            </a:extLst>
          </p:cNvPr>
          <p:cNvSpPr txBox="1"/>
          <p:nvPr/>
        </p:nvSpPr>
        <p:spPr>
          <a:xfrm>
            <a:off x="10356107" y="286182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2_d3011"/>
              </a:rPr>
              <a:t>①②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01E7EC-08B2-FA5F-087B-59E69507CCAE}"/>
              </a:ext>
            </a:extLst>
          </p:cNvPr>
          <p:cNvSpPr txBox="1"/>
          <p:nvPr/>
        </p:nvSpPr>
        <p:spPr>
          <a:xfrm>
            <a:off x="450108" y="333731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7" name="yt_shape_14637"/>
          <p:cNvSpPr txBox="1"/>
          <p:nvPr/>
        </p:nvSpPr>
        <p:spPr>
          <a:xfrm>
            <a:off x="540119" y="1337168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检查某饮料厂即将出厂的饮料的质量情况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先随机抽取若干箱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c381"/>
              </a:rPr>
              <a:t>再在抽取的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每箱中随机抽取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瓶进行检验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具有代表性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因为每瓶饮料被抽中的机会均等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课堂上老师布置给每个小组一个任务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30e2a"/>
              </a:rPr>
              <a:t>用抽样调查的方法估计全班同学的平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均身高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坐在教室最后面的小强为了争速度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69097"/>
              </a:rPr>
              <a:t>立即就近向他周围的三位同学做调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计算出他们四个人的平均身高后就举手向老师示意已经完成任务了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缺乏代表性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因为小强他们四个人坐在教室最后面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8_8941e"/>
              </a:rPr>
              <a:t>所以他们的身高平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均数很可能会大于整个班的身高平均数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这样的样本就不具有代表性了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4FCB4E6-C22D-348B-B2B6-90A21BB504AA}"/>
              </a:ext>
            </a:extLst>
          </p:cNvPr>
          <p:cNvSpPr txBox="1"/>
          <p:nvPr/>
        </p:nvSpPr>
        <p:spPr>
          <a:xfrm>
            <a:off x="450108" y="2241338"/>
            <a:ext cx="7800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具有代表性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因为每瓶饮料被抽中的机会均等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EE04E7-DE05-802D-5AC8-FE13BB7F7463}"/>
              </a:ext>
            </a:extLst>
          </p:cNvPr>
          <p:cNvSpPr txBox="1"/>
          <p:nvPr/>
        </p:nvSpPr>
        <p:spPr>
          <a:xfrm>
            <a:off x="450108" y="4143290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缺乏代表性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因为小强他们四个人坐在教室最后面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8_8941e"/>
              </a:rPr>
              <a:t>所以他们的身高平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97798E2-E9DD-4471-7BF9-5192EED3EC01}"/>
              </a:ext>
            </a:extLst>
          </p:cNvPr>
          <p:cNvSpPr txBox="1"/>
          <p:nvPr/>
        </p:nvSpPr>
        <p:spPr>
          <a:xfrm>
            <a:off x="450108" y="4618778"/>
            <a:ext cx="9781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均数很可能会大于整个班的身高平均数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这样的样本就不具有代表性了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0118" y="764704"/>
            <a:ext cx="9156281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请指出下列哪些调查的样本缺乏代表性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并说明理由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2" name="yt_shape_1464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641" name="yt_image_14641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644" name="yt_shape_14644"/>
              <p:cNvSpPr txBox="1"/>
              <p:nvPr/>
            </p:nvSpPr>
            <p:spPr>
              <a:xfrm>
                <a:off x="540119" y="1482165"/>
                <a:ext cx="11492915" cy="449565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数据观念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某报纸上刊登了一则新闻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98ebe"/>
                  </a:rPr>
                  <a:t>某种品牌的节能灯的合格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率为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请据此回答下列问题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这则新闻是否说明市面上所有这种品牌的节能灯恰有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不合格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不能说明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你认为这则消息来源于普查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还是抽样调查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为什么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消息来源于抽样调查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因为各种节能灯太多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很难实现普查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5_d2f97"/>
                  </a:rPr>
                  <a:t>而且调查具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有破坏性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不允许普查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如果已知在这次检查中合格产品有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那么共有多少个节能灯接受检查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95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％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644" name="yt_shape_14644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4495654"/>
              </a:xfrm>
              <a:prstGeom prst="rect">
                <a:avLst/>
              </a:prstGeom>
              <a:blipFill>
                <a:blip r:embed="rId3"/>
                <a:stretch>
                  <a:fillRect l="-1645" t="-1084" b="-10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C38D8FE-7C89-974B-6432-ED67267F35A0}"/>
              </a:ext>
            </a:extLst>
          </p:cNvPr>
          <p:cNvSpPr txBox="1"/>
          <p:nvPr/>
        </p:nvSpPr>
        <p:spPr>
          <a:xfrm>
            <a:off x="450108" y="2861823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不能说明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AA19C7-D8D6-F507-C40B-B0823C5BEA18}"/>
              </a:ext>
            </a:extLst>
          </p:cNvPr>
          <p:cNvSpPr txBox="1"/>
          <p:nvPr/>
        </p:nvSpPr>
        <p:spPr>
          <a:xfrm>
            <a:off x="450108" y="3812799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消息来源于抽样调查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因为各种节能灯太多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很难实现普查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5_d2f97"/>
              </a:rPr>
              <a:t>而且调查具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A2D779-114A-DDE7-BDC6-A36CC90C5FAC}"/>
              </a:ext>
            </a:extLst>
          </p:cNvPr>
          <p:cNvSpPr txBox="1"/>
          <p:nvPr/>
        </p:nvSpPr>
        <p:spPr>
          <a:xfrm>
            <a:off x="450108" y="4288287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有破坏性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不允许普查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E968747-7AE4-642D-5C95-C0EE5BA946E8}"/>
                  </a:ext>
                </a:extLst>
              </p:cNvPr>
              <p:cNvSpPr txBox="1"/>
              <p:nvPr/>
            </p:nvSpPr>
            <p:spPr>
              <a:xfrm>
                <a:off x="450108" y="5239263"/>
                <a:ext cx="3878961" cy="7418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95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％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5" name="文本框 4" descr="{'rangeId': 9, 'hasSerialNum': 1}">
                <a:extLst>
                  <a:ext uri="{FF2B5EF4-FFF2-40B4-BE49-F238E27FC236}">
                    <a16:creationId xmlns:a16="http://schemas.microsoft.com/office/drawing/2014/main" id="{BE968747-7AE4-642D-5C95-C0EE5BA946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239263"/>
                <a:ext cx="3878961" cy="741884"/>
              </a:xfrm>
              <a:prstGeom prst="rect">
                <a:avLst/>
              </a:prstGeom>
              <a:blipFill>
                <a:blip r:embed="rId4"/>
                <a:stretch>
                  <a:fillRect l="-2516" r="-2516" b="-65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2" name="yt_shape_14652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如果此次检查了两种产品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数据如下表格所示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有人由此认为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de88"/>
              </a:rPr>
              <a:t>品牌的不合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格率比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品牌低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更让人放心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你同意这种说法吗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graphicFrame>
        <p:nvGraphicFramePr>
          <p:cNvPr id="14653" name="yt_table_14653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349086"/>
              </p:ext>
            </p:extLst>
          </p:nvPr>
        </p:nvGraphicFramePr>
        <p:xfrm>
          <a:off x="540000" y="2011799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0516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1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87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品牌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品牌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品牌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被检查数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不合格数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655" name="yt_shape_14655"/>
          <p:cNvSpPr txBox="1"/>
          <p:nvPr/>
        </p:nvSpPr>
        <p:spPr>
          <a:xfrm>
            <a:off x="540119" y="3982208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因为是随机抽样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具有代表性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不同意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因为抽查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4_2a6f7"/>
              </a:rPr>
              <a:t>品牌样本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容量偏小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07DAE40-485C-CF4D-67A0-196FF05854CB}"/>
              </a:ext>
            </a:extLst>
          </p:cNvPr>
          <p:cNvSpPr txBox="1"/>
          <p:nvPr/>
        </p:nvSpPr>
        <p:spPr>
          <a:xfrm>
            <a:off x="450108" y="3935402"/>
            <a:ext cx="11357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因为是随机抽样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具有代表性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不同意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因为抽查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2a6f7"/>
              </a:rPr>
              <a:t>品牌样本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304FC8-2EEF-E8C0-0E78-6E0CC1485446}"/>
              </a:ext>
            </a:extLst>
          </p:cNvPr>
          <p:cNvSpPr txBox="1"/>
          <p:nvPr/>
        </p:nvSpPr>
        <p:spPr>
          <a:xfrm>
            <a:off x="450108" y="4410890"/>
            <a:ext cx="170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容量偏小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528</Words>
  <Application>Microsoft Office PowerPoint</Application>
  <PresentationFormat>宽屏</PresentationFormat>
  <Paragraphs>56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34" baseType="lpstr">
      <vt:lpstr>,isEnd</vt:lpstr>
      <vt:lpstr>_⨹_1_ffcbb,isEnd</vt:lpstr>
      <vt:lpstr>_⨹_10_9f139,isEnd</vt:lpstr>
      <vt:lpstr>_⨹_11_98ebe</vt:lpstr>
      <vt:lpstr>_⨹_15_69097</vt:lpstr>
      <vt:lpstr>_⨹_16_30e2a</vt:lpstr>
      <vt:lpstr>_⨹_2_d3011</vt:lpstr>
      <vt:lpstr>_⨹_2_dc5c5,isEnd</vt:lpstr>
      <vt:lpstr>_⨹_4_2a6f7</vt:lpstr>
      <vt:lpstr>_⨹_5_ac381</vt:lpstr>
      <vt:lpstr>_⨹_5_ade88</vt:lpstr>
      <vt:lpstr>_⨹_5_d2f97</vt:lpstr>
      <vt:lpstr>_⨹_8_8941e</vt:lpstr>
      <vt:lpstr>_⨹_8_e6eb2,isEnd</vt:lpstr>
      <vt:lpstr>Finished</vt:lpstr>
      <vt:lpstr>W:12.00504,H:37.44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9</cp:revision>
  <dcterms:created xsi:type="dcterms:W3CDTF">2024-07-23T04:16:09Z</dcterms:created>
  <dcterms:modified xsi:type="dcterms:W3CDTF">2024-07-23T16:16:09Z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