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9" r:id="rId6"/>
    <p:sldId id="317" r:id="rId7"/>
    <p:sldId id="321" r:id="rId8"/>
    <p:sldId id="323" r:id="rId9"/>
    <p:sldId id="328" r:id="rId10"/>
    <p:sldId id="331" r:id="rId11"/>
    <p:sldId id="335" r:id="rId12"/>
    <p:sldId id="336" r:id="rId13"/>
    <p:sldId id="33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3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4" name="yt_shape_13834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3835" name="yt_image_13835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37" name="yt_shape_13837"/>
          <p:cNvSpPr txBox="1"/>
          <p:nvPr/>
        </p:nvSpPr>
        <p:spPr>
          <a:xfrm>
            <a:off x="540000" y="1976703"/>
            <a:ext cx="11027058" cy="9155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将方程中的某一项改变符号后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从方程的一边移到另一边的过程叫作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解方程中移项的理论依据是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B3A658-2160-ECBC-98AA-0C06320F3FFC}"/>
              </a:ext>
            </a:extLst>
          </p:cNvPr>
          <p:cNvSpPr txBox="1"/>
          <p:nvPr/>
        </p:nvSpPr>
        <p:spPr>
          <a:xfrm>
            <a:off x="10303601" y="192989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E449B9-62E4-C4D2-7122-49586E94C60C}"/>
              </a:ext>
            </a:extLst>
          </p:cNvPr>
          <p:cNvSpPr txBox="1"/>
          <p:nvPr/>
        </p:nvSpPr>
        <p:spPr>
          <a:xfrm>
            <a:off x="4817202" y="2405385"/>
            <a:ext cx="26184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04" name="yt_shape_13904"/>
              <p:cNvSpPr txBox="1"/>
              <p:nvPr/>
            </p:nvSpPr>
            <p:spPr>
              <a:xfrm>
                <a:off x="540119" y="900000"/>
                <a:ext cx="11492915" cy="48247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反对方程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的解都是整数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反对方程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f2cd5,isEnd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都是整数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8891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904" name="yt_shape_139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24719"/>
              </a:xfrm>
              <a:prstGeom prst="rect">
                <a:avLst/>
              </a:prstGeom>
              <a:blipFill>
                <a:blip r:embed="rId2"/>
                <a:stretch>
                  <a:fillRect l="-1645" t="-1138" b="-1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0AA714-A94B-6F11-2936-183BC48050D8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6987984" cy="775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关于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的解为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800AA714-A94B-6F11-2936-183BC48050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6987984" cy="775920"/>
              </a:xfrm>
              <a:prstGeom prst="rect">
                <a:avLst/>
              </a:prstGeom>
              <a:blipFill>
                <a:blip r:embed="rId3"/>
                <a:stretch>
                  <a:fillRect l="-1396" r="-139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CE0E5BB-E70F-27A6-C036-8BF1DF3A9B0E}"/>
              </a:ext>
            </a:extLst>
          </p:cNvPr>
          <p:cNvSpPr txBox="1"/>
          <p:nvPr/>
        </p:nvSpPr>
        <p:spPr>
          <a:xfrm>
            <a:off x="450108" y="2010990"/>
            <a:ext cx="11214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反对方程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f2cd5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2BBFF6-E127-2ACE-0649-FEA73E66442F}"/>
                  </a:ext>
                </a:extLst>
              </p:cNvPr>
              <p:cNvSpPr txBox="1"/>
              <p:nvPr/>
            </p:nvSpPr>
            <p:spPr>
              <a:xfrm>
                <a:off x="450108" y="2486478"/>
                <a:ext cx="2165160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1B2BBFF6-E127-2ACE-0649-FEA73E6644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86478"/>
                <a:ext cx="2165160" cy="768617"/>
              </a:xfrm>
              <a:prstGeom prst="rect">
                <a:avLst/>
              </a:prstGeom>
              <a:blipFill>
                <a:blip r:embed="rId4"/>
                <a:stretch>
                  <a:fillRect l="-4507" r="-422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FCA1E4-67A4-7B24-677A-4F33C3772D3C}"/>
                  </a:ext>
                </a:extLst>
              </p:cNvPr>
              <p:cNvSpPr txBox="1"/>
              <p:nvPr/>
            </p:nvSpPr>
            <p:spPr>
              <a:xfrm>
                <a:off x="450108" y="3161483"/>
                <a:ext cx="3385058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都是整数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B0FCA1E4-67A4-7B24-677A-4F33C3772D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61483"/>
                <a:ext cx="3385058" cy="775919"/>
              </a:xfrm>
              <a:prstGeom prst="rect">
                <a:avLst/>
              </a:prstGeom>
              <a:blipFill>
                <a:blip r:embed="rId5"/>
                <a:stretch>
                  <a:fillRect l="-2883" r="-270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82A83E0-1708-53D8-2C4B-8B30BA2542C6}"/>
              </a:ext>
            </a:extLst>
          </p:cNvPr>
          <p:cNvSpPr txBox="1"/>
          <p:nvPr/>
        </p:nvSpPr>
        <p:spPr>
          <a:xfrm>
            <a:off x="450108" y="3843790"/>
            <a:ext cx="479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050B7B-90EE-0DBA-F247-ADB88CC20EA9}"/>
              </a:ext>
            </a:extLst>
          </p:cNvPr>
          <p:cNvSpPr txBox="1"/>
          <p:nvPr/>
        </p:nvSpPr>
        <p:spPr>
          <a:xfrm>
            <a:off x="7597032" y="4966981"/>
            <a:ext cx="1429449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09" name="yt_shape_13909"/>
              <p:cNvSpPr txBox="1"/>
              <p:nvPr/>
            </p:nvSpPr>
            <p:spPr>
              <a:xfrm>
                <a:off x="540000" y="900000"/>
                <a:ext cx="6466514" cy="49968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比对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故答案为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909" name="yt_shape_13909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66514" cy="4996881"/>
              </a:xfrm>
              <a:prstGeom prst="rect">
                <a:avLst/>
              </a:prstGeom>
              <a:blipFill>
                <a:blip r:embed="rId2"/>
                <a:stretch>
                  <a:fillRect l="-2925" r="-1981" b="-29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BB08AE-FB58-FF78-D7AA-A82565A0C718}"/>
                  </a:ext>
                </a:extLst>
              </p:cNvPr>
              <p:cNvSpPr txBox="1"/>
              <p:nvPr/>
            </p:nvSpPr>
            <p:spPr>
              <a:xfrm>
                <a:off x="449989" y="853194"/>
                <a:ext cx="532834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5, 'mathAnswerShape': 1}">
                <a:extLst>
                  <a:ext uri="{FF2B5EF4-FFF2-40B4-BE49-F238E27FC236}">
                    <a16:creationId xmlns:a16="http://schemas.microsoft.com/office/drawing/2014/main" id="{A8BB08AE-FB58-FF78-D7AA-A82565A0C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853194"/>
                <a:ext cx="5328348" cy="769062"/>
              </a:xfrm>
              <a:prstGeom prst="rect">
                <a:avLst/>
              </a:prstGeom>
              <a:blipFill>
                <a:blip r:embed="rId3"/>
                <a:stretch>
                  <a:fillRect l="-1831" r="-171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D2153CE-52C9-3A42-E941-1896B5527CB4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453618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5, 'mathAnswerShape': 1}">
                <a:extLst>
                  <a:ext uri="{FF2B5EF4-FFF2-40B4-BE49-F238E27FC236}">
                    <a16:creationId xmlns:a16="http://schemas.microsoft.com/office/drawing/2014/main" id="{3D2153CE-52C9-3A42-E941-1896B5527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4536186" cy="769061"/>
              </a:xfrm>
              <a:prstGeom prst="rect">
                <a:avLst/>
              </a:prstGeom>
              <a:blipFill>
                <a:blip r:embed="rId4"/>
                <a:stretch>
                  <a:fillRect l="-2151" r="-201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B91BD3-65D6-5569-CF77-79F1DE47C4CF}"/>
                  </a:ext>
                </a:extLst>
              </p:cNvPr>
              <p:cNvSpPr txBox="1"/>
              <p:nvPr/>
            </p:nvSpPr>
            <p:spPr>
              <a:xfrm>
                <a:off x="449989" y="2204093"/>
                <a:ext cx="2462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5, 'mathAnswerShape': 1}">
                <a:extLst>
                  <a:ext uri="{FF2B5EF4-FFF2-40B4-BE49-F238E27FC236}">
                    <a16:creationId xmlns:a16="http://schemas.microsoft.com/office/drawing/2014/main" id="{4EB91BD3-65D6-5569-CF77-79F1DE47C4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4093"/>
                <a:ext cx="2462911" cy="765061"/>
              </a:xfrm>
              <a:prstGeom prst="rect">
                <a:avLst/>
              </a:prstGeom>
              <a:blipFill>
                <a:blip r:embed="rId5"/>
                <a:stretch>
                  <a:fillRect l="-3960" r="-371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9E9616-54CB-74CC-7F7B-54193475C46F}"/>
                  </a:ext>
                </a:extLst>
              </p:cNvPr>
              <p:cNvSpPr txBox="1"/>
              <p:nvPr/>
            </p:nvSpPr>
            <p:spPr>
              <a:xfrm>
                <a:off x="449989" y="2875542"/>
                <a:ext cx="50679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5, 'mathAnswerShape': 1}">
                <a:extLst>
                  <a:ext uri="{FF2B5EF4-FFF2-40B4-BE49-F238E27FC236}">
                    <a16:creationId xmlns:a16="http://schemas.microsoft.com/office/drawing/2014/main" id="{0D9E9616-54CB-74CC-7F7B-54193475C4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5542"/>
                <a:ext cx="5067998" cy="769062"/>
              </a:xfrm>
              <a:prstGeom prst="rect">
                <a:avLst/>
              </a:prstGeom>
              <a:blipFill>
                <a:blip r:embed="rId6"/>
                <a:stretch>
                  <a:fillRect l="-1925" r="-180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B7C95C-4D8C-BE1F-FFE5-1DE2B1363872}"/>
                  </a:ext>
                </a:extLst>
              </p:cNvPr>
              <p:cNvSpPr txBox="1"/>
              <p:nvPr/>
            </p:nvSpPr>
            <p:spPr>
              <a:xfrm>
                <a:off x="449989" y="3550992"/>
                <a:ext cx="545058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5, 'mathAnswerShape': 1}">
                <a:extLst>
                  <a:ext uri="{FF2B5EF4-FFF2-40B4-BE49-F238E27FC236}">
                    <a16:creationId xmlns:a16="http://schemas.microsoft.com/office/drawing/2014/main" id="{DFB7C95C-4D8C-BE1F-FFE5-1DE2B13638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0992"/>
                <a:ext cx="5450586" cy="769061"/>
              </a:xfrm>
              <a:prstGeom prst="rect">
                <a:avLst/>
              </a:prstGeom>
              <a:blipFill>
                <a:blip r:embed="rId7"/>
                <a:stretch>
                  <a:fillRect l="-1790" r="-167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075E8D2-3DF7-7CEB-3002-0039DD3B1A1E}"/>
                  </a:ext>
                </a:extLst>
              </p:cNvPr>
              <p:cNvSpPr txBox="1"/>
              <p:nvPr/>
            </p:nvSpPr>
            <p:spPr>
              <a:xfrm>
                <a:off x="449989" y="4226441"/>
                <a:ext cx="59077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5, 'mathAnswerShape': 1}">
                <a:extLst>
                  <a:ext uri="{FF2B5EF4-FFF2-40B4-BE49-F238E27FC236}">
                    <a16:creationId xmlns:a16="http://schemas.microsoft.com/office/drawing/2014/main" id="{E075E8D2-3DF7-7CEB-3002-0039DD3B1A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6441"/>
                <a:ext cx="5907786" cy="769062"/>
              </a:xfrm>
              <a:prstGeom prst="rect">
                <a:avLst/>
              </a:prstGeom>
              <a:blipFill>
                <a:blip r:embed="rId8"/>
                <a:stretch>
                  <a:fillRect l="-1651" r="-154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832A267-CC83-F44E-99D2-0FDF60154AE0}"/>
              </a:ext>
            </a:extLst>
          </p:cNvPr>
          <p:cNvSpPr txBox="1"/>
          <p:nvPr/>
        </p:nvSpPr>
        <p:spPr>
          <a:xfrm>
            <a:off x="449989" y="4901891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比对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B4B497-E33D-2000-FEB8-908BEAC210B8}"/>
              </a:ext>
            </a:extLst>
          </p:cNvPr>
          <p:cNvSpPr txBox="1"/>
          <p:nvPr/>
        </p:nvSpPr>
        <p:spPr>
          <a:xfrm>
            <a:off x="449989" y="5377380"/>
            <a:ext cx="28486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故答案为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1" name="yt_shape_13911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名师点晴</a:t>
            </a:r>
          </a:p>
        </p:txBody>
      </p:sp>
      <p:sp>
        <p:nvSpPr>
          <p:cNvPr id="13912" name="yt_shape_13912"/>
          <p:cNvSpPr txBox="1"/>
          <p:nvPr/>
        </p:nvSpPr>
        <p:spPr>
          <a:xfrm>
            <a:off x="540119" y="1362824"/>
            <a:ext cx="1117250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移项的两个变化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一是位置的变化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从方程中等号的一边移到另一边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6fe8d"/>
              </a:rPr>
              <a:t>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是符号变化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的依据是乘法分配律的逆运用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e46c2"/>
              </a:rPr>
              <a:t>的依据是等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式的基本性质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0" name="yt_shape_13840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3839" name="yt_image_13839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42" name="yt_shape_13842"/>
          <p:cNvSpPr txBox="1"/>
          <p:nvPr/>
        </p:nvSpPr>
        <p:spPr>
          <a:xfrm>
            <a:off x="540119" y="1386424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移项的依据是等式的基本性质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移项必须变号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13c52"/>
              </a:rPr>
              <a:t>移项时通常把含有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未知数的项移到等号左边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把常数项移到等号右边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0" name="yt_shape_1385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49" name="yt_image_1384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2" name="yt_shape_13852"/>
          <p:cNvSpPr txBox="1"/>
          <p:nvPr/>
        </p:nvSpPr>
        <p:spPr>
          <a:xfrm>
            <a:off x="540000" y="1482165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</a:t>
            </a:r>
          </a:p>
        </p:txBody>
      </p:sp>
      <p:sp>
        <p:nvSpPr>
          <p:cNvPr id="13853" name="yt_shape_13853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54" name="yt_table_13854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2562619"/>
                  </p:ext>
                </p:extLst>
              </p:nvPr>
            </p:nvGraphicFramePr>
            <p:xfrm>
              <a:off x="540056" y="2450902"/>
              <a:ext cx="10150793" cy="1149350"/>
            </p:xfrm>
            <a:graphic>
              <a:graphicData uri="http://schemas.openxmlformats.org/drawingml/2006/table">
                <a:tbl>
                  <a:tblPr/>
                  <a:tblGrid>
                    <a:gridCol w="5304155">
                      <a:extLst>
                        <a:ext uri="{9D8B030D-6E8A-4147-A177-3AD203B41FA5}">
                          <a16:colId xmlns:a16="http://schemas.microsoft.com/office/drawing/2014/main" val="10754"/>
                        </a:ext>
                      </a:extLst>
                    </a:gridCol>
                    <a:gridCol w="4846638">
                      <a:extLst>
                        <a:ext uri="{9D8B030D-6E8A-4147-A177-3AD203B41FA5}">
                          <a16:colId xmlns:a16="http://schemas.microsoft.com/office/drawing/2014/main" val="107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3854" name="yt_table_13854" descr="{&quot;rangeId&quot;:4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2562619"/>
                  </p:ext>
                </p:extLst>
              </p:nvPr>
            </p:nvGraphicFramePr>
            <p:xfrm>
              <a:off x="540056" y="2450902"/>
              <a:ext cx="10150793" cy="1059371"/>
            </p:xfrm>
            <a:graphic>
              <a:graphicData uri="http://schemas.openxmlformats.org/drawingml/2006/table">
                <a:tbl>
                  <a:tblPr/>
                  <a:tblGrid>
                    <a:gridCol w="5304155">
                      <a:extLst>
                        <a:ext uri="{9D8B030D-6E8A-4147-A177-3AD203B41FA5}">
                          <a16:colId xmlns:a16="http://schemas.microsoft.com/office/drawing/2014/main" val="10754"/>
                        </a:ext>
                      </a:extLst>
                    </a:gridCol>
                    <a:gridCol w="4846638">
                      <a:extLst>
                        <a:ext uri="{9D8B030D-6E8A-4147-A177-3AD203B41FA5}">
                          <a16:colId xmlns:a16="http://schemas.microsoft.com/office/drawing/2014/main" val="10755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91274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9560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855" name="yt_shape_13855"/>
          <p:cNvSpPr txBox="1"/>
          <p:nvPr/>
        </p:nvSpPr>
        <p:spPr>
          <a:xfrm>
            <a:off x="540000" y="3560827"/>
            <a:ext cx="87491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56" name="yt_table_138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105002"/>
              </p:ext>
            </p:extLst>
          </p:nvPr>
        </p:nvGraphicFramePr>
        <p:xfrm>
          <a:off x="540056" y="4040130"/>
          <a:ext cx="8931593" cy="950976"/>
        </p:xfrm>
        <a:graphic>
          <a:graphicData uri="http://schemas.openxmlformats.org/drawingml/2006/table">
            <a:tbl>
              <a:tblPr/>
              <a:tblGrid>
                <a:gridCol w="5304155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  <a:gridCol w="3627438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</a:tbl>
          </a:graphicData>
        </a:graphic>
      </p:graphicFrame>
      <p:sp>
        <p:nvSpPr>
          <p:cNvPr id="13858" name="yt_shape_13858"/>
          <p:cNvSpPr txBox="1"/>
          <p:nvPr/>
        </p:nvSpPr>
        <p:spPr>
          <a:xfrm>
            <a:off x="540000" y="504168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859" name="yt_shape_13859"/>
          <p:cNvSpPr txBox="1"/>
          <p:nvPr/>
        </p:nvSpPr>
        <p:spPr>
          <a:xfrm>
            <a:off x="540000" y="5520987"/>
            <a:ext cx="49276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860" name="yt_shape_13860"/>
          <p:cNvSpPr txBox="1"/>
          <p:nvPr/>
        </p:nvSpPr>
        <p:spPr>
          <a:xfrm>
            <a:off x="540000" y="6000290"/>
            <a:ext cx="70852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646075">
            <a:extLst>
              <a:ext uri="{FF2B5EF4-FFF2-40B4-BE49-F238E27FC236}">
                <a16:creationId xmlns:a16="http://schemas.microsoft.com/office/drawing/2014/main" id="{ACE737E9-B8A7-1B8B-3824-0AFF6CC6A9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C035A4-479D-AF72-6233-020C17690B43}"/>
              </a:ext>
            </a:extLst>
          </p:cNvPr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19556D-460B-895B-9876-E504BAF32F53}"/>
              </a:ext>
            </a:extLst>
          </p:cNvPr>
          <p:cNvSpPr txBox="1"/>
          <p:nvPr/>
        </p:nvSpPr>
        <p:spPr>
          <a:xfrm>
            <a:off x="8301764" y="35140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D52D59-DA4B-9419-DB57-B50673D01A1E}"/>
              </a:ext>
            </a:extLst>
          </p:cNvPr>
          <p:cNvSpPr txBox="1"/>
          <p:nvPr/>
        </p:nvSpPr>
        <p:spPr>
          <a:xfrm>
            <a:off x="4263164" y="547418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7BD81F-F636-1C19-FE36-475B3F50B914}"/>
              </a:ext>
            </a:extLst>
          </p:cNvPr>
          <p:cNvSpPr txBox="1"/>
          <p:nvPr/>
        </p:nvSpPr>
        <p:spPr>
          <a:xfrm>
            <a:off x="4645752" y="595348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C86799-DCCE-6843-3FDC-E9C407C89A86}"/>
              </a:ext>
            </a:extLst>
          </p:cNvPr>
          <p:cNvSpPr txBox="1"/>
          <p:nvPr/>
        </p:nvSpPr>
        <p:spPr>
          <a:xfrm>
            <a:off x="6552339" y="595348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1" name="yt_shape_13861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用移项解一元一次方程</a:t>
            </a:r>
          </a:p>
        </p:txBody>
      </p:sp>
      <p:sp>
        <p:nvSpPr>
          <p:cNvPr id="13862" name="yt_shape_13862"/>
          <p:cNvSpPr txBox="1"/>
          <p:nvPr/>
        </p:nvSpPr>
        <p:spPr>
          <a:xfrm>
            <a:off x="540000" y="1389434"/>
            <a:ext cx="70564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63" name="yt_table_138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359881"/>
              </p:ext>
            </p:extLst>
          </p:nvPr>
        </p:nvGraphicFramePr>
        <p:xfrm>
          <a:off x="540056" y="1868737"/>
          <a:ext cx="10783253" cy="475488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2938780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2938780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  <a:gridCol w="1949450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</a:tbl>
          </a:graphicData>
        </a:graphic>
      </p:graphicFrame>
      <p:sp>
        <p:nvSpPr>
          <p:cNvPr id="13865" name="yt_shape_13865"/>
          <p:cNvSpPr txBox="1"/>
          <p:nvPr/>
        </p:nvSpPr>
        <p:spPr>
          <a:xfrm>
            <a:off x="540000" y="2394908"/>
            <a:ext cx="67486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解答过程的顺序是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66" name="yt_shape_13866"/>
          <p:cNvSpPr txBox="1"/>
          <p:nvPr/>
        </p:nvSpPr>
        <p:spPr>
          <a:xfrm>
            <a:off x="540000" y="2874211"/>
            <a:ext cx="36179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67" name="yt_shape_13867"/>
          <p:cNvSpPr txBox="1"/>
          <p:nvPr/>
        </p:nvSpPr>
        <p:spPr>
          <a:xfrm>
            <a:off x="540000" y="3353514"/>
            <a:ext cx="36965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68" name="yt_shape_13868"/>
          <p:cNvSpPr txBox="1"/>
          <p:nvPr/>
        </p:nvSpPr>
        <p:spPr>
          <a:xfrm>
            <a:off x="540000" y="3832817"/>
            <a:ext cx="3156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869" name="yt_table_138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26515"/>
              </p:ext>
            </p:extLst>
          </p:nvPr>
        </p:nvGraphicFramePr>
        <p:xfrm>
          <a:off x="540056" y="4312120"/>
          <a:ext cx="10857866" cy="475488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  <a:gridCol w="2938780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2938780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③②①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</a:tbl>
          </a:graphicData>
        </a:graphic>
      </p:graphicFrame>
      <p:pic>
        <p:nvPicPr>
          <p:cNvPr id="3" name="yt_shape_1721708646139">
            <a:extLst>
              <a:ext uri="{FF2B5EF4-FFF2-40B4-BE49-F238E27FC236}">
                <a16:creationId xmlns:a16="http://schemas.microsoft.com/office/drawing/2014/main" id="{D357626E-F074-29A3-7015-ED54F06AFA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5B763E-480A-B145-4A36-3C42AFE8010A}"/>
              </a:ext>
            </a:extLst>
          </p:cNvPr>
          <p:cNvSpPr txBox="1"/>
          <p:nvPr/>
        </p:nvSpPr>
        <p:spPr>
          <a:xfrm>
            <a:off x="662536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D86959-D8BE-67F9-890B-2E3A6CE30693}"/>
              </a:ext>
            </a:extLst>
          </p:cNvPr>
          <p:cNvSpPr txBox="1"/>
          <p:nvPr/>
        </p:nvSpPr>
        <p:spPr>
          <a:xfrm>
            <a:off x="6320564" y="23481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71" name="yt_shape_13871"/>
              <p:cNvSpPr txBox="1"/>
              <p:nvPr/>
            </p:nvSpPr>
            <p:spPr>
              <a:xfrm>
                <a:off x="540000" y="900000"/>
                <a:ext cx="8314777" cy="44837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3871" name="yt_shape_138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14777" cy="4483792"/>
              </a:xfrm>
              <a:prstGeom prst="rect">
                <a:avLst/>
              </a:prstGeom>
              <a:blipFill>
                <a:blip r:embed="rId2"/>
                <a:stretch>
                  <a:fillRect l="-2273" t="-1224" r="-293" b="-11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01B5F00-E917-A006-354B-7B3CF46F2D44}"/>
              </a:ext>
            </a:extLst>
          </p:cNvPr>
          <p:cNvSpPr txBox="1"/>
          <p:nvPr/>
        </p:nvSpPr>
        <p:spPr>
          <a:xfrm>
            <a:off x="6131652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36260B-D982-21A5-BC50-54A6B2F77C01}"/>
              </a:ext>
            </a:extLst>
          </p:cNvPr>
          <p:cNvSpPr txBox="1"/>
          <p:nvPr/>
        </p:nvSpPr>
        <p:spPr>
          <a:xfrm>
            <a:off x="449989" y="227965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8FDC3C-C26B-8696-C73F-65DFEFA59E2A}"/>
              </a:ext>
            </a:extLst>
          </p:cNvPr>
          <p:cNvSpPr txBox="1"/>
          <p:nvPr/>
        </p:nvSpPr>
        <p:spPr>
          <a:xfrm>
            <a:off x="449989" y="2755146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AF5B3E-91DD-923E-3D01-632081F520DD}"/>
              </a:ext>
            </a:extLst>
          </p:cNvPr>
          <p:cNvSpPr txBox="1"/>
          <p:nvPr/>
        </p:nvSpPr>
        <p:spPr>
          <a:xfrm>
            <a:off x="449989" y="3230634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70ED0F-5C36-03EE-A28F-8F6193AA8E96}"/>
              </a:ext>
            </a:extLst>
          </p:cNvPr>
          <p:cNvSpPr txBox="1"/>
          <p:nvPr/>
        </p:nvSpPr>
        <p:spPr>
          <a:xfrm>
            <a:off x="449989" y="4211880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A0238F-A630-0E0D-93D2-868125A4C7A4}"/>
              </a:ext>
            </a:extLst>
          </p:cNvPr>
          <p:cNvSpPr txBox="1"/>
          <p:nvPr/>
        </p:nvSpPr>
        <p:spPr>
          <a:xfrm>
            <a:off x="449989" y="4687368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19C4513-B978-AA7B-AA16-FEBB1E2DF64E}"/>
                  </a:ext>
                </a:extLst>
              </p:cNvPr>
              <p:cNvSpPr txBox="1"/>
              <p:nvPr/>
            </p:nvSpPr>
            <p:spPr>
              <a:xfrm>
                <a:off x="449989" y="5162856"/>
                <a:ext cx="33773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19C4513-B978-AA7B-AA16-FEBB1E2DF6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62856"/>
                <a:ext cx="3377311" cy="730136"/>
              </a:xfrm>
              <a:prstGeom prst="rect">
                <a:avLst/>
              </a:prstGeom>
              <a:blipFill>
                <a:blip r:embed="rId3"/>
                <a:stretch>
                  <a:fillRect l="-2888" r="-270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77" name="yt_shape_13877"/>
              <p:cNvSpPr txBox="1"/>
              <p:nvPr/>
            </p:nvSpPr>
            <p:spPr>
              <a:xfrm>
                <a:off x="540000" y="900000"/>
                <a:ext cx="4619854" cy="25696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移项忘记变号而出错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方程两边同时除以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877" name="yt_shape_13877" descr="{&quot;rangeId&quot;:1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19854" cy="2569678"/>
              </a:xfrm>
              <a:prstGeom prst="rect">
                <a:avLst/>
              </a:prstGeom>
              <a:blipFill>
                <a:blip r:embed="rId2"/>
                <a:stretch>
                  <a:fillRect l="-4095" t="-2138" r="-3170" b="-3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6D9ECA-A50B-854D-E5E3-F969B61B0A13}"/>
              </a:ext>
            </a:extLst>
          </p:cNvPr>
          <p:cNvSpPr txBox="1"/>
          <p:nvPr/>
        </p:nvSpPr>
        <p:spPr>
          <a:xfrm>
            <a:off x="449989" y="1804170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494744-FAE2-6237-2238-D6F391AA90EB}"/>
              </a:ext>
            </a:extLst>
          </p:cNvPr>
          <p:cNvSpPr txBox="1"/>
          <p:nvPr/>
        </p:nvSpPr>
        <p:spPr>
          <a:xfrm>
            <a:off x="449989" y="2279658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9759E9-69DE-18AB-FF65-0AB0A337ACDB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444411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方程两边同时除以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1, 'pageBreak': True}">
                <a:extLst>
                  <a:ext uri="{FF2B5EF4-FFF2-40B4-BE49-F238E27FC236}">
                    <a16:creationId xmlns:a16="http://schemas.microsoft.com/office/drawing/2014/main" id="{4E9759E9-69DE-18AB-FF65-0AB0A337A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4444111" cy="736486"/>
              </a:xfrm>
              <a:prstGeom prst="rect">
                <a:avLst/>
              </a:prstGeom>
              <a:blipFill>
                <a:blip r:embed="rId3"/>
                <a:stretch>
                  <a:fillRect l="-2195" r="-2058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2" name="yt_shape_1388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81" name="yt_image_13881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4" name="yt_shape_13884"/>
          <p:cNvSpPr txBox="1"/>
          <p:nvPr/>
        </p:nvSpPr>
        <p:spPr>
          <a:xfrm>
            <a:off x="540000" y="1482165"/>
            <a:ext cx="108908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85" name="yt_table_138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307775"/>
              </p:ext>
            </p:extLst>
          </p:nvPr>
        </p:nvGraphicFramePr>
        <p:xfrm>
          <a:off x="540056" y="1961468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887" name="yt_shape_13887"/>
              <p:cNvSpPr txBox="1"/>
              <p:nvPr/>
            </p:nvSpPr>
            <p:spPr>
              <a:xfrm>
                <a:off x="540119" y="2487639"/>
                <a:ext cx="10956481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a7e8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3887" name="yt_shape_138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87639"/>
                <a:ext cx="10956481" cy="1108958"/>
              </a:xfrm>
              <a:prstGeom prst="rect">
                <a:avLst/>
              </a:prstGeom>
              <a:blipFill>
                <a:blip r:embed="rId3"/>
                <a:stretch>
                  <a:fillRect l="-1725" r="-1669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89" name="yt_table_1388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52163424"/>
                  </p:ext>
                </p:extLst>
              </p:nvPr>
            </p:nvGraphicFramePr>
            <p:xfrm>
              <a:off x="540056" y="3647385"/>
              <a:ext cx="8419466" cy="674878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77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77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7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7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3889" name="yt_table_13889" descr="{&quot;rangeId&quot;:15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52163424"/>
                  </p:ext>
                </p:extLst>
              </p:nvPr>
            </p:nvGraphicFramePr>
            <p:xfrm>
              <a:off x="540056" y="3647385"/>
              <a:ext cx="8419466" cy="63595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77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77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7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773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0523" r="-7122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90" name="yt_shape_13890"/>
              <p:cNvSpPr txBox="1"/>
              <p:nvPr/>
            </p:nvSpPr>
            <p:spPr>
              <a:xfrm>
                <a:off x="540119" y="4333985"/>
                <a:ext cx="11111999" cy="13178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下面是一个被墨水污染过的方程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050" b="0" i="0" u="none">
                    <a:solidFill>
                      <a:srgbClr val="1EE3CF"/>
                    </a:solidFill>
                    <a:effectLst/>
                    <a:latin typeface="Times New Roman" pitchFamily="20"/>
                    <a:ea typeface="Times New Roman" pitchFamily="20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</a:t>
                </a:r>
                <a:r>
                  <a:rPr lang="en-US" altLang="zh-CN" sz="1500" b="0" i="0" u="none">
                    <a:solidFill>
                      <a:srgbClr val="1EE3CF"/>
                    </a:solidFill>
                    <a:effectLst/>
                    <a:latin typeface="Times New Roman" pitchFamily="15"/>
                    <a:ea typeface="宋体" pitchFamily="15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3542d,isEnd"/>
                  </a:rPr>
                  <a:t>答案显示此方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程的解为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被墨水遮盖的是一个常数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则这个常数是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3890" name="yt_shape_138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33985"/>
                <a:ext cx="11111999" cy="1317861"/>
              </a:xfrm>
              <a:prstGeom prst="rect">
                <a:avLst/>
              </a:prstGeom>
              <a:blipFill>
                <a:blip r:embed="rId5"/>
                <a:stretch>
                  <a:fillRect l="-1701" r="-1317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92" name="yt_shape_13892"/>
          <p:cNvSpPr txBox="1"/>
          <p:nvPr/>
        </p:nvSpPr>
        <p:spPr>
          <a:xfrm>
            <a:off x="540119" y="57026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某同学在解这个方程时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不小心把右端的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8d61,isEnd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抄成了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解得的结果为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则原方程的解为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646381">
            <a:extLst>
              <a:ext uri="{FF2B5EF4-FFF2-40B4-BE49-F238E27FC236}">
                <a16:creationId xmlns:a16="http://schemas.microsoft.com/office/drawing/2014/main" id="{C1655344-C088-5103-FE06-5A98815095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629" y="4552879"/>
            <a:ext cx="341504" cy="23366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8F0783-75BE-1AB5-9EDA-6F555E1E74F0}"/>
              </a:ext>
            </a:extLst>
          </p:cNvPr>
          <p:cNvSpPr txBox="1"/>
          <p:nvPr/>
        </p:nvSpPr>
        <p:spPr>
          <a:xfrm>
            <a:off x="10405201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1A816A-3102-3F64-CA7A-52DF41A97563}"/>
              </a:ext>
            </a:extLst>
          </p:cNvPr>
          <p:cNvSpPr txBox="1"/>
          <p:nvPr/>
        </p:nvSpPr>
        <p:spPr>
          <a:xfrm>
            <a:off x="1059708" y="31146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1333E5F-8128-A7C0-6235-54A16EBBC6DC}"/>
                  </a:ext>
                </a:extLst>
              </p:cNvPr>
              <p:cNvSpPr txBox="1"/>
              <p:nvPr/>
            </p:nvSpPr>
            <p:spPr>
              <a:xfrm>
                <a:off x="8805121" y="4763609"/>
                <a:ext cx="66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1333E5F-8128-A7C0-6235-54A16EBBC6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5121" y="4763609"/>
                <a:ext cx="661099" cy="72727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D9871B8-E631-F5C5-C8DF-66F48ACC3DFB}"/>
              </a:ext>
            </a:extLst>
          </p:cNvPr>
          <p:cNvSpPr txBox="1"/>
          <p:nvPr/>
        </p:nvSpPr>
        <p:spPr>
          <a:xfrm>
            <a:off x="8073282" y="613131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3" name="yt_shape_13893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某工厂的产值连续增长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去年是前年的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ebff"/>
              </a:rPr>
              <a:t>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年是去年的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这三年总产值为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前年的产值是多少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设前年的产值是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前年的产值是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523FBE-C77E-8336-7749-9016DDF7C927}"/>
              </a:ext>
            </a:extLst>
          </p:cNvPr>
          <p:cNvSpPr txBox="1"/>
          <p:nvPr/>
        </p:nvSpPr>
        <p:spPr>
          <a:xfrm>
            <a:off x="450108" y="1804170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设前年的产值是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BC6526-2CD2-A80B-FF8E-1A3674A2D3B4}"/>
              </a:ext>
            </a:extLst>
          </p:cNvPr>
          <p:cNvSpPr txBox="1"/>
          <p:nvPr/>
        </p:nvSpPr>
        <p:spPr>
          <a:xfrm>
            <a:off x="497733" y="2279658"/>
            <a:ext cx="387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A45491-3FC5-B099-1498-8CE5A66F44F3}"/>
              </a:ext>
            </a:extLst>
          </p:cNvPr>
          <p:cNvSpPr txBox="1"/>
          <p:nvPr/>
        </p:nvSpPr>
        <p:spPr>
          <a:xfrm>
            <a:off x="450108" y="2755146"/>
            <a:ext cx="4375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C8ACC8-9926-E62E-8327-AFDE9B8E2499}"/>
              </a:ext>
            </a:extLst>
          </p:cNvPr>
          <p:cNvSpPr txBox="1"/>
          <p:nvPr/>
        </p:nvSpPr>
        <p:spPr>
          <a:xfrm>
            <a:off x="450108" y="3230634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1A772F-8B8A-56E9-65EB-F0ACEC5C99BD}"/>
              </a:ext>
            </a:extLst>
          </p:cNvPr>
          <p:cNvSpPr txBox="1"/>
          <p:nvPr/>
        </p:nvSpPr>
        <p:spPr>
          <a:xfrm>
            <a:off x="450108" y="3706122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011414-3515-4A78-72C5-7C4A16324B6F}"/>
              </a:ext>
            </a:extLst>
          </p:cNvPr>
          <p:cNvSpPr txBox="1"/>
          <p:nvPr/>
        </p:nvSpPr>
        <p:spPr>
          <a:xfrm>
            <a:off x="450108" y="4181610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前年的产值是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7" name="yt_shape_1389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96" name="yt_image_13896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9" name="yt_shape_13899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均为不等于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c9f40,isEnd"/>
              </a:rPr>
              <a:t>称互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反对方程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反对方程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反对方程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557121-5604-4950-D2A9-23F04BF93730}"/>
              </a:ext>
            </a:extLst>
          </p:cNvPr>
          <p:cNvSpPr txBox="1"/>
          <p:nvPr/>
        </p:nvSpPr>
        <p:spPr>
          <a:xfrm>
            <a:off x="10745046" y="333731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1146</Words>
  <Application>Microsoft Office PowerPoint</Application>
  <PresentationFormat>宽屏</PresentationFormat>
  <Paragraphs>146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8" baseType="lpstr">
      <vt:lpstr>,isEnd</vt:lpstr>
      <vt:lpstr>_⨹_1_6fe8d</vt:lpstr>
      <vt:lpstr>_⨹_1_88891,isEnd</vt:lpstr>
      <vt:lpstr>_⨹_1_8ebff</vt:lpstr>
      <vt:lpstr>_⨹_1_f2cd5</vt:lpstr>
      <vt:lpstr>_⨹_1_f2cd5,isEnd</vt:lpstr>
      <vt:lpstr>_⨹_1_f8d61,isEnd</vt:lpstr>
      <vt:lpstr>_⨹_2_c9f40,isEnd</vt:lpstr>
      <vt:lpstr>_⨹_3_ca7e8</vt:lpstr>
      <vt:lpstr>_⨹_5_e46c2</vt:lpstr>
      <vt:lpstr>_⨹_6_3542d,isEnd</vt:lpstr>
      <vt:lpstr>_⨹_8_13c52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2024-07-24T00:57:11Z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