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09" r:id="rId7"/>
    <p:sldId id="311" r:id="rId8"/>
    <p:sldId id="312" r:id="rId9"/>
    <p:sldId id="313" r:id="rId10"/>
    <p:sldId id="315" r:id="rId11"/>
    <p:sldId id="316" r:id="rId12"/>
    <p:sldId id="317" r:id="rId13"/>
    <p:sldId id="319" r:id="rId14"/>
    <p:sldId id="321" r:id="rId15"/>
    <p:sldId id="322" r:id="rId16"/>
    <p:sldId id="323" r:id="rId17"/>
    <p:sldId id="326" r:id="rId18"/>
    <p:sldId id="324" r:id="rId19"/>
    <p:sldId id="329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716" y="-2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26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8" name="yt_shape_14858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4859" name="yt_image_14859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61" name="yt_shape_14861"/>
          <p:cNvSpPr txBox="1"/>
          <p:nvPr/>
        </p:nvSpPr>
        <p:spPr>
          <a:xfrm>
            <a:off x="540000" y="1976703"/>
            <a:ext cx="7949292" cy="13956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条形统计图能表示出每个项目的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折线统计图能反映事物的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扇形统计图能表示出各部分在总体中所占的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6970C0-F164-430B-4615-4126431BB570}"/>
              </a:ext>
            </a:extLst>
          </p:cNvPr>
          <p:cNvSpPr txBox="1"/>
          <p:nvPr/>
        </p:nvSpPr>
        <p:spPr>
          <a:xfrm>
            <a:off x="5426802" y="192989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具体数目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59403D-9092-A81B-A572-582D3CC083AB}"/>
              </a:ext>
            </a:extLst>
          </p:cNvPr>
          <p:cNvSpPr txBox="1"/>
          <p:nvPr/>
        </p:nvSpPr>
        <p:spPr>
          <a:xfrm>
            <a:off x="4512402" y="240538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变化情况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E8C86F-F764-CD70-DE94-7CA6F8935A62}"/>
              </a:ext>
            </a:extLst>
          </p:cNvPr>
          <p:cNvSpPr txBox="1"/>
          <p:nvPr/>
        </p:nvSpPr>
        <p:spPr>
          <a:xfrm>
            <a:off x="6950801" y="2880873"/>
            <a:ext cx="1399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百分比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7" name="yt_shape_1490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一则报纸上广告绘制了下面的统计图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04a9b,isEnd"/>
              </a:rPr>
              <a:t>乙品牌牛奶每天销售量是甲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品牌牛奶每天销售量的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请分析这则广告信息正确吗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908" name="yt_image_14908" title="H_158.4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1184" y="2011799"/>
            <a:ext cx="2329630" cy="201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79D382-F845-BF41-EB83-B755769D4A55}"/>
              </a:ext>
            </a:extLst>
          </p:cNvPr>
          <p:cNvSpPr txBox="1"/>
          <p:nvPr/>
        </p:nvSpPr>
        <p:spPr>
          <a:xfrm>
            <a:off x="8679708" y="1328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不正确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0" name="yt_shape_14910"/>
          <p:cNvSpPr txBox="1"/>
          <p:nvPr/>
        </p:nvSpPr>
        <p:spPr>
          <a:xfrm>
            <a:off x="540000" y="900000"/>
            <a:ext cx="677108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不能从统计图中获取正确信息而出错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912" name="yt_image_14912" title="H_177.0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4686" y="2010970"/>
            <a:ext cx="4862626" cy="224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14" name="yt_shape_14914"/>
          <p:cNvSpPr txBox="1"/>
          <p:nvPr/>
        </p:nvSpPr>
        <p:spPr>
          <a:xfrm>
            <a:off x="540119" y="430954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该超市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月份的水果类销售额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月份的水果类销售额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490b,isEnd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15924B-B2C9-CF76-1D20-7ED4D360587F}"/>
              </a:ext>
            </a:extLst>
          </p:cNvPr>
          <p:cNvSpPr txBox="1"/>
          <p:nvPr/>
        </p:nvSpPr>
        <p:spPr>
          <a:xfrm>
            <a:off x="4717308" y="426273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6" name="yt_shape_1491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915" name="yt_image_14915" title="H_41.85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18" name="yt_shape_14918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小明调查了本班每位同学最喜欢的颜色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并绘制了不完整的扇形图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及条形图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c267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柱的高度从高到低排列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条形图不小心被撕了一块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d81b"/>
              </a:rPr>
              <a:t>应填的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颜色是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20" name="yt_table_149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298250"/>
              </p:ext>
            </p:extLst>
          </p:nvPr>
        </p:nvGraphicFramePr>
        <p:xfrm>
          <a:off x="540056" y="541635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92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92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92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9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5"/>
                  </a:ext>
                </a:extLst>
              </a:tr>
            </a:tbl>
          </a:graphicData>
        </a:graphic>
      </p:graphicFrame>
      <p:pic>
        <p:nvPicPr>
          <p:cNvPr id="14919" name="yt_image_14919_skip" title="H_196.47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0817" y="2645326"/>
            <a:ext cx="4768966" cy="249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931459-561E-F729-69C1-63D2E582AF04}"/>
              </a:ext>
            </a:extLst>
          </p:cNvPr>
          <p:cNvSpPr txBox="1"/>
          <p:nvPr/>
        </p:nvSpPr>
        <p:spPr>
          <a:xfrm>
            <a:off x="1974108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2" name="yt_shape_14922"/>
          <p:cNvSpPr txBox="1"/>
          <p:nvPr/>
        </p:nvSpPr>
        <p:spPr>
          <a:xfrm>
            <a:off x="540000" y="900000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根据如图所示统计图回答问题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923" name="yt_image_14923" title="H_180.0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3103" y="1531667"/>
            <a:ext cx="4765793" cy="228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25" name="yt_shape_14925"/>
          <p:cNvSpPr txBox="1"/>
          <p:nvPr/>
        </p:nvSpPr>
        <p:spPr>
          <a:xfrm>
            <a:off x="540000" y="3869094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该品牌汽车在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月份新能源型汽车销量最多月份的销量是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187B66-43F4-61C9-938D-49BDA61864C7}"/>
              </a:ext>
            </a:extLst>
          </p:cNvPr>
          <p:cNvSpPr txBox="1"/>
          <p:nvPr/>
        </p:nvSpPr>
        <p:spPr>
          <a:xfrm>
            <a:off x="9593989" y="382228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6" name="yt_shape_14926"/>
          <p:cNvSpPr txBox="1"/>
          <p:nvPr/>
        </p:nvSpPr>
        <p:spPr>
          <a:xfrm>
            <a:off x="540000" y="900000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某地近几年来自来水的价格如下表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927" name="yt_table_1492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892373"/>
              </p:ext>
            </p:extLst>
          </p:nvPr>
        </p:nvGraphicFramePr>
        <p:xfrm>
          <a:off x="540000" y="1531667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62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4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4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00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4929" name="yt_image_14929" title="H_138.1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8461" y="2935273"/>
            <a:ext cx="4695076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31" name="yt_shape_14931"/>
          <p:cNvSpPr txBox="1"/>
          <p:nvPr/>
        </p:nvSpPr>
        <p:spPr>
          <a:xfrm>
            <a:off x="540119" y="474017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如今该地自来水公司决定向物价部门申请涨价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9d3c7,isEnd"/>
              </a:rPr>
              <a:t>企业根据上述信息制作了统计图如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你觉得两幅图中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是自来水公司制作的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0D242A-66AB-4F19-10F1-71AAD1C73AAB}"/>
              </a:ext>
            </a:extLst>
          </p:cNvPr>
          <p:cNvSpPr txBox="1"/>
          <p:nvPr/>
        </p:nvSpPr>
        <p:spPr>
          <a:xfrm>
            <a:off x="4107708" y="5168861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2" name="yt_shape_1493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某学校开展居家体育训练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倡导学生在家开展体育锻炼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返校后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ecc1,isEnd"/>
              </a:rPr>
              <a:t>校学生会随机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抽取了部分学生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平均每天开展体育锻炼所用时长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进行了调查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fd07,isEnd"/>
              </a:rPr>
              <a:t>以下是根据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相关数据绘制的统计图的一部分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根据上述信息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在本次随机抽取的样本中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调查的样本容量为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936" name="yt_image_14936" title="H_180.4193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1383" y="3417578"/>
            <a:ext cx="4509135" cy="229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E3ED756-55A9-5EA3-D5B9-890A8C54AC86}"/>
              </a:ext>
            </a:extLst>
          </p:cNvPr>
          <p:cNvSpPr txBox="1"/>
          <p:nvPr/>
        </p:nvSpPr>
        <p:spPr>
          <a:xfrm>
            <a:off x="7612907" y="275514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E58D9B-8608-9515-B27C-2DB9C971E3AB}"/>
              </a:ext>
            </a:extLst>
          </p:cNvPr>
          <p:cNvSpPr txBox="1"/>
          <p:nvPr/>
        </p:nvSpPr>
        <p:spPr>
          <a:xfrm>
            <a:off x="10157671" y="275514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8" name="yt_shape_14938"/>
          <p:cNvSpPr txBox="1"/>
          <p:nvPr/>
        </p:nvSpPr>
        <p:spPr>
          <a:xfrm>
            <a:off x="540000" y="900000"/>
            <a:ext cx="4616648" cy="13722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补全频数直方图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补全频数直方图如图所示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940" name="yt_image_14940" title="H_180.4193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8128" y="909338"/>
            <a:ext cx="4509135" cy="229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55103F-9AA2-EB42-CAE8-E998539FD498}"/>
              </a:ext>
            </a:extLst>
          </p:cNvPr>
          <p:cNvSpPr txBox="1"/>
          <p:nvPr/>
        </p:nvSpPr>
        <p:spPr>
          <a:xfrm>
            <a:off x="449989" y="1328682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06566C-0F8B-BF98-7BB6-FB28645BE10A}"/>
              </a:ext>
            </a:extLst>
          </p:cNvPr>
          <p:cNvSpPr txBox="1"/>
          <p:nvPr/>
        </p:nvSpPr>
        <p:spPr>
          <a:xfrm>
            <a:off x="449989" y="1804170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补全频数直方图如图所示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4942" title="H_276.4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373270"/>
            <a:ext cx="2736304" cy="234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4945"/>
              <p:cNvSpPr txBox="1"/>
              <p:nvPr/>
            </p:nvSpPr>
            <p:spPr>
              <a:xfrm>
                <a:off x="540119" y="4718673"/>
                <a:ext cx="11492915" cy="16094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如果该校共有学生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请你估计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6_270a9"/>
                  </a:rPr>
                  <a:t>平均每天开展体育锻炼的时长不少于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的学生有多少人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50+10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</p:txBody>
          </p:sp>
        </mc:Choice>
        <mc:Fallback xmlns="">
          <p:sp>
            <p:nvSpPr>
              <p:cNvPr id="7" name="yt_shape_149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18673"/>
                <a:ext cx="11492915" cy="1609415"/>
              </a:xfrm>
              <a:prstGeom prst="rect">
                <a:avLst/>
              </a:prstGeom>
              <a:blipFill>
                <a:blip r:embed="rId4"/>
                <a:stretch>
                  <a:fillRect l="-1645" t="-3030" b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1A26A28-23C3-73F4-416E-7F23BE925D2C}"/>
                  </a:ext>
                </a:extLst>
              </p:cNvPr>
              <p:cNvSpPr txBox="1"/>
              <p:nvPr/>
            </p:nvSpPr>
            <p:spPr>
              <a:xfrm>
                <a:off x="450108" y="5622843"/>
                <a:ext cx="521881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50+10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1A26A28-23C3-73F4-416E-7F23BE925D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22843"/>
                <a:ext cx="5218811" cy="736486"/>
              </a:xfrm>
              <a:prstGeom prst="rect">
                <a:avLst/>
              </a:prstGeom>
              <a:blipFill>
                <a:blip r:embed="rId5"/>
                <a:stretch>
                  <a:fillRect l="-1869" r="-1869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2C9A564-61A8-8907-06BB-97390BE4621D}"/>
              </a:ext>
            </a:extLst>
          </p:cNvPr>
          <p:cNvSpPr txBox="1"/>
          <p:nvPr/>
        </p:nvSpPr>
        <p:spPr>
          <a:xfrm>
            <a:off x="449989" y="6258682"/>
            <a:ext cx="7495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估计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锻炼的时长不少于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的学生有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2" name="yt_shape_1495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951" name="yt_image_14951" title="H_41.85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4" name="yt_shape_14954"/>
          <p:cNvSpPr txBox="1"/>
          <p:nvPr/>
        </p:nvSpPr>
        <p:spPr>
          <a:xfrm>
            <a:off x="540120" y="148216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防诈骗意识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b11d"/>
              </a:rPr>
              <a:t>某校随机抽取了部分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学生进行问卷调查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根据调查结果将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防诈骗意识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很强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db6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很弱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分为五个等级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将收集的数据整理后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53ae"/>
              </a:rPr>
              <a:t>绘制成如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下不完整的统计图表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955" name="yt_table_14955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272723"/>
              </p:ext>
            </p:extLst>
          </p:nvPr>
        </p:nvGraphicFramePr>
        <p:xfrm>
          <a:off x="1708377" y="3411030"/>
          <a:ext cx="9156399" cy="13898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5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4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40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40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很强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一般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很弱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yt_image_14959" title="H_159.7515">
            <a:extLst>
              <a:ext uri="">
                <a16:creationId xmlns="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118" y="5013176"/>
            <a:ext cx="4286916" cy="174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7" name="yt_shape_14957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本次调查的学生共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959" name="yt_image_14959" title="H_159.7515">
            <a:extLst>
              <a:ext uri="">
                <a16:creationId xmlns="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63694" t="976" b="6744"/>
          <a:stretch/>
        </p:blipFill>
        <p:spPr bwMode="auto">
          <a:xfrm>
            <a:off x="10056440" y="1916832"/>
            <a:ext cx="1805984" cy="187220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961" name="yt_shape_14961"/>
              <p:cNvSpPr txBox="1"/>
              <p:nvPr/>
            </p:nvSpPr>
            <p:spPr>
              <a:xfrm>
                <a:off x="540000" y="1412334"/>
                <a:ext cx="7117333" cy="27342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请将条形统计图补充完整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补充完整的条形统计图如图所示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961" name="yt_shape_149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334"/>
                <a:ext cx="7117333" cy="2734210"/>
              </a:xfrm>
              <a:prstGeom prst="rect">
                <a:avLst/>
              </a:prstGeom>
              <a:blipFill>
                <a:blip r:embed="rId3"/>
                <a:stretch>
                  <a:fillRect l="-2656" t="-2009" r="-1628" b="-5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87463D4-793E-B8A3-D4F8-0FDDC6D53DDB}"/>
              </a:ext>
            </a:extLst>
          </p:cNvPr>
          <p:cNvSpPr txBox="1"/>
          <p:nvPr/>
        </p:nvSpPr>
        <p:spPr>
          <a:xfrm>
            <a:off x="3955189" y="8531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C85476-98C2-E65C-02B9-CB6CAABE81C4}"/>
              </a:ext>
            </a:extLst>
          </p:cNvPr>
          <p:cNvSpPr txBox="1"/>
          <p:nvPr/>
        </p:nvSpPr>
        <p:spPr>
          <a:xfrm>
            <a:off x="449989" y="1841016"/>
            <a:ext cx="387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C4F5996-62D3-0EF7-994C-F1BE67152BC5}"/>
                  </a:ext>
                </a:extLst>
              </p:cNvPr>
              <p:cNvSpPr txBox="1"/>
              <p:nvPr/>
            </p:nvSpPr>
            <p:spPr>
              <a:xfrm>
                <a:off x="449989" y="2316504"/>
                <a:ext cx="53759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C4F5996-62D3-0EF7-994C-F1BE67152B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16504"/>
                <a:ext cx="5375973" cy="767474"/>
              </a:xfrm>
              <a:prstGeom prst="rect">
                <a:avLst/>
              </a:prstGeom>
              <a:blipFill>
                <a:blip r:embed="rId4"/>
                <a:stretch>
                  <a:fillRect l="-1814" r="-170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1AE2B98-2A2C-7474-00E9-580978E73327}"/>
                  </a:ext>
                </a:extLst>
              </p:cNvPr>
              <p:cNvSpPr txBox="1"/>
              <p:nvPr/>
            </p:nvSpPr>
            <p:spPr>
              <a:xfrm>
                <a:off x="497614" y="2990366"/>
                <a:ext cx="50235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1AE2B98-2A2C-7474-00E9-580978E733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990366"/>
                <a:ext cx="5023548" cy="768490"/>
              </a:xfrm>
              <a:prstGeom prst="rect">
                <a:avLst/>
              </a:prstGeom>
              <a:blipFill>
                <a:blip r:embed="rId5"/>
                <a:stretch>
                  <a:fillRect l="-1942" r="-182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004FD5A-473B-1E1B-4FE2-0C21E602F8FF}"/>
              </a:ext>
            </a:extLst>
          </p:cNvPr>
          <p:cNvSpPr txBox="1"/>
          <p:nvPr/>
        </p:nvSpPr>
        <p:spPr>
          <a:xfrm>
            <a:off x="449989" y="3665244"/>
            <a:ext cx="459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补充完整的条形统计图如图所示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4969"/>
              <p:cNvSpPr txBox="1"/>
              <p:nvPr/>
            </p:nvSpPr>
            <p:spPr>
              <a:xfrm>
                <a:off x="540119" y="4246006"/>
                <a:ext cx="11492915" cy="16094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若将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三个等级定为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防诈骗意识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请估计该校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095d"/>
                  </a:rPr>
                  <a:t>名学生中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防诈骗意识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合格的学生有多少人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15+30+20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" name="yt_shape_149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46006"/>
                <a:ext cx="11492915" cy="1609415"/>
              </a:xfrm>
              <a:prstGeom prst="rect">
                <a:avLst/>
              </a:prstGeom>
              <a:blipFill>
                <a:blip r:embed="rId7"/>
                <a:stretch>
                  <a:fillRect l="-1645" t="-3409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842BFBE-43DC-7111-7BF3-8928DE025227}"/>
                  </a:ext>
                </a:extLst>
              </p:cNvPr>
              <p:cNvSpPr txBox="1"/>
              <p:nvPr/>
            </p:nvSpPr>
            <p:spPr>
              <a:xfrm>
                <a:off x="450108" y="5150176"/>
                <a:ext cx="563791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15+30+20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842BFBE-43DC-7111-7BF3-8928DE0252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50176"/>
                <a:ext cx="5637911" cy="736486"/>
              </a:xfrm>
              <a:prstGeom prst="rect">
                <a:avLst/>
              </a:prstGeom>
              <a:blipFill>
                <a:blip r:embed="rId8"/>
                <a:stretch>
                  <a:fillRect l="-1730" r="-1730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2F046F81-D97E-48B4-F2DC-63CCE28BF178}"/>
              </a:ext>
            </a:extLst>
          </p:cNvPr>
          <p:cNvSpPr txBox="1"/>
          <p:nvPr/>
        </p:nvSpPr>
        <p:spPr>
          <a:xfrm>
            <a:off x="449989" y="5886662"/>
            <a:ext cx="886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估计该校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名学生中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防诈骗意识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合格的学生有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5" name="yt_image_14959" title="H_159.7515">
            <a:extLst>
              <a:ext uri="">
                <a16:creationId xmlns="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35212"/>
          <a:stretch/>
        </p:blipFill>
        <p:spPr bwMode="auto">
          <a:xfrm>
            <a:off x="6939546" y="2040414"/>
            <a:ext cx="2777405" cy="1748471"/>
          </a:xfrm>
          <a:prstGeom prst="snip1Rect">
            <a:avLst>
              <a:gd name="adj" fmla="val 5000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4966" title="H_233.28">
            <a:extLst>
              <a:ext uri="">
                <a16:creationId xmlns="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/>
          <a:srcRect l="-52" r="-52"/>
          <a:stretch/>
        </p:blipFill>
        <p:spPr bwMode="auto">
          <a:xfrm>
            <a:off x="6770299" y="2038669"/>
            <a:ext cx="3254010" cy="1903393"/>
          </a:xfrm>
          <a:prstGeom prst="snip1Rect">
            <a:avLst>
              <a:gd name="adj" fmla="val 5000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yt_image_14959" title="H_159.7515">
            <a:extLst>
              <a:ext uri="">
                <a16:creationId xmlns="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33594" r="35212" b="87557"/>
          <a:stretch/>
        </p:blipFill>
        <p:spPr bwMode="auto">
          <a:xfrm>
            <a:off x="9308600" y="2881585"/>
            <a:ext cx="524607" cy="217561"/>
          </a:xfrm>
          <a:prstGeom prst="snip1Rect">
            <a:avLst>
              <a:gd name="adj" fmla="val 5000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3" grpId="0" build="allAtOnce"/>
      <p:bldP spid="1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5" name="yt_shape_14865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4864" name="yt_image_14864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67" name="yt_shape_14867"/>
          <p:cNvSpPr txBox="1"/>
          <p:nvPr/>
        </p:nvSpPr>
        <p:spPr>
          <a:xfrm>
            <a:off x="540119" y="1386424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为直观地反映某城市一年中各月份的降水量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一般可制作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条形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6987"/>
              </a:rPr>
              <a:t>若直观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地反映某城市一年中各月份降水量的变化趋势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一般制作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折线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44bc"/>
              </a:rPr>
              <a:t>若想表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示某一季度降水比例最大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应制作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扇形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此题根据扇形统计图、折线统计图、条形统计图各自的特点来判断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4ca1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扇形统计图能表示部分在总体中所占的百分比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5_90abf"/>
              </a:rPr>
              <a:t>条形统计图能清楚地表示出每个项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目中的具体数目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折线统计图能清楚地反映事物的变化情况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0" name="yt_shape_1487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869" name="yt_image_14869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72" name="yt_shape_14872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统计图的选择</a:t>
            </a:r>
          </a:p>
        </p:txBody>
      </p:sp>
      <p:sp>
        <p:nvSpPr>
          <p:cNvPr id="14873" name="yt_shape_14873"/>
          <p:cNvSpPr txBox="1"/>
          <p:nvPr/>
        </p:nvSpPr>
        <p:spPr>
          <a:xfrm>
            <a:off x="540000" y="1971599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最宜反映人体体温变化的是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74" name="yt_table_148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892468"/>
              </p:ext>
            </p:extLst>
          </p:nvPr>
        </p:nvGraphicFramePr>
        <p:xfrm>
          <a:off x="540056" y="2450902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907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9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频数直方图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</a:tbl>
          </a:graphicData>
        </a:graphic>
      </p:graphicFrame>
      <p:sp>
        <p:nvSpPr>
          <p:cNvPr id="14876" name="yt_shape_14876"/>
          <p:cNvSpPr txBox="1"/>
          <p:nvPr/>
        </p:nvSpPr>
        <p:spPr>
          <a:xfrm>
            <a:off x="540119" y="345245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空气的成分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除去水汽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杂质等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氮气约占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氧气约占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431d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其他微量气体约占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要反映上述信息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宜采用的统计图是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77" name="yt_table_148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134998"/>
              </p:ext>
            </p:extLst>
          </p:nvPr>
        </p:nvGraphicFramePr>
        <p:xfrm>
          <a:off x="540056" y="4411891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909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9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频数直方图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"/>
                  </a:ext>
                </a:extLst>
              </a:tr>
            </a:tbl>
          </a:graphicData>
        </a:graphic>
      </p:graphicFrame>
      <p:pic>
        <p:nvPicPr>
          <p:cNvPr id="3" name="yt_shape_1721708767556">
            <a:extLst>
              <a:ext uri="{FF2B5EF4-FFF2-40B4-BE49-F238E27FC236}">
                <a16:creationId xmlns:a16="http://schemas.microsoft.com/office/drawing/2014/main" id="{ACB59633-DC0F-F1BA-0408-35905FB1C5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20BD25-C9B6-E1E3-035A-B2545E8AB489}"/>
              </a:ext>
            </a:extLst>
          </p:cNvPr>
          <p:cNvSpPr txBox="1"/>
          <p:nvPr/>
        </p:nvSpPr>
        <p:spPr>
          <a:xfrm>
            <a:off x="7231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709DF7-FA41-8EA5-FB62-3616883E48B3}"/>
              </a:ext>
            </a:extLst>
          </p:cNvPr>
          <p:cNvSpPr txBox="1"/>
          <p:nvPr/>
        </p:nvSpPr>
        <p:spPr>
          <a:xfrm>
            <a:off x="9594107" y="38811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9" name="yt_shape_1487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个班开展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学雷锋做好人好事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b0d49"/>
              </a:rPr>
              <a:t>为了清楚表明三月份各班做好人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好事的件数是多少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最好选用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80" name="yt_table_148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550308"/>
              </p:ext>
            </p:extLst>
          </p:nvPr>
        </p:nvGraphicFramePr>
        <p:xfrm>
          <a:off x="540056" y="1859435"/>
          <a:ext cx="696182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926"/>
                    </a:ext>
                  </a:extLst>
                </a:gridCol>
                <a:gridCol w="3472180">
                  <a:extLst>
                    <a:ext uri="{9D8B030D-6E8A-4147-A177-3AD203B41FA5}">
                      <a16:colId xmlns:a16="http://schemas.microsoft.com/office/drawing/2014/main" val="109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857DCFD-43C4-BE31-6942-BBED8A8A7EF1}"/>
              </a:ext>
            </a:extLst>
          </p:cNvPr>
          <p:cNvSpPr txBox="1"/>
          <p:nvPr/>
        </p:nvSpPr>
        <p:spPr>
          <a:xfrm>
            <a:off x="50221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2" name="yt_shape_14882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从统计图中获取信息</a:t>
            </a:r>
          </a:p>
        </p:txBody>
      </p:sp>
      <p:sp>
        <p:nvSpPr>
          <p:cNvPr id="14883" name="yt_shape_14883"/>
          <p:cNvSpPr txBox="1"/>
          <p:nvPr/>
        </p:nvSpPr>
        <p:spPr>
          <a:xfrm>
            <a:off x="540000" y="1389434"/>
            <a:ext cx="10812584" cy="4793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衢州市中考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如图是某品牌运动服的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XL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号的销售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情况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统计图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14884" name="yt_shape_14884"/>
          <p:cNvSpPr txBox="1"/>
          <p:nvPr/>
        </p:nvSpPr>
        <p:spPr>
          <a:xfrm>
            <a:off x="540000" y="1868737"/>
            <a:ext cx="7899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厂家应生产最多的型号为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86" name="yt_table_1488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610875"/>
              </p:ext>
            </p:extLst>
          </p:nvPr>
        </p:nvGraphicFramePr>
        <p:xfrm>
          <a:off x="540056" y="2348040"/>
          <a:ext cx="4184968" cy="950976"/>
        </p:xfrm>
        <a:graphic>
          <a:graphicData uri="http://schemas.openxmlformats.org/drawingml/2006/table">
            <a:tbl>
              <a:tblPr/>
              <a:tblGrid>
                <a:gridCol w="2440305">
                  <a:extLst>
                    <a:ext uri="{9D8B030D-6E8A-4147-A177-3AD203B41FA5}">
                      <a16:colId xmlns:a16="http://schemas.microsoft.com/office/drawing/2014/main" val="10915"/>
                    </a:ext>
                  </a:extLst>
                </a:gridCol>
                <a:gridCol w="1744663">
                  <a:extLst>
                    <a:ext uri="{9D8B030D-6E8A-4147-A177-3AD203B41FA5}">
                      <a16:colId xmlns:a16="http://schemas.microsoft.com/office/drawing/2014/main" val="109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XL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"/>
                  </a:ext>
                </a:extLst>
              </a:tr>
            </a:tbl>
          </a:graphicData>
        </a:graphic>
      </p:graphicFrame>
      <p:pic>
        <p:nvPicPr>
          <p:cNvPr id="14885" name="yt_image_14885_skip" title="H_117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2374" y="2080922"/>
            <a:ext cx="2457570" cy="186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767619">
            <a:extLst>
              <a:ext uri="{FF2B5EF4-FFF2-40B4-BE49-F238E27FC236}">
                <a16:creationId xmlns:a16="http://schemas.microsoft.com/office/drawing/2014/main" id="{E6A91B9E-9DA7-0B65-E442-4BE7C423BB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9915AD-6058-897E-F9C2-464E92E5471B}"/>
              </a:ext>
            </a:extLst>
          </p:cNvPr>
          <p:cNvSpPr txBox="1"/>
          <p:nvPr/>
        </p:nvSpPr>
        <p:spPr>
          <a:xfrm>
            <a:off x="4694544" y="18219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8" name="yt_shape_1488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时的心跳速度变化图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97d9"/>
              </a:rPr>
              <a:t>在这一时段内心跳速度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最快的时刻约为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92" name="yt_table_148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562153"/>
              </p:ext>
            </p:extLst>
          </p:nvPr>
        </p:nvGraphicFramePr>
        <p:xfrm>
          <a:off x="540056" y="4207161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1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1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9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"/>
                  </a:ext>
                </a:extLst>
              </a:tr>
            </a:tbl>
          </a:graphicData>
        </a:graphic>
      </p:graphicFrame>
      <p:grpSp>
        <p:nvGrpSpPr>
          <p:cNvPr id="14889" name="yt_shape_14889_skip" title="H_184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34094" y="1859435"/>
            <a:ext cx="3322094" cy="2348244"/>
            <a:chOff x="0" y="0"/>
            <a:chExt cx="3322094" cy="2348244"/>
          </a:xfrm>
        </p:grpSpPr>
        <p:pic>
          <p:nvPicPr>
            <p:cNvPr id="2" name="yt_image_1488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322094" cy="195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91" name="yt_shape_14891" descr="{&quot;rangeId&quot;:0,&quot;IgnoreLineSpacing&quot;:1}"/>
            <p:cNvSpPr txBox="1"/>
            <p:nvPr/>
          </p:nvSpPr>
          <p:spPr>
            <a:xfrm>
              <a:off x="1127766" y="19882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30A3343-BFB3-03B9-69BD-CCE09EE9A13B}"/>
              </a:ext>
            </a:extLst>
          </p:cNvPr>
          <p:cNvSpPr txBox="1"/>
          <p:nvPr/>
        </p:nvSpPr>
        <p:spPr>
          <a:xfrm>
            <a:off x="3193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4" name="yt_shape_14894"/>
          <p:cNvSpPr txBox="1"/>
          <p:nvPr/>
        </p:nvSpPr>
        <p:spPr>
          <a:xfrm>
            <a:off x="540119" y="900000"/>
            <a:ext cx="10956481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日是第八个全国科技工作者日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85eb2,isEnd"/>
              </a:rPr>
              <a:t>某中学举行了科普知识手抄报评比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件作品获得一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三等奖和优胜奖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bddf4,isEnd"/>
              </a:rPr>
              <a:t>根据获奖结果绘制如图所示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的条形图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501a0,isEnd"/>
              </a:rPr>
              <a:t>若将获奖作品按四个等级所占比例绘制成扇形统计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一等奖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对应扇形的圆心角度数为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14898" name="yt_shape_14898"/>
          <p:cNvSpPr txBox="1"/>
          <p:nvPr/>
        </p:nvSpPr>
        <p:spPr>
          <a:xfrm>
            <a:off x="540000" y="531115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95" name="yt_shape_14895" title="H_180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02272" y="2972062"/>
            <a:ext cx="3187454" cy="2288808"/>
            <a:chOff x="0" y="0"/>
            <a:chExt cx="3187454" cy="2288808"/>
          </a:xfrm>
        </p:grpSpPr>
        <p:pic>
          <p:nvPicPr>
            <p:cNvPr id="2" name="yt_image_1489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187454" cy="1892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97" name="yt_shape_14897" descr="{&quot;rangeId&quot;:0,&quot;IgnoreLineSpacing&quot;:1}"/>
            <p:cNvSpPr txBox="1"/>
            <p:nvPr/>
          </p:nvSpPr>
          <p:spPr>
            <a:xfrm>
              <a:off x="1060446" y="19288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F20BFFF-A970-F182-9EDC-5B6594CB28E7}"/>
              </a:ext>
            </a:extLst>
          </p:cNvPr>
          <p:cNvSpPr txBox="1"/>
          <p:nvPr/>
        </p:nvSpPr>
        <p:spPr>
          <a:xfrm>
            <a:off x="374575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17ED2F-E441-0689-50EA-D59B08688D01}"/>
              </a:ext>
            </a:extLst>
          </p:cNvPr>
          <p:cNvSpPr txBox="1"/>
          <p:nvPr/>
        </p:nvSpPr>
        <p:spPr>
          <a:xfrm>
            <a:off x="6546107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9" name="yt_shape_14899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统计图造成的错觉探究</a:t>
            </a:r>
          </a:p>
        </p:txBody>
      </p:sp>
      <p:sp>
        <p:nvSpPr>
          <p:cNvPr id="14900" name="yt_shape_1490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乙两个学校统计男女生人数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分别绘制了扇形统计图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1158"/>
              </a:rPr>
              <a:t>下列说法正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02" name="yt_table_1490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320899"/>
              </p:ext>
            </p:extLst>
          </p:nvPr>
        </p:nvGraphicFramePr>
        <p:xfrm>
          <a:off x="540056" y="2348869"/>
          <a:ext cx="5910263" cy="1901952"/>
        </p:xfrm>
        <a:graphic>
          <a:graphicData uri="http://schemas.openxmlformats.org/drawingml/2006/table">
            <a:tbl>
              <a:tblPr/>
              <a:tblGrid>
                <a:gridCol w="5910263">
                  <a:extLst>
                    <a:ext uri="{9D8B030D-6E8A-4147-A177-3AD203B41FA5}">
                      <a16:colId xmlns:a16="http://schemas.microsoft.com/office/drawing/2014/main" val="109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甲校的男生人数比乙校的男生人数多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乙两个学校的人数一样多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乙校的女生人数比甲校的女生人数多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甲校的男女生人数一样多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4"/>
                  </a:ext>
                </a:extLst>
              </a:tr>
            </a:tbl>
          </a:graphicData>
        </a:graphic>
      </p:graphicFrame>
      <p:pic>
        <p:nvPicPr>
          <p:cNvPr id="14901" name="yt_image_14901_skip" title="H_142.56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8313" y="2348869"/>
            <a:ext cx="3281893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767687">
            <a:extLst>
              <a:ext uri="{FF2B5EF4-FFF2-40B4-BE49-F238E27FC236}">
                <a16:creationId xmlns:a16="http://schemas.microsoft.com/office/drawing/2014/main" id="{36EC84F9-FA34-3FAF-094B-607EA7ABEA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978160-72EF-9E0F-0A3E-112E989BA04A}"/>
              </a:ext>
            </a:extLst>
          </p:cNvPr>
          <p:cNvSpPr txBox="1"/>
          <p:nvPr/>
        </p:nvSpPr>
        <p:spPr>
          <a:xfrm>
            <a:off x="19741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4" name="yt_shape_1490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数学课代表用折线统计图呈现了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两名同学最近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次的数学成绩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3a98,isEnd"/>
              </a:rPr>
              <a:t>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同学的进步大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905" name="yt_image_14905" title="H_207.7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8240" y="2011799"/>
            <a:ext cx="5035519" cy="263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2AB88E-AF45-B94E-066C-CE4965F8BDCC}"/>
              </a:ext>
            </a:extLst>
          </p:cNvPr>
          <p:cNvSpPr txBox="1"/>
          <p:nvPr/>
        </p:nvSpPr>
        <p:spPr>
          <a:xfrm>
            <a:off x="2631334" y="1328682"/>
            <a:ext cx="718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1036</Words>
  <Application>Microsoft Office PowerPoint</Application>
  <PresentationFormat>宽屏</PresentationFormat>
  <Paragraphs>138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57" baseType="lpstr">
      <vt:lpstr>,isEnd</vt:lpstr>
      <vt:lpstr>_⨹_1_24ca1</vt:lpstr>
      <vt:lpstr>_⨹_1_43a98,isEnd</vt:lpstr>
      <vt:lpstr>_⨹_1_5c267</vt:lpstr>
      <vt:lpstr>_⨹_1_f490b,isEnd</vt:lpstr>
      <vt:lpstr>_⨹_1_fdb61</vt:lpstr>
      <vt:lpstr>_⨹_10_c97d9</vt:lpstr>
      <vt:lpstr>_⨹_12_04a9b,isEnd</vt:lpstr>
      <vt:lpstr>_⨹_12_bddf4,isEnd</vt:lpstr>
      <vt:lpstr>_⨹_14_b0d49</vt:lpstr>
      <vt:lpstr>_⨹_15_85eb2,isEnd</vt:lpstr>
      <vt:lpstr>_⨹_15_90abf</vt:lpstr>
      <vt:lpstr>_⨹_15_9d3c7,isEnd</vt:lpstr>
      <vt:lpstr>_⨹_16_270a9</vt:lpstr>
      <vt:lpstr>_⨹_2_6431d</vt:lpstr>
      <vt:lpstr>_⨹_22_501a0,isEnd</vt:lpstr>
      <vt:lpstr>_⨹_3_2d81b</vt:lpstr>
      <vt:lpstr>_⨹_3_a6987</vt:lpstr>
      <vt:lpstr>_⨹_3_c44bc</vt:lpstr>
      <vt:lpstr>_⨹_4_5095d</vt:lpstr>
      <vt:lpstr>_⨹_4_d53ae</vt:lpstr>
      <vt:lpstr>_⨹_5_1fd07,isEnd</vt:lpstr>
      <vt:lpstr>_⨹_5_f1158</vt:lpstr>
      <vt:lpstr>_⨹_6_2ecc1,isEnd</vt:lpstr>
      <vt:lpstr>_⨹_9_bb11d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2024-07-24T01:05:55Z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