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4" r:id="rId4"/>
    <p:sldId id="307" r:id="rId5"/>
    <p:sldId id="308" r:id="rId6"/>
    <p:sldId id="309" r:id="rId7"/>
    <p:sldId id="311" r:id="rId8"/>
    <p:sldId id="312" r:id="rId9"/>
    <p:sldId id="313" r:id="rId10"/>
    <p:sldId id="315" r:id="rId11"/>
    <p:sldId id="317" r:id="rId12"/>
    <p:sldId id="318" r:id="rId13"/>
    <p:sldId id="319" r:id="rId14"/>
    <p:sldId id="320" r:id="rId15"/>
    <p:sldId id="321" r:id="rId16"/>
    <p:sldId id="322" r:id="rId17"/>
    <p:sldId id="256" r:id="rId18"/>
  </p:sldIdLst>
  <p:sldSz cx="12192000" cy="6858000"/>
  <p:notesSz cx="6858000" cy="9144000"/>
  <p:custDataLst>
    <p:tags r:id="rId19"/>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53" d="100"/>
          <a:sy n="53" d="100"/>
        </p:scale>
        <p:origin x="516" y="4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0454" name="yt_shape_10454"/>
          <p:cNvSpPr txBox="1"/>
          <p:nvPr/>
        </p:nvSpPr>
        <p:spPr>
          <a:xfrm>
            <a:off x="540000" y="900000"/>
            <a:ext cx="2383153"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7921">
                <a:solidFill>
                  <a:srgbClr val="1EE3CF"/>
                </a:solidFill>
                <a:effectLst/>
                <a:latin typeface="Times New Roman" pitchFamily="26"/>
                <a:ea typeface="宋体" pitchFamily="26"/>
              </a:rPr>
              <a:t> </a:t>
            </a:r>
          </a:p>
        </p:txBody>
      </p:sp>
      <p:pic>
        <p:nvPicPr>
          <p:cNvPr id="10453" name="yt_image_10453" title="H_41.85">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900000"/>
            <a:ext cx="2358000" cy="531495"/>
          </a:xfrm>
          <a:prstGeom prst="rect">
            <a:avLst/>
          </a:prstGeom>
          <a:noFill/>
          <a:extLst>
            <a:ext uri="{909E8E84-426E-40DD-AFC4-6F175D3DCCD1}">
              <a14:hiddenFill xmlns:a14="http://schemas.microsoft.com/office/drawing/2010/main">
                <a:solidFill>
                  <a:srgbClr val="FFFFFF"/>
                </a:solidFill>
              </a14:hiddenFill>
            </a:ext>
          </a:extLst>
        </p:spPr>
      </p:pic>
      <p:sp>
        <p:nvSpPr>
          <p:cNvPr id="10456" name="yt_shape_10456"/>
          <p:cNvSpPr txBox="1"/>
          <p:nvPr/>
        </p:nvSpPr>
        <p:spPr>
          <a:xfrm>
            <a:off x="540120" y="1482165"/>
            <a:ext cx="11492915" cy="892167"/>
          </a:xfrm>
          <a:prstGeom prst="rect">
            <a:avLst/>
          </a:prstGeom>
        </p:spPr>
        <p:txBody>
          <a:bodyPr vert="horz" wrap="square" lIns="0" tIns="0" rIns="0" bIns="0" rtlCol="0">
            <a:noAutofit/>
          </a:bodyPr>
          <a:lstStyle/>
          <a:p>
            <a:pPr eaLnBrk="1" latinLnBrk="0" hangingPunct="0">
              <a:lnSpc>
                <a:spcPct val="129999"/>
              </a:lnSpc>
            </a:pP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要全面了解一个几何体的形状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必须从</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个不同方向进行观察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477d4,isEnd"/>
              </a:rPr>
              <a:t>分别</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是</a:t>
            </a:r>
            <a:r>
              <a:rPr sz="21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sz="21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和</a:t>
            </a:r>
            <a:r>
              <a:rPr sz="21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9D6D74A0-D429-57A7-6C57-F8F225BD4E6E}"/>
              </a:ext>
            </a:extLst>
          </p:cNvPr>
          <p:cNvSpPr txBox="1"/>
          <p:nvPr/>
        </p:nvSpPr>
        <p:spPr>
          <a:xfrm>
            <a:off x="6546108" y="1435359"/>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三</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38074BE5-05E4-0002-B2A4-ADBA3209E188}"/>
              </a:ext>
            </a:extLst>
          </p:cNvPr>
          <p:cNvSpPr txBox="1"/>
          <p:nvPr/>
        </p:nvSpPr>
        <p:spPr>
          <a:xfrm>
            <a:off x="1059709" y="1910847"/>
            <a:ext cx="10944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CF634347-B136-7801-B6A2-F60410346B31}"/>
              </a:ext>
            </a:extLst>
          </p:cNvPr>
          <p:cNvSpPr txBox="1"/>
          <p:nvPr/>
        </p:nvSpPr>
        <p:spPr>
          <a:xfrm>
            <a:off x="2583709" y="1910847"/>
            <a:ext cx="10944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左面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BABA23FC-4F63-7EBD-CAE8-2FEDEBB19422}"/>
              </a:ext>
            </a:extLst>
          </p:cNvPr>
          <p:cNvSpPr txBox="1"/>
          <p:nvPr/>
        </p:nvSpPr>
        <p:spPr>
          <a:xfrm>
            <a:off x="4107709" y="1910847"/>
            <a:ext cx="10944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上面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05" name="yt_shape_10505"/>
          <p:cNvSpPr txBox="1"/>
          <p:nvPr/>
        </p:nvSpPr>
        <p:spPr>
          <a:xfrm>
            <a:off x="540119" y="900000"/>
            <a:ext cx="11028489" cy="1388778"/>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10</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几个大小相同</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且棱长为</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Times New Roman" pitchFamily="24"/>
                <a:ea typeface="宋体" pitchFamily="24"/>
                <a:sym typeface="_⨹_22_e1de5,isEnd"/>
              </a:rPr>
              <a:t>的小正方体所搭成几何体从上面看到的图形如图所</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图中小正方形中的数字表示在该位置小正方体的个数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0_7abc4,isEnd"/>
              </a:rPr>
              <a:t>则这个几何体从左面看</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到的图形的面积为</a:t>
            </a:r>
            <a:r>
              <a:rPr sz="22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800" u="sng" dirty="0">
                <a:solidFill>
                  <a:srgbClr val="000000"/>
                </a:solidFill>
                <a:uFill>
                  <a:solidFill>
                    <a:srgbClr val="000000"/>
                  </a:solidFill>
                </a:uFill>
                <a:latin typeface="Times New Roman"/>
              </a:rPr>
              <a:t> </a:t>
            </a:r>
            <a:r>
              <a:rPr sz="100" spc="-100" dirty="0">
                <a:latin typeface="Times New Roman"/>
              </a:rPr>
              <a:t>⁠</a:t>
            </a:r>
            <a:r>
              <a:rPr lang="en-US" altLang="zh-CN" sz="2400" b="0" i="0" u="none" dirty="0">
                <a:solidFill>
                  <a:srgbClr val="000000"/>
                </a:solidFill>
                <a:effectLst/>
                <a:latin typeface="宋体" pitchFamily="24"/>
                <a:ea typeface="宋体" pitchFamily="24"/>
                <a:sym typeface=",isEnd"/>
              </a:rPr>
              <a:t>.</a:t>
            </a:r>
          </a:p>
        </p:txBody>
      </p:sp>
      <p:sp>
        <p:nvSpPr>
          <p:cNvPr id="10509" name="yt_shape_10509"/>
          <p:cNvSpPr txBox="1"/>
          <p:nvPr/>
        </p:nvSpPr>
        <p:spPr>
          <a:xfrm>
            <a:off x="540000" y="3936249"/>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506" name="yt_shape_10506" title="H_109.7511">
            <a:extLst>
              <a:ext uri="{FF2B5EF4-FFF2-40B4-BE49-F238E27FC236}">
                <a16:creationId xmlns:a16="http://schemas.microsoft.com/office/drawing/2014/main" id="{249740F1-2B05-4C5A-B423-6F681AEFABC2}"/>
              </a:ext>
            </a:extLst>
          </p:cNvPr>
          <p:cNvGrpSpPr/>
          <p:nvPr/>
        </p:nvGrpSpPr>
        <p:grpSpPr>
          <a:xfrm>
            <a:off x="5349660" y="2491930"/>
            <a:ext cx="1492678" cy="1393839"/>
            <a:chOff x="0" y="0"/>
            <a:chExt cx="1492678" cy="1393839"/>
          </a:xfrm>
        </p:grpSpPr>
        <p:pic>
          <p:nvPicPr>
            <p:cNvPr id="2" name="yt_image_10506">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1492678" cy="997839"/>
            </a:xfrm>
            <a:prstGeom prst="rect">
              <a:avLst/>
            </a:prstGeom>
            <a:noFill/>
            <a:extLst>
              <a:ext uri="{909E8E84-426E-40DD-AFC4-6F175D3DCCD1}">
                <a14:hiddenFill xmlns:a14="http://schemas.microsoft.com/office/drawing/2010/main">
                  <a:solidFill>
                    <a:srgbClr val="FFFFFF"/>
                  </a:solidFill>
                </a14:hiddenFill>
              </a:ext>
            </a:extLst>
          </p:spPr>
        </p:pic>
        <p:sp>
          <p:nvSpPr>
            <p:cNvPr id="10508" name="yt_shape_10508" descr="{&quot;rangeId&quot;:0,&quot;IgnoreLineSpacing&quot;:1}"/>
            <p:cNvSpPr txBox="1"/>
            <p:nvPr/>
          </p:nvSpPr>
          <p:spPr>
            <a:xfrm>
              <a:off x="136875" y="1033839"/>
              <a:ext cx="1254928" cy="360000"/>
            </a:xfrm>
            <a:prstGeom prst="rect">
              <a:avLst/>
            </a:prstGeom>
          </p:spPr>
          <p:txBody>
            <a:bodyPr vert="horz" wrap="square" lIns="0" tIns="0" rIns="0" bIns="0" rtlCol="0">
              <a:noAutofit/>
            </a:bodyPr>
            <a:lstStyle/>
            <a:p>
              <a:pPr algn="ctr" eaLnBrk="1" latinLnBrk="0" hangingPunct="0">
                <a:lnSpc>
                  <a:spcPct val="100000"/>
                </a:lnSpc>
              </a:pPr>
              <a:r>
                <a:rPr lang="zh-CN" altLang="zh-CN" sz="2400" b="0" i="0" u="none">
                  <a:solidFill>
                    <a:srgbClr val="000000"/>
                  </a:solidFill>
                  <a:effectLst/>
                  <a:latin typeface="Times New Roman" pitchFamily="24"/>
                  <a:ea typeface="宋体" pitchFamily="24"/>
                </a:rPr>
                <a:t>第10题图</a:t>
              </a:r>
            </a:p>
          </p:txBody>
        </p:sp>
      </p:grpSp>
      <p:sp>
        <p:nvSpPr>
          <p:cNvPr id="3" name="文本框 2">
            <a:extLst>
              <a:ext uri="{FF2B5EF4-FFF2-40B4-BE49-F238E27FC236}">
                <a16:creationId xmlns:a16="http://schemas.microsoft.com/office/drawing/2014/main" id="{20DC48E0-754B-9BE6-BE0F-C7500F908A81}"/>
              </a:ext>
            </a:extLst>
          </p:cNvPr>
          <p:cNvSpPr txBox="1"/>
          <p:nvPr/>
        </p:nvSpPr>
        <p:spPr>
          <a:xfrm>
            <a:off x="3193308" y="1804170"/>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10" name="yt_shape_10510"/>
          <p:cNvSpPr txBox="1"/>
          <p:nvPr/>
        </p:nvSpPr>
        <p:spPr>
          <a:xfrm>
            <a:off x="540119" y="90000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33_15e32,isEnd"/>
              </a:rPr>
              <a:t>由若干个大小相同的小立方块搭成的几何体从上面和正面看到的形状如图所</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则这个几何体的小立方块最少是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a:t>
            </a:r>
            <a:r>
              <a:rPr lang="en-US" altLang="zh-CN" sz="2400" b="0" i="0" u="none">
                <a:solidFill>
                  <a:srgbClr val="000000"/>
                </a:solidFill>
                <a:effectLst/>
                <a:latin typeface="宋体" pitchFamily="24"/>
                <a:ea typeface="宋体" pitchFamily="24"/>
                <a:sym typeface=",isEnd"/>
              </a:rPr>
              <a:t>.</a:t>
            </a:r>
          </a:p>
        </p:txBody>
      </p:sp>
      <p:sp>
        <p:nvSpPr>
          <p:cNvPr id="10514" name="yt_shape_10514"/>
          <p:cNvSpPr txBox="1"/>
          <p:nvPr/>
        </p:nvSpPr>
        <p:spPr>
          <a:xfrm>
            <a:off x="540000" y="4048062"/>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511" name="yt_shape_10511" title="H_156.37111">
            <a:extLst>
              <a:ext uri="{FF2B5EF4-FFF2-40B4-BE49-F238E27FC236}">
                <a16:creationId xmlns:a16="http://schemas.microsoft.com/office/drawing/2014/main" id="{249740F1-2B05-4C5A-B423-6F681AEFABC2}"/>
              </a:ext>
            </a:extLst>
          </p:cNvPr>
          <p:cNvGrpSpPr/>
          <p:nvPr/>
        </p:nvGrpSpPr>
        <p:grpSpPr>
          <a:xfrm>
            <a:off x="4541600" y="2011799"/>
            <a:ext cx="3108799" cy="1985913"/>
            <a:chOff x="0" y="0"/>
            <a:chExt cx="3108799" cy="1985913"/>
          </a:xfrm>
        </p:grpSpPr>
        <p:pic>
          <p:nvPicPr>
            <p:cNvPr id="2" name="yt_image_10511">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108799" cy="1589913"/>
            </a:xfrm>
            <a:prstGeom prst="rect">
              <a:avLst/>
            </a:prstGeom>
            <a:noFill/>
            <a:extLst>
              <a:ext uri="{909E8E84-426E-40DD-AFC4-6F175D3DCCD1}">
                <a14:hiddenFill xmlns:a14="http://schemas.microsoft.com/office/drawing/2010/main">
                  <a:solidFill>
                    <a:srgbClr val="FFFFFF"/>
                  </a:solidFill>
                </a14:hiddenFill>
              </a:ext>
            </a:extLst>
          </p:spPr>
        </p:pic>
        <p:sp>
          <p:nvSpPr>
            <p:cNvPr id="10513" name="yt_shape_10513" descr="{&quot;rangeId&quot;:0,&quot;IgnoreLineSpacing&quot;:1}"/>
            <p:cNvSpPr txBox="1"/>
            <p:nvPr/>
          </p:nvSpPr>
          <p:spPr>
            <a:xfrm>
              <a:off x="944935" y="1625913"/>
              <a:ext cx="1254928" cy="360000"/>
            </a:xfrm>
            <a:prstGeom prst="rect">
              <a:avLst/>
            </a:prstGeom>
          </p:spPr>
          <p:txBody>
            <a:bodyPr vert="horz" wrap="square" lIns="0" tIns="0" rIns="0" bIns="0" rtlCol="0">
              <a:noAutofit/>
            </a:bodyPr>
            <a:lstStyle/>
            <a:p>
              <a:pPr algn="ctr" eaLnBrk="1" latinLnBrk="0" hangingPunct="0">
                <a:lnSpc>
                  <a:spcPct val="100000"/>
                </a:lnSpc>
              </a:pPr>
              <a:r>
                <a:rPr lang="zh-CN" altLang="zh-CN" sz="2400" b="0" i="0" u="none">
                  <a:solidFill>
                    <a:srgbClr val="000000"/>
                  </a:solidFill>
                  <a:effectLst/>
                  <a:latin typeface="Times New Roman" pitchFamily="24"/>
                  <a:ea typeface="宋体" pitchFamily="24"/>
                </a:rPr>
                <a:t>第11题图</a:t>
              </a:r>
            </a:p>
          </p:txBody>
        </p:sp>
      </p:grpSp>
      <p:sp>
        <p:nvSpPr>
          <p:cNvPr id="3" name="文本框 2">
            <a:extLst>
              <a:ext uri="{FF2B5EF4-FFF2-40B4-BE49-F238E27FC236}">
                <a16:creationId xmlns:a16="http://schemas.microsoft.com/office/drawing/2014/main" id="{6D1C4034-1564-AF42-B030-950B534286A5}"/>
              </a:ext>
            </a:extLst>
          </p:cNvPr>
          <p:cNvSpPr txBox="1"/>
          <p:nvPr/>
        </p:nvSpPr>
        <p:spPr>
          <a:xfrm>
            <a:off x="5631708" y="1328682"/>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15" name="yt_shape_10515"/>
          <p:cNvSpPr txBox="1"/>
          <p:nvPr/>
        </p:nvSpPr>
        <p:spPr>
          <a:xfrm>
            <a:off x="540000" y="900000"/>
            <a:ext cx="6848029"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画出如图所示的几何体从三个方向看到的图形</a:t>
            </a:r>
            <a:r>
              <a:rPr lang="en-US" altLang="zh-CN" sz="2400" b="0" i="0" u="none">
                <a:solidFill>
                  <a:srgbClr val="000000"/>
                </a:solidFill>
                <a:effectLst/>
                <a:latin typeface="宋体" pitchFamily="24"/>
                <a:ea typeface="宋体" pitchFamily="24"/>
              </a:rPr>
              <a:t>.</a:t>
            </a:r>
          </a:p>
        </p:txBody>
      </p:sp>
      <p:pic>
        <p:nvPicPr>
          <p:cNvPr id="10516" name="yt_image_10516" title="H_145.98">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347173" y="1531667"/>
            <a:ext cx="3497652" cy="1853946"/>
          </a:xfrm>
          <a:prstGeom prst="rect">
            <a:avLst/>
          </a:prstGeom>
          <a:noFill/>
          <a:extLst>
            <a:ext uri="{909E8E84-426E-40DD-AFC4-6F175D3DCCD1}">
              <a14:hiddenFill xmlns:a14="http://schemas.microsoft.com/office/drawing/2010/main">
                <a:solidFill>
                  <a:srgbClr val="FFFFFF"/>
                </a:solidFill>
              </a14:hiddenFill>
            </a:ext>
          </a:extLst>
        </p:spPr>
      </p:pic>
      <p:sp>
        <p:nvSpPr>
          <p:cNvPr id="10518" name="yt_shape_10518"/>
          <p:cNvSpPr txBox="1"/>
          <p:nvPr/>
        </p:nvSpPr>
        <p:spPr>
          <a:xfrm>
            <a:off x="540000" y="3435992"/>
            <a:ext cx="1384995" cy="41203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a:t>
            </a:r>
            <a:r>
              <a:rPr lang="en-US" altLang="zh-CN" sz="2400" b="0" i="0" u="none">
                <a:solidFill>
                  <a:srgbClr val="FF0000">
                    <a:alpha val="0"/>
                  </a:srgbClr>
                </a:solidFill>
                <a:effectLst/>
                <a:latin typeface="宋体" pitchFamily="24"/>
                <a:ea typeface="宋体" pitchFamily="24"/>
              </a:rPr>
              <a:t>.</a:t>
            </a:r>
          </a:p>
        </p:txBody>
      </p:sp>
      <p:sp>
        <p:nvSpPr>
          <p:cNvPr id="10520" name="yt_shape_10520"/>
          <p:cNvSpPr txBox="1"/>
          <p:nvPr/>
        </p:nvSpPr>
        <p:spPr>
          <a:xfrm>
            <a:off x="540000" y="4051180"/>
            <a:ext cx="4669676" cy="2260234"/>
          </a:xfrm>
          <a:prstGeom prst="rect">
            <a:avLst/>
          </a:prstGeom>
        </p:spPr>
        <p:txBody>
          <a:bodyPr vert="horz" wrap="none" lIns="0" tIns="0" rIns="0" bIns="0" rtlCol="0">
            <a:noAutofit/>
          </a:bodyPr>
          <a:lstStyle/>
          <a:p>
            <a:pPr algn="l" eaLnBrk="1" latinLnBrk="0" hangingPunct="0">
              <a:lnSpc>
                <a:spcPct val="129999"/>
              </a:lnSpc>
            </a:pPr>
            <a:r>
              <a:rPr lang="en-US" altLang="zh-CN" sz="12550" b="0" i="0" u="none" spc="-12550">
                <a:solidFill>
                  <a:srgbClr val="1EE3CF"/>
                </a:solidFill>
                <a:effectLst/>
                <a:latin typeface="Times New Roman" pitchFamily="126"/>
                <a:ea typeface="宋体" pitchFamily="126"/>
              </a:rPr>
              <a:t> </a:t>
            </a:r>
            <a:r>
              <a:rPr lang="en-US" altLang="zh-CN" sz="12550" b="0" i="0" u="none" spc="33276">
                <a:solidFill>
                  <a:srgbClr val="1EE3CF"/>
                </a:solidFill>
                <a:effectLst/>
                <a:latin typeface="Times New Roman" pitchFamily="126"/>
                <a:ea typeface="宋体" pitchFamily="126"/>
              </a:rPr>
              <a:t> </a:t>
            </a:r>
          </a:p>
        </p:txBody>
      </p:sp>
      <p:pic>
        <p:nvPicPr>
          <p:cNvPr id="10519" name="yt_image_10519" title="H_196.9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3431704" y="3902544"/>
            <a:ext cx="4896544" cy="264952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748586A-DCCB-4A03-4077-C1DB0846607E}"/>
              </a:ext>
            </a:extLst>
          </p:cNvPr>
          <p:cNvSpPr txBox="1"/>
          <p:nvPr/>
        </p:nvSpPr>
        <p:spPr>
          <a:xfrm>
            <a:off x="449989" y="3389186"/>
            <a:ext cx="15516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如图</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519"/>
                                        </p:tgtEl>
                                        <p:attrNameLst>
                                          <p:attrName>style.visibility</p:attrName>
                                        </p:attrNameLst>
                                      </p:cBhvr>
                                      <p:to>
                                        <p:strVal val="visible"/>
                                      </p:to>
                                    </p:set>
                                    <p:animEffect transition="in" filter="blinds(horizontal)">
                                      <p:cBhvr>
                                        <p:cTn id="12" dur="500"/>
                                        <p:tgtEl>
                                          <p:spTgt spid="10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22" name="yt_shape_10522"/>
          <p:cNvSpPr txBox="1"/>
          <p:nvPr/>
        </p:nvSpPr>
        <p:spPr>
          <a:xfrm>
            <a:off x="540119" y="900000"/>
            <a:ext cx="11492915" cy="1388778"/>
          </a:xfrm>
          <a:prstGeom prst="rect">
            <a:avLst/>
          </a:prstGeom>
        </p:spPr>
        <p:txBody>
          <a:bodyPr vert="horz" wrap="square" lIns="0" tIns="0" rIns="0" bIns="0" rtlCol="0">
            <a:noAutofit/>
          </a:bodyPr>
          <a:lstStyle/>
          <a:p>
            <a:pPr eaLnBrk="1" latinLnBrk="0" hangingPunct="0">
              <a:lnSpc>
                <a:spcPct val="129999"/>
              </a:lnSpc>
            </a:pPr>
            <a:r>
              <a:rPr lang="zh-CN" altLang="zh-CN" sz="2400" b="1" i="0" u="none">
                <a:solidFill>
                  <a:srgbClr val="000000"/>
                </a:solidFill>
                <a:effectLst/>
                <a:latin typeface="Times New Roman" pitchFamily="24"/>
                <a:ea typeface="黑体" pitchFamily="24"/>
              </a:rPr>
              <a:t>微专题</a:t>
            </a:r>
            <a:r>
              <a:rPr lang="en-US" altLang="zh-CN" sz="2400" b="0" i="0" u="none">
                <a:solidFill>
                  <a:srgbClr val="000000"/>
                </a:solidFill>
                <a:effectLst/>
                <a:latin typeface="Times New Roman" pitchFamily="24"/>
                <a:ea typeface="宋体" pitchFamily="24"/>
              </a:rPr>
              <a:t>1</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教材第</a:t>
            </a:r>
            <a:r>
              <a:rPr lang="en-US" altLang="zh-CN" sz="2400" b="0" i="0" u="none">
                <a:solidFill>
                  <a:srgbClr val="000000"/>
                </a:solidFill>
                <a:effectLst/>
                <a:latin typeface="Times New Roman" pitchFamily="24"/>
                <a:ea typeface="宋体" pitchFamily="24"/>
              </a:rPr>
              <a:t>17</a:t>
            </a:r>
            <a:r>
              <a:rPr lang="zh-CN" altLang="zh-CN" sz="2400" b="0" i="0" u="none">
                <a:solidFill>
                  <a:srgbClr val="000000"/>
                </a:solidFill>
                <a:effectLst/>
                <a:latin typeface="Times New Roman" pitchFamily="24"/>
                <a:ea typeface="黑体" pitchFamily="24"/>
              </a:rPr>
              <a:t>页第</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Times New Roman" pitchFamily="24"/>
                <a:ea typeface="黑体" pitchFamily="24"/>
                <a:sym typeface=",isEnd"/>
              </a:rPr>
              <a:t>题变式</a:t>
            </a:r>
          </a:p>
          <a:p>
            <a:pPr eaLnBrk="1" latinLnBrk="0" hangingPunct="0">
              <a:lnSpc>
                <a:spcPct val="129999"/>
              </a:lnSpc>
            </a:pPr>
            <a:r>
              <a:rPr lang="zh-CN" altLang="zh-CN" sz="2400" b="0" i="0" u="none">
                <a:solidFill>
                  <a:srgbClr val="000000"/>
                </a:solidFill>
                <a:effectLst/>
                <a:latin typeface="Times New Roman" pitchFamily="24"/>
                <a:ea typeface="黑体" pitchFamily="24"/>
              </a:rPr>
              <a:t>【变式</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黑体" pitchFamily="24"/>
              </a:rPr>
              <a:t>】</a:t>
            </a:r>
            <a:r>
              <a:rPr lang="zh-CN" altLang="zh-CN" sz="2400" b="0" i="0" u="none">
                <a:solidFill>
                  <a:srgbClr val="000000"/>
                </a:solidFill>
                <a:effectLst/>
                <a:latin typeface="Times New Roman" pitchFamily="24"/>
                <a:ea typeface="宋体" pitchFamily="24"/>
              </a:rPr>
              <a:t>已知一个不透明的正方体的六个面上分别写着</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至</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宋体" pitchFamily="24"/>
              </a:rPr>
              <a:t>六个数字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bc2a8,isEnd"/>
              </a:rPr>
              <a:t>如图是我</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们能看到的三种情况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所在面的对面是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0524" name="yt_image_10524" title="H_99.7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424239" y="2491102"/>
            <a:ext cx="3343521" cy="126644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F6F0F53B-49E9-868F-FAC0-D764F794146C}"/>
              </a:ext>
            </a:extLst>
          </p:cNvPr>
          <p:cNvSpPr txBox="1"/>
          <p:nvPr/>
        </p:nvSpPr>
        <p:spPr>
          <a:xfrm>
            <a:off x="6698507" y="1804170"/>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26" name="yt_shape_10526"/>
          <p:cNvSpPr txBox="1"/>
          <p:nvPr/>
        </p:nvSpPr>
        <p:spPr>
          <a:xfrm>
            <a:off x="540119" y="900000"/>
            <a:ext cx="11492915" cy="908647"/>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黑体" pitchFamily="24"/>
              </a:rPr>
              <a:t>【变式</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黑体" pitchFamily="24"/>
              </a:rPr>
              <a:t>】</a:t>
            </a:r>
            <a:r>
              <a:rPr lang="zh-CN" altLang="zh-CN" sz="2400" b="0" i="0" u="none">
                <a:solidFill>
                  <a:srgbClr val="000000"/>
                </a:solidFill>
                <a:effectLst/>
                <a:latin typeface="Times New Roman" pitchFamily="24"/>
                <a:ea typeface="宋体" pitchFamily="24"/>
              </a:rPr>
              <a:t>正方体每一面不同的颜色对应着不同的数字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1_bc9ac,isEnd"/>
              </a:rPr>
              <a:t>将四个这样的正方体如图</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拼成一个水平放置的长方体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那么长方体的下底面数字和为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0527" name="yt_image_10527" title="H_62.19">
            <a:extLst>
              <a:ext uri="">
                <a16:creationId xmlns=""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951992" y="2011799"/>
            <a:ext cx="2288014" cy="78981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529" name="yt_table_10529"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2885422"/>
              </p:ext>
            </p:extLst>
          </p:nvPr>
        </p:nvGraphicFramePr>
        <p:xfrm>
          <a:off x="540000" y="3004589"/>
          <a:ext cx="11111999" cy="1133856"/>
        </p:xfrm>
        <a:graphic>
          <a:graphicData uri="http://schemas.openxmlformats.org/drawingml/2006/table">
            <a:tbl>
              <a:tblPr>
                <a:tableStyleId>{5940675A-B579-460E-94D1-54222C63F5DA}</a:tableStyleId>
              </a:tblPr>
              <a:tblGrid>
                <a:gridCol w="3271151">
                  <a:extLst>
                    <a:ext uri="{9D8B030D-6E8A-4147-A177-3AD203B41FA5}">
                      <a16:colId xmlns:a16="http://schemas.microsoft.com/office/drawing/2014/main" val="20000"/>
                    </a:ext>
                  </a:extLst>
                </a:gridCol>
                <a:gridCol w="1306808">
                  <a:extLst>
                    <a:ext uri="{9D8B030D-6E8A-4147-A177-3AD203B41FA5}">
                      <a16:colId xmlns:a16="http://schemas.microsoft.com/office/drawing/2014/main" val="20001"/>
                    </a:ext>
                  </a:extLst>
                </a:gridCol>
                <a:gridCol w="1306808">
                  <a:extLst>
                    <a:ext uri="{9D8B030D-6E8A-4147-A177-3AD203B41FA5}">
                      <a16:colId xmlns:a16="http://schemas.microsoft.com/office/drawing/2014/main" val="20002"/>
                    </a:ext>
                  </a:extLst>
                </a:gridCol>
                <a:gridCol w="1306808">
                  <a:extLst>
                    <a:ext uri="{9D8B030D-6E8A-4147-A177-3AD203B41FA5}">
                      <a16:colId xmlns:a16="http://schemas.microsoft.com/office/drawing/2014/main" val="20003"/>
                    </a:ext>
                  </a:extLst>
                </a:gridCol>
                <a:gridCol w="1306808">
                  <a:extLst>
                    <a:ext uri="{9D8B030D-6E8A-4147-A177-3AD203B41FA5}">
                      <a16:colId xmlns:a16="http://schemas.microsoft.com/office/drawing/2014/main" val="20004"/>
                    </a:ext>
                  </a:extLst>
                </a:gridCol>
                <a:gridCol w="1306808">
                  <a:extLst>
                    <a:ext uri="{9D8B030D-6E8A-4147-A177-3AD203B41FA5}">
                      <a16:colId xmlns:a16="http://schemas.microsoft.com/office/drawing/2014/main" val="20005"/>
                    </a:ext>
                  </a:extLst>
                </a:gridCol>
                <a:gridCol w="1306808">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颜色</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红</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黄</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蓝</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白</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紫</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绿</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对应数字</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2" name="文本框 1">
            <a:extLst>
              <a:ext uri="{FF2B5EF4-FFF2-40B4-BE49-F238E27FC236}">
                <a16:creationId xmlns:a16="http://schemas.microsoft.com/office/drawing/2014/main" id="{1CB6295F-1DD0-6D4C-B96E-4F9AC4B7B4FD}"/>
              </a:ext>
            </a:extLst>
          </p:cNvPr>
          <p:cNvSpPr txBox="1"/>
          <p:nvPr/>
        </p:nvSpPr>
        <p:spPr>
          <a:xfrm>
            <a:off x="8679707" y="132868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31" name="yt_shape_10531"/>
          <p:cNvSpPr txBox="1"/>
          <p:nvPr/>
        </p:nvSpPr>
        <p:spPr>
          <a:xfrm>
            <a:off x="540120" y="900000"/>
            <a:ext cx="11492915" cy="1388778"/>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【拓展】</a:t>
            </a:r>
            <a:r>
              <a:rPr lang="zh-CN" altLang="zh-CN" sz="2400" b="0" i="0" u="none">
                <a:solidFill>
                  <a:srgbClr val="000000"/>
                </a:solidFill>
                <a:effectLst/>
                <a:latin typeface="Times New Roman" pitchFamily="24"/>
                <a:ea typeface="宋体" pitchFamily="24"/>
              </a:rPr>
              <a:t>一个正方体的六个面分别标有字母</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E</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F</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f106b,isEnd"/>
              </a:rPr>
              <a:t>从三个不同</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的方向看到的情形如图</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为这个正方体的侧面展开图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则图中的</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3_c3d64,isEnd"/>
              </a:rPr>
              <a:t>表示的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字母是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0532" name="yt_image_10532" title="H_127.44">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3687404" y="2491930"/>
            <a:ext cx="4817190" cy="161848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F22680F-E489-A03D-A306-34E6B7997BAF}"/>
              </a:ext>
            </a:extLst>
          </p:cNvPr>
          <p:cNvSpPr txBox="1"/>
          <p:nvPr/>
        </p:nvSpPr>
        <p:spPr>
          <a:xfrm>
            <a:off x="1716934" y="1804170"/>
            <a:ext cx="735711"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C</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58" name="yt_shape_10458"/>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0457" name="yt_image_1045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0460" name="yt_shape_10460"/>
          <p:cNvSpPr txBox="1"/>
          <p:nvPr/>
        </p:nvSpPr>
        <p:spPr>
          <a:xfrm>
            <a:off x="540000" y="1482165"/>
            <a:ext cx="581409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从不同方向看简单物体的形状图</a:t>
            </a:r>
          </a:p>
        </p:txBody>
      </p:sp>
      <p:sp>
        <p:nvSpPr>
          <p:cNvPr id="10461" name="yt_shape_10461"/>
          <p:cNvSpPr txBox="1"/>
          <p:nvPr/>
        </p:nvSpPr>
        <p:spPr>
          <a:xfrm>
            <a:off x="540119" y="1971599"/>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重庆市中考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四个大小相同的正方体搭成的几何体如图所示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b8942"/>
              </a:rPr>
              <a:t>从正面看到的图</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形是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462" name="yt_image_1046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3621736" y="3083398"/>
            <a:ext cx="4948527" cy="1113282"/>
          </a:xfrm>
          <a:prstGeom prst="rect">
            <a:avLst/>
          </a:prstGeom>
          <a:noFill/>
          <a:extLst>
            <a:ext uri="{909E8E84-426E-40DD-AFC4-6F175D3DCCD1}">
              <a14:hiddenFill xmlns:a14="http://schemas.microsoft.com/office/drawing/2010/main">
                <a:solidFill>
                  <a:srgbClr val="FFFFFF"/>
                </a:solidFill>
              </a14:hiddenFill>
            </a:ext>
          </a:extLst>
        </p:spPr>
      </p:pic>
      <p:sp>
        <p:nvSpPr>
          <p:cNvPr id="10464" name="yt_shape_10464"/>
          <p:cNvSpPr txBox="1"/>
          <p:nvPr/>
        </p:nvSpPr>
        <p:spPr>
          <a:xfrm>
            <a:off x="540119" y="4247222"/>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湖北省中考改编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是由几个相同的小正方体组成的几何体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bdf86"/>
              </a:rPr>
              <a:t>则它从上面</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看到的形状图是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465" name="yt_image_10465">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4" cstate="print"/>
          <a:srcRect/>
          <a:stretch>
            <a:fillRect/>
          </a:stretch>
        </p:blipFill>
        <p:spPr bwMode="auto">
          <a:xfrm>
            <a:off x="3666663" y="5359021"/>
            <a:ext cx="4858673" cy="1146429"/>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708259847">
            <a:extLst>
              <a:ext uri="{FF2B5EF4-FFF2-40B4-BE49-F238E27FC236}">
                <a16:creationId xmlns:a16="http://schemas.microsoft.com/office/drawing/2014/main" id="{E19AA38F-9A2F-528D-FE41-FD9F0145C1D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1532618"/>
            <a:ext cx="1186052" cy="333499"/>
          </a:xfrm>
          <a:prstGeom prst="rect">
            <a:avLst/>
          </a:prstGeom>
        </p:spPr>
      </p:pic>
      <p:sp>
        <p:nvSpPr>
          <p:cNvPr id="2" name="文本框 1">
            <a:extLst>
              <a:ext uri="{FF2B5EF4-FFF2-40B4-BE49-F238E27FC236}">
                <a16:creationId xmlns:a16="http://schemas.microsoft.com/office/drawing/2014/main" id="{6B72069F-F0DA-3860-FA72-8901F1EC54FA}"/>
              </a:ext>
            </a:extLst>
          </p:cNvPr>
          <p:cNvSpPr txBox="1"/>
          <p:nvPr/>
        </p:nvSpPr>
        <p:spPr>
          <a:xfrm>
            <a:off x="1669308" y="240028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
        <p:nvSpPr>
          <p:cNvPr id="4" name="文本框 3">
            <a:extLst>
              <a:ext uri="{FF2B5EF4-FFF2-40B4-BE49-F238E27FC236}">
                <a16:creationId xmlns:a16="http://schemas.microsoft.com/office/drawing/2014/main" id="{43DBC019-F4FE-49E7-D6C7-90CAD9D22CE9}"/>
              </a:ext>
            </a:extLst>
          </p:cNvPr>
          <p:cNvSpPr txBox="1"/>
          <p:nvPr/>
        </p:nvSpPr>
        <p:spPr>
          <a:xfrm>
            <a:off x="3193308" y="467590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67" name="yt_shape_10467"/>
          <p:cNvSpPr txBox="1"/>
          <p:nvPr/>
        </p:nvSpPr>
        <p:spPr>
          <a:xfrm>
            <a:off x="540119" y="900000"/>
            <a:ext cx="11100497" cy="1868910"/>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3</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衡阳市中考改编</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作为中国非物质文化遗产之一的紫砂壶</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成型工艺特别</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_12c31"/>
              </a:rPr>
              <a:t>造</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型式样丰富</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陶器色泽古朴典雅</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20_5aa98"/>
              </a:rPr>
              <a:t>从一个方面鲜明地反映了中华民族造型审美意</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识</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如图是一把做工精湛的紫砂壶</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景舟石瓢</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1_b69b6"/>
              </a:rPr>
              <a:t>从左面看到的大致形状是</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宋体" pitchFamily="24"/>
                <a:ea typeface="宋体" pitchFamily="24"/>
              </a:rPr>
              <a:t>（</a:t>
            </a:r>
            <a:r>
              <a:rPr lang="zh-CN" altLang="zh-CN" sz="2400" b="0" i="0" u="none" dirty="0">
                <a:solidFill>
                  <a:srgbClr val="555369"/>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B</a:t>
            </a:r>
            <a:r>
              <a:rPr lang="zh-CN" altLang="zh-CN" sz="2400" b="0" i="0" u="none" dirty="0">
                <a:solidFill>
                  <a:srgbClr val="555369"/>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pic>
        <p:nvPicPr>
          <p:cNvPr id="10468" name="yt_image_10468" title="H_78.5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2927648" y="3068960"/>
            <a:ext cx="6756442" cy="139304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B50E44A-D337-6F35-7243-328CB64165CB}"/>
              </a:ext>
            </a:extLst>
          </p:cNvPr>
          <p:cNvSpPr txBox="1"/>
          <p:nvPr/>
        </p:nvSpPr>
        <p:spPr>
          <a:xfrm>
            <a:off x="1059708" y="227965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70" name="yt_shape_10470"/>
          <p:cNvSpPr txBox="1"/>
          <p:nvPr/>
        </p:nvSpPr>
        <p:spPr>
          <a:xfrm>
            <a:off x="540000" y="900000"/>
            <a:ext cx="8540800"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画出如图所示的几何体从正面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左面和上面观察到的形状图</a:t>
            </a:r>
            <a:r>
              <a:rPr lang="en-US" altLang="zh-CN" sz="2400" b="0" i="0" u="none">
                <a:solidFill>
                  <a:srgbClr val="000000"/>
                </a:solidFill>
                <a:effectLst/>
                <a:latin typeface="宋体" pitchFamily="24"/>
                <a:ea typeface="宋体" pitchFamily="24"/>
              </a:rPr>
              <a:t>.</a:t>
            </a:r>
          </a:p>
        </p:txBody>
      </p:sp>
      <p:pic>
        <p:nvPicPr>
          <p:cNvPr id="10471" name="yt_image_10471" title="H_78.5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59401" y="1531667"/>
            <a:ext cx="1273197" cy="997839"/>
          </a:xfrm>
          <a:prstGeom prst="rect">
            <a:avLst/>
          </a:prstGeom>
          <a:noFill/>
          <a:extLst>
            <a:ext uri="{909E8E84-426E-40DD-AFC4-6F175D3DCCD1}">
              <a14:hiddenFill xmlns:a14="http://schemas.microsoft.com/office/drawing/2010/main">
                <a:solidFill>
                  <a:srgbClr val="FFFFFF"/>
                </a:solidFill>
              </a14:hiddenFill>
            </a:ext>
          </a:extLst>
        </p:spPr>
      </p:pic>
      <p:sp>
        <p:nvSpPr>
          <p:cNvPr id="10473" name="yt_shape_10473"/>
          <p:cNvSpPr txBox="1"/>
          <p:nvPr/>
        </p:nvSpPr>
        <p:spPr>
          <a:xfrm>
            <a:off x="540000" y="2580074"/>
            <a:ext cx="2000548" cy="41203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如图所示</a:t>
            </a:r>
            <a:r>
              <a:rPr lang="en-US" altLang="zh-CN" sz="2400" b="0" i="0" u="none">
                <a:solidFill>
                  <a:srgbClr val="FF0000">
                    <a:alpha val="0"/>
                  </a:srgbClr>
                </a:solidFill>
                <a:effectLst/>
                <a:latin typeface="宋体" pitchFamily="24"/>
                <a:ea typeface="宋体" pitchFamily="24"/>
              </a:rPr>
              <a:t>.</a:t>
            </a:r>
          </a:p>
        </p:txBody>
      </p:sp>
      <p:sp>
        <p:nvSpPr>
          <p:cNvPr id="10475" name="yt_shape_10475"/>
          <p:cNvSpPr txBox="1"/>
          <p:nvPr/>
        </p:nvSpPr>
        <p:spPr>
          <a:xfrm>
            <a:off x="540000" y="3195262"/>
            <a:ext cx="4299895" cy="882486"/>
          </a:xfrm>
          <a:prstGeom prst="rect">
            <a:avLst/>
          </a:prstGeom>
        </p:spPr>
        <p:txBody>
          <a:bodyPr vert="horz" wrap="none" lIns="0" tIns="0" rIns="0" bIns="0" rtlCol="0">
            <a:noAutofit/>
          </a:bodyPr>
          <a:lstStyle/>
          <a:p>
            <a:pPr algn="l" eaLnBrk="1" latinLnBrk="0" hangingPunct="0">
              <a:lnSpc>
                <a:spcPct val="129999"/>
              </a:lnSpc>
            </a:pPr>
            <a:r>
              <a:rPr lang="en-US" altLang="zh-CN" sz="4900" b="0" i="0" u="none" spc="-4900">
                <a:solidFill>
                  <a:srgbClr val="1EE3CF"/>
                </a:solidFill>
                <a:effectLst/>
                <a:latin typeface="Times New Roman" pitchFamily="49"/>
                <a:ea typeface="宋体" pitchFamily="49"/>
              </a:rPr>
              <a:t> </a:t>
            </a:r>
            <a:r>
              <a:rPr lang="en-US" altLang="zh-CN" sz="4900" b="0" i="0" u="none" spc="32305">
                <a:solidFill>
                  <a:srgbClr val="1EE3CF"/>
                </a:solidFill>
                <a:effectLst/>
                <a:latin typeface="Times New Roman" pitchFamily="49"/>
                <a:ea typeface="宋体" pitchFamily="49"/>
              </a:rPr>
              <a:t> </a:t>
            </a:r>
          </a:p>
        </p:txBody>
      </p:sp>
      <p:pic>
        <p:nvPicPr>
          <p:cNvPr id="10474" name="yt_image_10474" title="H_77.31">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1415480" y="3195262"/>
            <a:ext cx="5697030" cy="131385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25C32CD3-5598-4B81-C7E8-D9FC5ACE7FC0}"/>
              </a:ext>
            </a:extLst>
          </p:cNvPr>
          <p:cNvSpPr txBox="1"/>
          <p:nvPr/>
        </p:nvSpPr>
        <p:spPr>
          <a:xfrm>
            <a:off x="449989" y="2533268"/>
            <a:ext cx="21612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如图所示</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474"/>
                                        </p:tgtEl>
                                        <p:attrNameLst>
                                          <p:attrName>style.visibility</p:attrName>
                                        </p:attrNameLst>
                                      </p:cBhvr>
                                      <p:to>
                                        <p:strVal val="visible"/>
                                      </p:to>
                                    </p:set>
                                    <p:animEffect transition="in" filter="blinds(horizontal)">
                                      <p:cBhvr>
                                        <p:cTn id="12" dur="500"/>
                                        <p:tgtEl>
                                          <p:spTgt spid="10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77" name="yt_shape_10477"/>
          <p:cNvSpPr txBox="1"/>
          <p:nvPr/>
        </p:nvSpPr>
        <p:spPr>
          <a:xfrm>
            <a:off x="540000" y="900000"/>
            <a:ext cx="673742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由从不同方向看到的图形想象立体图形</a:t>
            </a:r>
          </a:p>
        </p:txBody>
      </p:sp>
      <p:sp>
        <p:nvSpPr>
          <p:cNvPr id="10478" name="yt_shape_10478"/>
          <p:cNvSpPr txBox="1"/>
          <p:nvPr/>
        </p:nvSpPr>
        <p:spPr>
          <a:xfrm>
            <a:off x="540119" y="138943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如图所示是从三个方向看到的几何体的形状图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3_5e4f8"/>
              </a:rPr>
              <a:t>则这个几何体的形状是图中的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479" name="yt_image_1047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3185819" y="2501232"/>
            <a:ext cx="5820362" cy="2655959"/>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708259914">
            <a:extLst>
              <a:ext uri="{FF2B5EF4-FFF2-40B4-BE49-F238E27FC236}">
                <a16:creationId xmlns:a16="http://schemas.microsoft.com/office/drawing/2014/main" id="{60A1C18D-6E6F-34B2-C1CC-EE21BAA0FE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0618175D-B3E5-0017-D6F7-1619961CEE87}"/>
              </a:ext>
            </a:extLst>
          </p:cNvPr>
          <p:cNvSpPr txBox="1"/>
          <p:nvPr/>
        </p:nvSpPr>
        <p:spPr>
          <a:xfrm>
            <a:off x="1059708" y="181811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81" name="yt_shape_10481"/>
          <p:cNvSpPr txBox="1"/>
          <p:nvPr/>
        </p:nvSpPr>
        <p:spPr>
          <a:xfrm>
            <a:off x="540120"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宋体" pitchFamily="24"/>
              </a:rPr>
              <a:t>6</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如图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根据从三个方向看到的图形</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它是由</a:t>
            </a:r>
            <a:r>
              <a:rPr lang="zh-CN" altLang="zh-CN" sz="100" b="0" i="1" u="sng" spc="-100" dirty="0">
                <a:solidFill>
                  <a:srgbClr val="000000"/>
                </a:solidFill>
                <a:effectLst/>
                <a:latin typeface="Times New Roman" pitchFamily="24"/>
                <a:ea typeface="宋体" pitchFamily="24"/>
              </a:rPr>
              <a:t> </a:t>
            </a:r>
            <a:r>
              <a:rPr lang="zh-CN" altLang="zh-CN" sz="2400" b="0" i="1" u="sng" dirty="0">
                <a:solidFill>
                  <a:srgbClr val="000000"/>
                </a:solidFill>
                <a:effectLst/>
                <a:uFill>
                  <a:solidFill>
                    <a:srgbClr val="000000"/>
                  </a:solidFill>
                </a:uFill>
                <a:latin typeface="Times New Roman" pitchFamily="24"/>
                <a:ea typeface="宋体" pitchFamily="24"/>
              </a:rPr>
              <a:t>　　</a:t>
            </a:r>
            <a:r>
              <a:rPr lang="zh-CN" altLang="zh-CN" sz="2400" b="0" i="1" u="sng"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sym typeface="_⨹_12_d1013"/>
              </a:rPr>
              <a:t>个正方体组合而成的几何体</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宋体" pitchFamily="24"/>
                <a:ea typeface="宋体" pitchFamily="24"/>
              </a:rPr>
              <a:t>（</a:t>
            </a:r>
            <a:r>
              <a:rPr lang="zh-CN" altLang="zh-CN" sz="2400" b="0" i="0" u="none" dirty="0">
                <a:solidFill>
                  <a:srgbClr val="555369"/>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B</a:t>
            </a:r>
            <a:r>
              <a:rPr lang="zh-CN" altLang="zh-CN" sz="2400" b="0" i="0" u="none" dirty="0">
                <a:solidFill>
                  <a:srgbClr val="555369"/>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pic>
        <p:nvPicPr>
          <p:cNvPr id="10482" name="yt_image_10482" title="H_85.95">
            <a:extLst>
              <a:ext uri="">
                <a16:creationId xmlns="" xmlns:a14="http://schemas.microsoft.com/office/drawing/2010/main" xmlns:mc="http://schemas.openxmlformats.org/markup-compatibility/2006"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3791744" y="2011799"/>
            <a:ext cx="5014980" cy="14172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484" name="yt_table_10484"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88801938"/>
              </p:ext>
            </p:extLst>
          </p:nvPr>
        </p:nvGraphicFramePr>
        <p:xfrm>
          <a:off x="540056" y="3717032"/>
          <a:ext cx="7505066" cy="475488"/>
        </p:xfrm>
        <a:graphic>
          <a:graphicData uri="http://schemas.openxmlformats.org/drawingml/2006/table">
            <a:tbl>
              <a:tblPr/>
              <a:tblGrid>
                <a:gridCol w="2118043">
                  <a:extLst>
                    <a:ext uri="{9D8B030D-6E8A-4147-A177-3AD203B41FA5}">
                      <a16:colId xmlns:a16="http://schemas.microsoft.com/office/drawing/2014/main" val="10044"/>
                    </a:ext>
                  </a:extLst>
                </a:gridCol>
                <a:gridCol w="2100580">
                  <a:extLst>
                    <a:ext uri="{9D8B030D-6E8A-4147-A177-3AD203B41FA5}">
                      <a16:colId xmlns:a16="http://schemas.microsoft.com/office/drawing/2014/main" val="10045"/>
                    </a:ext>
                  </a:extLst>
                </a:gridCol>
                <a:gridCol w="2100580">
                  <a:extLst>
                    <a:ext uri="{9D8B030D-6E8A-4147-A177-3AD203B41FA5}">
                      <a16:colId xmlns:a16="http://schemas.microsoft.com/office/drawing/2014/main" val="10046"/>
                    </a:ext>
                  </a:extLst>
                </a:gridCol>
                <a:gridCol w="1185863">
                  <a:extLst>
                    <a:ext uri="{9D8B030D-6E8A-4147-A177-3AD203B41FA5}">
                      <a16:colId xmlns:a16="http://schemas.microsoft.com/office/drawing/2014/main" val="10047"/>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dirty="0">
                          <a:solidFill>
                            <a:srgbClr val="000000"/>
                          </a:solidFill>
                          <a:effectLst/>
                          <a:latin typeface="Times New Roman" pitchFamily="24"/>
                          <a:ea typeface="宋体" pitchFamily="24"/>
                        </a:rPr>
                        <a:t>C</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 5</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dirty="0">
                          <a:solidFill>
                            <a:srgbClr val="000000"/>
                          </a:solidFill>
                          <a:effectLst/>
                          <a:latin typeface="Times New Roman" pitchFamily="24"/>
                          <a:ea typeface="宋体" pitchFamily="24"/>
                        </a:rPr>
                        <a:t>D</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 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38"/>
                  </a:ext>
                </a:extLst>
              </a:tr>
            </a:tbl>
          </a:graphicData>
        </a:graphic>
      </p:graphicFrame>
      <p:sp>
        <p:nvSpPr>
          <p:cNvPr id="2" name="文本框 1">
            <a:extLst>
              <a:ext uri="{FF2B5EF4-FFF2-40B4-BE49-F238E27FC236}">
                <a16:creationId xmlns:a16="http://schemas.microsoft.com/office/drawing/2014/main" id="{DBBC46D9-095F-2BBD-343C-0E221EE29B04}"/>
              </a:ext>
            </a:extLst>
          </p:cNvPr>
          <p:cNvSpPr txBox="1"/>
          <p:nvPr/>
        </p:nvSpPr>
        <p:spPr>
          <a:xfrm>
            <a:off x="1059709"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86" name="yt_shape_10486"/>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情境题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通过小颖和小明的对话</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6_23e67"/>
              </a:rPr>
              <a:t>我们可以判断他们共同搭的几何体是</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487" name="yt_image_10487" title="H_133.4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3719736" y="1800168"/>
            <a:ext cx="5168060" cy="1898221"/>
          </a:xfrm>
          <a:prstGeom prst="rect">
            <a:avLst/>
          </a:prstGeom>
          <a:noFill/>
          <a:extLst>
            <a:ext uri="{909E8E84-426E-40DD-AFC4-6F175D3DCCD1}">
              <a14:hiddenFill xmlns:a14="http://schemas.microsoft.com/office/drawing/2010/main">
                <a:solidFill>
                  <a:srgbClr val="FFFFFF"/>
                </a:solidFill>
              </a14:hiddenFill>
            </a:ext>
          </a:extLst>
        </p:spPr>
      </p:pic>
      <p:pic>
        <p:nvPicPr>
          <p:cNvPr id="10489" name="yt_image_10489" title="H_107.1">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3143672" y="3933056"/>
            <a:ext cx="5610405" cy="160758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CFF8445-9CCB-80D6-CF05-81779120C574}"/>
              </a:ext>
            </a:extLst>
          </p:cNvPr>
          <p:cNvSpPr txBox="1"/>
          <p:nvPr/>
        </p:nvSpPr>
        <p:spPr>
          <a:xfrm>
            <a:off x="1059708" y="132868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91" name="yt_shape_10491"/>
          <p:cNvSpPr txBox="1"/>
          <p:nvPr/>
        </p:nvSpPr>
        <p:spPr>
          <a:xfrm>
            <a:off x="540000" y="900000"/>
            <a:ext cx="10233571" cy="908647"/>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黑体" pitchFamily="24"/>
              </a:rPr>
              <a:t>【易错点】</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sym typeface=",isEnd"/>
              </a:rPr>
              <a:t>考虑不全而漏解</a:t>
            </a:r>
          </a:p>
          <a:p>
            <a:pPr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已知某物体的三视图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则组成该物体需要</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个小立方体</a:t>
            </a:r>
            <a:r>
              <a:rPr lang="en-US" altLang="zh-CN" sz="2400" b="0" i="0" u="none">
                <a:solidFill>
                  <a:srgbClr val="000000"/>
                </a:solidFill>
                <a:effectLst/>
                <a:latin typeface="宋体" pitchFamily="24"/>
                <a:ea typeface="宋体" pitchFamily="24"/>
                <a:sym typeface=",isEnd"/>
              </a:rPr>
              <a:t>.</a:t>
            </a:r>
          </a:p>
        </p:txBody>
      </p:sp>
      <p:pic>
        <p:nvPicPr>
          <p:cNvPr id="10493" name="yt_image_10493" title="H_102.78">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4086264" y="2010970"/>
            <a:ext cx="4019470" cy="1305306"/>
          </a:xfrm>
          <a:prstGeom prst="rect">
            <a:avLst/>
          </a:prstGeom>
          <a:noFill/>
          <a:extLst>
            <a:ext uri="{909E8E84-426E-40DD-AFC4-6F175D3DCCD1}">
              <a14:hiddenFill xmlns:a14="http://schemas.microsoft.com/office/drawing/2010/main">
                <a:solidFill>
                  <a:srgbClr val="FFFFFF"/>
                </a:solidFill>
              </a14:hiddenFill>
            </a:ext>
          </a:extLst>
        </p:spPr>
      </p:pic>
      <p:sp>
        <p:nvSpPr>
          <p:cNvPr id="10495" name="yt_shape_10495"/>
          <p:cNvSpPr txBox="1"/>
          <p:nvPr/>
        </p:nvSpPr>
        <p:spPr>
          <a:xfrm>
            <a:off x="540120" y="3366776"/>
            <a:ext cx="11492915" cy="908647"/>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黑体" pitchFamily="24"/>
              </a:rPr>
              <a:t>【变式】</a:t>
            </a:r>
            <a:r>
              <a:rPr lang="zh-CN" altLang="zh-CN" sz="2400" b="0" i="0" u="none">
                <a:solidFill>
                  <a:srgbClr val="000000"/>
                </a:solidFill>
                <a:effectLst/>
                <a:latin typeface="Times New Roman" pitchFamily="24"/>
                <a:ea typeface="宋体" pitchFamily="24"/>
              </a:rPr>
              <a:t>桌子上摆放若干碟子</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从三个方向看得到的平面图形如图所示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27974,isEnd"/>
              </a:rPr>
              <a:t>则这张桌</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子上共有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9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个碟子</a:t>
            </a:r>
            <a:r>
              <a:rPr lang="en-US" altLang="zh-CN" sz="2400" b="0" i="0" u="none">
                <a:solidFill>
                  <a:srgbClr val="000000"/>
                </a:solidFill>
                <a:effectLst/>
                <a:latin typeface="宋体" pitchFamily="24"/>
                <a:ea typeface="宋体" pitchFamily="24"/>
                <a:sym typeface=",isEnd"/>
              </a:rPr>
              <a:t>.</a:t>
            </a:r>
          </a:p>
        </p:txBody>
      </p:sp>
      <p:pic>
        <p:nvPicPr>
          <p:cNvPr id="10496" name="yt_image_10496" title="H_97.56">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3669831" y="4594540"/>
            <a:ext cx="4852337" cy="123901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0A5F31A-2AE5-11E3-0EFD-93F55FCE1051}"/>
              </a:ext>
            </a:extLst>
          </p:cNvPr>
          <p:cNvSpPr txBox="1"/>
          <p:nvPr/>
        </p:nvSpPr>
        <p:spPr>
          <a:xfrm>
            <a:off x="7841389" y="1328682"/>
            <a:ext cx="12468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33C16692-BC6F-29E2-1A44-C40F6791B350}"/>
              </a:ext>
            </a:extLst>
          </p:cNvPr>
          <p:cNvSpPr txBox="1"/>
          <p:nvPr/>
        </p:nvSpPr>
        <p:spPr>
          <a:xfrm>
            <a:off x="1974109" y="3795458"/>
            <a:ext cx="260718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499" name="yt_shape_10499"/>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0498" name="yt_image_10498" title="H_41.85">
            <a:extLst>
              <a:ext uri="">
                <a16:creationId xmlns="" xmlns:p14="http://schemas.microsoft.com/office/powerpoint/2010/main" xmlns:mc="http://schemas.openxmlformats.org/markup-compatibility/2006"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0501" name="yt_shape_10501"/>
          <p:cNvSpPr txBox="1"/>
          <p:nvPr/>
        </p:nvSpPr>
        <p:spPr>
          <a:xfrm>
            <a:off x="540119" y="148216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烟台市中考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如图所示的几何体是由</a:t>
            </a:r>
            <a:r>
              <a:rPr lang="en-US" altLang="zh-CN" sz="2400" b="0" i="0" u="none">
                <a:solidFill>
                  <a:srgbClr val="000000"/>
                </a:solidFill>
                <a:effectLst/>
                <a:latin typeface="Times New Roman" pitchFamily="24"/>
                <a:ea typeface="宋体" pitchFamily="24"/>
              </a:rPr>
              <a:t>9</a:t>
            </a:r>
            <a:r>
              <a:rPr lang="zh-CN" altLang="zh-CN" sz="2400" b="0" i="0" u="none">
                <a:solidFill>
                  <a:srgbClr val="000000"/>
                </a:solidFill>
                <a:effectLst/>
                <a:latin typeface="Times New Roman" pitchFamily="24"/>
                <a:ea typeface="宋体" pitchFamily="24"/>
              </a:rPr>
              <a:t>个大小相同的小正方体组成的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c47c5"/>
              </a:rPr>
              <a:t>将小正</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方体</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宋体" pitchFamily="24"/>
              </a:rPr>
              <a:t>移走后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所得几何体从三个方向看没有发生变化的是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503" name="yt_table_10503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89648285"/>
              </p:ext>
            </p:extLst>
          </p:nvPr>
        </p:nvGraphicFramePr>
        <p:xfrm>
          <a:off x="540056" y="2441600"/>
          <a:ext cx="3776663" cy="1901952"/>
        </p:xfrm>
        <a:graphic>
          <a:graphicData uri="http://schemas.openxmlformats.org/drawingml/2006/table">
            <a:tbl>
              <a:tblPr/>
              <a:tblGrid>
                <a:gridCol w="3776663">
                  <a:extLst>
                    <a:ext uri="{9D8B030D-6E8A-4147-A177-3AD203B41FA5}">
                      <a16:colId xmlns:a16="http://schemas.microsoft.com/office/drawing/2014/main" val="1004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从正面看和从左面看</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39"/>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从正面看和从上面看</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0"/>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从左面看和从上面看</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1"/>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从三个方向看都不变</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2"/>
                  </a:ext>
                </a:extLst>
              </a:tr>
            </a:tbl>
          </a:graphicData>
        </a:graphic>
      </p:graphicFrame>
      <p:pic>
        <p:nvPicPr>
          <p:cNvPr id="10502" name="yt_image_10502_skip" title="H_82.89">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10482495" y="2441600"/>
            <a:ext cx="1167244" cy="105270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E90E089-1840-D99A-A330-CA597D93B170}"/>
              </a:ext>
            </a:extLst>
          </p:cNvPr>
          <p:cNvSpPr txBox="1"/>
          <p:nvPr/>
        </p:nvSpPr>
        <p:spPr>
          <a:xfrm>
            <a:off x="8984507" y="191084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579</Words>
  <Application>Microsoft Office PowerPoint</Application>
  <PresentationFormat>宽屏</PresentationFormat>
  <Paragraphs>77</Paragraphs>
  <Slides>16</Slides>
  <Notes>0</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16</vt:i4>
      </vt:variant>
    </vt:vector>
  </HeadingPairs>
  <TitlesOfParts>
    <vt:vector size="46" baseType="lpstr">
      <vt:lpstr>,isEnd</vt:lpstr>
      <vt:lpstr>_⨹_1_12c31</vt:lpstr>
      <vt:lpstr>_⨹_10_7abc4,isEnd</vt:lpstr>
      <vt:lpstr>_⨹_11_b69b6</vt:lpstr>
      <vt:lpstr>_⨹_11_bc9ac,isEnd</vt:lpstr>
      <vt:lpstr>_⨹_12_d1013</vt:lpstr>
      <vt:lpstr>_⨹_13_5e4f8</vt:lpstr>
      <vt:lpstr>_⨹_16_23e67</vt:lpstr>
      <vt:lpstr>_⨹_2_477d4,isEnd</vt:lpstr>
      <vt:lpstr>_⨹_20_5aa98</vt:lpstr>
      <vt:lpstr>_⨹_22_e1de5,isEnd</vt:lpstr>
      <vt:lpstr>_⨹_3_c3d64,isEnd</vt:lpstr>
      <vt:lpstr>_⨹_3_c47c5</vt:lpstr>
      <vt:lpstr>_⨹_33_15e32,isEnd</vt:lpstr>
      <vt:lpstr>_⨹_4_27974,isEnd</vt:lpstr>
      <vt:lpstr>_⨹_4_bc2a8,isEnd</vt:lpstr>
      <vt:lpstr>_⨹_5_bdf86</vt:lpstr>
      <vt:lpstr>_⨹_5_f106b,isEnd</vt:lpstr>
      <vt:lpstr>_⨹_7_b8942</vt:lpstr>
      <vt:lpstr>Finished</vt:lpstr>
      <vt:lpstr>等线</vt:lpstr>
      <vt:lpstr>等线 Light</vt:lpstr>
      <vt:lpstr>黑体</vt:lpstr>
      <vt:lpstr>楷体</vt:lpstr>
      <vt:lpstr>宋体</vt:lpstr>
      <vt:lpstr>微软雅黑</vt:lpstr>
      <vt:lpstr>Arial</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阳鑫</cp:lastModifiedBy>
  <cp:revision>10</cp:revision>
  <dcterms:created xsi:type="dcterms:W3CDTF">2024-07-23T04:16:09Z</dcterms:created>
  <dcterms:modified xsi:type="dcterms:W3CDTF">2024-07-23T16:37:53Z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