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3" r:id="rId6"/>
    <p:sldId id="315" r:id="rId7"/>
    <p:sldId id="318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4" name="yt_shape_11874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3" name="yt_image_1187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6" name="yt_shape_11876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计算器的面板由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b31e,isEnd"/>
              </a:rPr>
              <a:t>显示器的功能是显示输入的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数据和计算结果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应用计算器计算时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所得的结果有时候是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4152,isEnd"/>
              </a:rPr>
              <a:t>为了得到所需精确度的近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常采用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680D46-C12D-4117-EBC9-0F0EE2DB9CDE}"/>
              </a:ext>
            </a:extLst>
          </p:cNvPr>
          <p:cNvSpPr txBox="1"/>
          <p:nvPr/>
        </p:nvSpPr>
        <p:spPr>
          <a:xfrm>
            <a:off x="32695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键盘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85DBDC-7C52-EA47-1689-230526066D22}"/>
              </a:ext>
            </a:extLst>
          </p:cNvPr>
          <p:cNvSpPr txBox="1"/>
          <p:nvPr/>
        </p:nvSpPr>
        <p:spPr>
          <a:xfrm>
            <a:off x="4793508" y="14353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显示器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2DA978-59A9-CF4E-594B-55701CE06522}"/>
              </a:ext>
            </a:extLst>
          </p:cNvPr>
          <p:cNvSpPr txBox="1"/>
          <p:nvPr/>
        </p:nvSpPr>
        <p:spPr>
          <a:xfrm>
            <a:off x="6622307" y="23863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近似数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879E7F-FA51-7561-2C73-1B959B4410FF}"/>
              </a:ext>
            </a:extLst>
          </p:cNvPr>
          <p:cNvSpPr txBox="1"/>
          <p:nvPr/>
        </p:nvSpPr>
        <p:spPr>
          <a:xfrm>
            <a:off x="2583708" y="2861823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四舍五入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" name="yt_shape_118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8" name="yt_image_1187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1" name="yt_shape_11881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计算器的认识与应用</a:t>
            </a:r>
          </a:p>
        </p:txBody>
      </p:sp>
      <p:sp>
        <p:nvSpPr>
          <p:cNvPr id="11882" name="yt_shape_11882"/>
          <p:cNvSpPr txBox="1"/>
          <p:nvPr/>
        </p:nvSpPr>
        <p:spPr>
          <a:xfrm>
            <a:off x="540119" y="1971599"/>
            <a:ext cx="11492915" cy="9286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按照下面科学计算器的按键顺序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fe12"/>
              </a:rPr>
              <a:t>对应的计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算任务是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83" name="yt_table_11883" title="H_100.7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850597"/>
                  </p:ext>
                </p:extLst>
              </p:nvPr>
            </p:nvGraphicFramePr>
            <p:xfrm>
              <a:off x="540056" y="2951039"/>
              <a:ext cx="6642418" cy="1357631"/>
            </p:xfrm>
            <a:graphic>
              <a:graphicData uri="http://schemas.openxmlformats.org/drawingml/2006/table">
                <a:tbl>
                  <a:tblPr/>
                  <a:tblGrid>
                    <a:gridCol w="395478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2687638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83" name="yt_table_11883" descr="{&quot;rangeId&quot;:4,&quot;type&quot;:&quot;Option&quot;}" title="H_100.7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850597"/>
                  </p:ext>
                </p:extLst>
              </p:nvPr>
            </p:nvGraphicFramePr>
            <p:xfrm>
              <a:off x="540056" y="2951039"/>
              <a:ext cx="6642418" cy="1279398"/>
            </p:xfrm>
            <a:graphic>
              <a:graphicData uri="http://schemas.openxmlformats.org/drawingml/2006/table">
                <a:tbl>
                  <a:tblPr/>
                  <a:tblGrid>
                    <a:gridCol w="395478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2687638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846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392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392" t="-101923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419973">
            <a:extLst>
              <a:ext uri="{FF2B5EF4-FFF2-40B4-BE49-F238E27FC236}">
                <a16:creationId xmlns:a16="http://schemas.microsoft.com/office/drawing/2014/main" id="{E0B48C9C-0A1E-8AE9-6B09-CC5FD683DC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1708420069">
            <a:extLst>
              <a:ext uri="{FF2B5EF4-FFF2-40B4-BE49-F238E27FC236}">
                <a16:creationId xmlns:a16="http://schemas.microsoft.com/office/drawing/2014/main" id="{029DB461-25FD-48FC-7FAF-F50CB4ECC2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119" y="2051196"/>
            <a:ext cx="1038417" cy="336106"/>
          </a:xfrm>
          <a:prstGeom prst="rect">
            <a:avLst/>
          </a:prstGeom>
        </p:spPr>
      </p:pic>
      <p:pic>
        <p:nvPicPr>
          <p:cNvPr id="7" name="yt_shape_1721708420091">
            <a:extLst>
              <a:ext uri="{FF2B5EF4-FFF2-40B4-BE49-F238E27FC236}">
                <a16:creationId xmlns:a16="http://schemas.microsoft.com/office/drawing/2014/main" id="{E764C879-E660-98DC-5497-C3DA965611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344" y="2042366"/>
            <a:ext cx="3775267" cy="3537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17690-3DEA-2853-E5B3-4C1D981FFA2A}"/>
              </a:ext>
            </a:extLst>
          </p:cNvPr>
          <p:cNvSpPr txBox="1"/>
          <p:nvPr/>
        </p:nvSpPr>
        <p:spPr>
          <a:xfrm>
            <a:off x="2278908" y="24200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4" name="yt_shape_11884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近似数</a:t>
            </a:r>
          </a:p>
        </p:txBody>
      </p:sp>
      <p:sp>
        <p:nvSpPr>
          <p:cNvPr id="11885" name="yt_shape_11885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6" name="yt_table_118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73543"/>
              </p:ext>
            </p:extLst>
          </p:nvPr>
        </p:nvGraphicFramePr>
        <p:xfrm>
          <a:off x="540056" y="1868737"/>
          <a:ext cx="51739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1888" name="yt_shape_11888"/>
          <p:cNvSpPr txBox="1"/>
          <p:nvPr/>
        </p:nvSpPr>
        <p:spPr>
          <a:xfrm>
            <a:off x="540000" y="2870291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9" name="yt_table_118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056059"/>
              </p:ext>
            </p:extLst>
          </p:nvPr>
        </p:nvGraphicFramePr>
        <p:xfrm>
          <a:off x="540056" y="3349594"/>
          <a:ext cx="57073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131000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sp>
        <p:nvSpPr>
          <p:cNvPr id="11891" name="yt_shape_11891"/>
          <p:cNvSpPr txBox="1"/>
          <p:nvPr/>
        </p:nvSpPr>
        <p:spPr>
          <a:xfrm>
            <a:off x="540000" y="4351148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按要求取下列各数的近似数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892" name="yt_shape_11892"/>
          <p:cNvSpPr txBox="1"/>
          <p:nvPr/>
        </p:nvSpPr>
        <p:spPr>
          <a:xfrm>
            <a:off x="540000" y="4830451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1893" name="yt_shape_11893"/>
          <p:cNvSpPr txBox="1"/>
          <p:nvPr/>
        </p:nvSpPr>
        <p:spPr>
          <a:xfrm>
            <a:off x="540000" y="5309754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14159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1894" name="yt_shape_11894"/>
          <p:cNvSpPr txBox="1"/>
          <p:nvPr/>
        </p:nvSpPr>
        <p:spPr>
          <a:xfrm>
            <a:off x="540000" y="5789057"/>
            <a:ext cx="6822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420189">
            <a:extLst>
              <a:ext uri="{FF2B5EF4-FFF2-40B4-BE49-F238E27FC236}">
                <a16:creationId xmlns:a16="http://schemas.microsoft.com/office/drawing/2014/main" id="{6FB6FFCD-0D99-948E-D66D-34486884E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1D41D4-6650-2A6E-9C64-651F95CC5325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92A386-FAE8-506A-01C5-F11079FEDE2F}"/>
              </a:ext>
            </a:extLst>
          </p:cNvPr>
          <p:cNvSpPr txBox="1"/>
          <p:nvPr/>
        </p:nvSpPr>
        <p:spPr>
          <a:xfrm>
            <a:off x="7536589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74F78C-1E33-BAA7-99AA-289CDD4EDF6F}"/>
              </a:ext>
            </a:extLst>
          </p:cNvPr>
          <p:cNvSpPr txBox="1"/>
          <p:nvPr/>
        </p:nvSpPr>
        <p:spPr>
          <a:xfrm>
            <a:off x="2735989" y="478364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39D654-DA53-AD29-BB52-5619FCFE0F1E}"/>
              </a:ext>
            </a:extLst>
          </p:cNvPr>
          <p:cNvSpPr txBox="1"/>
          <p:nvPr/>
        </p:nvSpPr>
        <p:spPr>
          <a:xfrm>
            <a:off x="2888389" y="526294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9F4511-D856-D388-2744-AC617F7BF844}"/>
              </a:ext>
            </a:extLst>
          </p:cNvPr>
          <p:cNvSpPr txBox="1"/>
          <p:nvPr/>
        </p:nvSpPr>
        <p:spPr>
          <a:xfrm>
            <a:off x="3294789" y="5742251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在输入算式时易漏掉括号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96" name="yt_shape_11896"/>
              <p:cNvSpPr txBox="1"/>
              <p:nvPr/>
            </p:nvSpPr>
            <p:spPr>
              <a:xfrm>
                <a:off x="540000" y="1379303"/>
                <a:ext cx="563776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6" name="yt_shape_11896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637762" cy="642740"/>
              </a:xfrm>
              <a:prstGeom prst="rect">
                <a:avLst/>
              </a:prstGeom>
              <a:blipFill>
                <a:blip r:embed="rId2"/>
                <a:stretch>
                  <a:fillRect l="-3355" r="-238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98" name="yt_shape_11898"/>
          <p:cNvSpPr txBox="1"/>
          <p:nvPr/>
        </p:nvSpPr>
        <p:spPr>
          <a:xfrm>
            <a:off x="540000" y="207283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99" name="yt_shape_11899"/>
          <p:cNvSpPr txBox="1"/>
          <p:nvPr/>
        </p:nvSpPr>
        <p:spPr>
          <a:xfrm>
            <a:off x="540000" y="2552134"/>
            <a:ext cx="94657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按键顺序为</a:t>
            </a:r>
            <a:r>
              <a:rPr lang="en-US" altLang="zh-CN" sz="235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</a:t>
            </a:r>
            <a:r>
              <a:rPr lang="en-US" altLang="zh-CN" sz="17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2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3"/>
                <a:ea typeface="Times New Roman" pitchFamily="2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</a:t>
            </a:r>
            <a:r>
              <a:rPr lang="en-US" altLang="zh-CN" sz="9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1708420295">
            <a:extLst>
              <a:ext uri="{FF2B5EF4-FFF2-40B4-BE49-F238E27FC236}">
                <a16:creationId xmlns:a16="http://schemas.microsoft.com/office/drawing/2014/main" id="{B76C6BDF-598A-1CCE-E6B9-042C2E50D3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598829"/>
            <a:ext cx="2871977" cy="330981"/>
          </a:xfrm>
          <a:prstGeom prst="rect">
            <a:avLst/>
          </a:prstGeom>
        </p:spPr>
      </p:pic>
      <p:pic>
        <p:nvPicPr>
          <p:cNvPr id="5" name="yt_shape_1721708420317">
            <a:extLst>
              <a:ext uri="{FF2B5EF4-FFF2-40B4-BE49-F238E27FC236}">
                <a16:creationId xmlns:a16="http://schemas.microsoft.com/office/drawing/2014/main" id="{672CCDA1-7426-92D8-178C-306F3D9208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988" y="2603192"/>
            <a:ext cx="3378390" cy="3222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72A594-3463-BE40-B0D8-B6ED33D70896}"/>
              </a:ext>
            </a:extLst>
          </p:cNvPr>
          <p:cNvSpPr txBox="1"/>
          <p:nvPr/>
        </p:nvSpPr>
        <p:spPr>
          <a:xfrm>
            <a:off x="449989" y="202602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2C3F4D-490E-599D-72DD-8F29267AEF1F}"/>
              </a:ext>
            </a:extLst>
          </p:cNvPr>
          <p:cNvSpPr txBox="1"/>
          <p:nvPr/>
        </p:nvSpPr>
        <p:spPr>
          <a:xfrm>
            <a:off x="449989" y="2505328"/>
            <a:ext cx="9554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解析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按键顺序为</a:t>
            </a:r>
            <a:r>
              <a:rPr kumimoji="0" lang="en-US" altLang="zh-CN" sz="235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</a:t>
            </a:r>
            <a:r>
              <a:rPr kumimoji="0" lang="en-US" altLang="zh-CN" sz="17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7"/>
                <a:ea typeface="宋体" pitchFamily="17"/>
                <a:cs typeface="+mn-cs"/>
                <a:sym typeface=""/>
              </a:rPr>
              <a:t> </a:t>
            </a:r>
            <a:r>
              <a:rPr kumimoji="0" lang="en-US" altLang="zh-CN" sz="23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3"/>
                <a:ea typeface="Times New Roman" pitchFamily="23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       </a:t>
            </a:r>
            <a:r>
              <a:rPr kumimoji="0" lang="en-US" altLang="zh-CN" sz="9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9"/>
                <a:ea typeface="宋体" pitchFamily="9"/>
                <a:cs typeface="+mn-cs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00" name="yt_image_1190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3" name="yt_shape_11903"/>
          <p:cNvSpPr txBox="1"/>
          <p:nvPr/>
        </p:nvSpPr>
        <p:spPr>
          <a:xfrm>
            <a:off x="540000" y="1482165"/>
            <a:ext cx="852957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按键顺序</a:t>
            </a: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对应下面算式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4" name="yt_table_119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516248"/>
              </p:ext>
            </p:extLst>
          </p:nvPr>
        </p:nvGraphicFramePr>
        <p:xfrm>
          <a:off x="540056" y="1971599"/>
          <a:ext cx="7139306" cy="950976"/>
        </p:xfrm>
        <a:graphic>
          <a:graphicData uri="http://schemas.openxmlformats.org/drawingml/2006/table">
            <a:tbl>
              <a:tblPr/>
              <a:tblGrid>
                <a:gridCol w="42008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sp>
        <p:nvSpPr>
          <p:cNvPr id="11906" name="yt_shape_11906"/>
          <p:cNvSpPr txBox="1"/>
          <p:nvPr/>
        </p:nvSpPr>
        <p:spPr>
          <a:xfrm>
            <a:off x="540119" y="297315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对智能手机里自己喜欢的新闻和视频点赞已成为一种潮流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57ea,isEnd"/>
              </a:rPr>
              <a:t>当点数超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万时我们看到的数为原数的近似值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当你看到当前点赞数是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165,isEnd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赞一次后点赞数立即变成了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那么在你点赞前一刻原数的准确数为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907" name="yt_image_1190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9936" y="4653136"/>
            <a:ext cx="1520535" cy="122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420419">
            <a:extLst>
              <a:ext uri="{FF2B5EF4-FFF2-40B4-BE49-F238E27FC236}">
                <a16:creationId xmlns:a16="http://schemas.microsoft.com/office/drawing/2014/main" id="{D62C7AD7-47D7-9F91-283F-01F81AD402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200" y="1525331"/>
            <a:ext cx="3595877" cy="3480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A65CA1-DF31-B04F-6112-9EB82BE20FFA}"/>
              </a:ext>
            </a:extLst>
          </p:cNvPr>
          <p:cNvSpPr txBox="1"/>
          <p:nvPr/>
        </p:nvSpPr>
        <p:spPr>
          <a:xfrm>
            <a:off x="8084276" y="1435359"/>
            <a:ext cx="383285" cy="5280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67CA73-9F1A-0264-9F4B-3D323C219F99}"/>
              </a:ext>
            </a:extLst>
          </p:cNvPr>
          <p:cNvSpPr txBox="1"/>
          <p:nvPr/>
        </p:nvSpPr>
        <p:spPr>
          <a:xfrm>
            <a:off x="10356107" y="3877323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4_6140b"/>
              </a:rPr>
              <a:t>5499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万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0" name="yt_shape_119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09" name="yt_image_1190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12" name="yt_shape_11912"/>
              <p:cNvSpPr txBox="1"/>
              <p:nvPr/>
            </p:nvSpPr>
            <p:spPr>
              <a:xfrm>
                <a:off x="540119" y="1431377"/>
                <a:ext cx="11492915" cy="52620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使用计算器计算各式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6666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你发现了什么规律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lim>
                    </m:limLow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groupChr>
                      </m:e>
                      <m:lim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lim>
                    </m:limLow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lim>
                    </m:limLow>
                  </m:oMath>
                </a14:m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lim>
                    </m:limLow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依照你发现的规律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不用计算器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你能直接写出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666666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666667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e38,isEnd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请你试一试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666666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666667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444444222222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912" name="yt_shape_119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262018"/>
              </a:xfrm>
              <a:prstGeom prst="rect">
                <a:avLst/>
              </a:prstGeom>
              <a:blipFill>
                <a:blip r:embed="rId3"/>
                <a:stretch>
                  <a:fillRect l="-1645" t="-1043" b="-2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9CB2A0-7A9E-48F1-5F03-EAE53021B296}"/>
              </a:ext>
            </a:extLst>
          </p:cNvPr>
          <p:cNvSpPr txBox="1"/>
          <p:nvPr/>
        </p:nvSpPr>
        <p:spPr>
          <a:xfrm>
            <a:off x="1669308" y="1860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8A916D-7DEF-387E-1ED8-389A783EBA45}"/>
              </a:ext>
            </a:extLst>
          </p:cNvPr>
          <p:cNvSpPr txBox="1"/>
          <p:nvPr/>
        </p:nvSpPr>
        <p:spPr>
          <a:xfrm>
            <a:off x="1974108" y="23355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070A46-4BC1-C0FD-118D-775831E08175}"/>
              </a:ext>
            </a:extLst>
          </p:cNvPr>
          <p:cNvSpPr txBox="1"/>
          <p:nvPr/>
        </p:nvSpPr>
        <p:spPr>
          <a:xfrm>
            <a:off x="2278908" y="28110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444222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B127C6-C811-4FDC-362F-F3ABF8B22AA8}"/>
              </a:ext>
            </a:extLst>
          </p:cNvPr>
          <p:cNvSpPr txBox="1"/>
          <p:nvPr/>
        </p:nvSpPr>
        <p:spPr>
          <a:xfrm>
            <a:off x="2583708" y="328652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44442222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971454-132D-DA83-97C4-4C294FC2D2C9}"/>
                  </a:ext>
                </a:extLst>
              </p:cNvPr>
              <p:cNvSpPr txBox="1"/>
              <p:nvPr/>
            </p:nvSpPr>
            <p:spPr>
              <a:xfrm>
                <a:off x="450108" y="4125404"/>
                <a:ext cx="6205283" cy="1076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groupChr>
                      </m:e>
                      <m:li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lim>
                    </m:limLow>
                  </m:oMath>
                </a14:m>
                <a:r>
                  <a:rPr kumimoji="0" lang="zh-CN" altLang="zh-CN" sz="15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971454-132D-DA83-97C4-4C294FC2D2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25404"/>
                <a:ext cx="6205283" cy="1076465"/>
              </a:xfrm>
              <a:prstGeom prst="rect">
                <a:avLst/>
              </a:prstGeom>
              <a:blipFill>
                <a:blip r:embed="rId4"/>
                <a:stretch>
                  <a:fillRect l="-1572" r="-23183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4C8CB38-2F85-C191-D534-A9CD12E4C0C3}"/>
              </a:ext>
            </a:extLst>
          </p:cNvPr>
          <p:cNvSpPr txBox="1"/>
          <p:nvPr/>
        </p:nvSpPr>
        <p:spPr>
          <a:xfrm>
            <a:off x="450108" y="6171328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666666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666667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444444222222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,isEnd</vt:lpstr>
      <vt:lpstr>_⨹_1_7f165,isEnd</vt:lpstr>
      <vt:lpstr>_⨹_1_afe38,isEnd</vt:lpstr>
      <vt:lpstr>_⨹_11_c4152,isEnd</vt:lpstr>
      <vt:lpstr>_⨹_12_eb31e,isEnd</vt:lpstr>
      <vt:lpstr>_⨹_4_5fe12</vt:lpstr>
      <vt:lpstr>_⨹_4_6140b</vt:lpstr>
      <vt:lpstr>_⨹_4_957ea,isEnd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2024-07-23T13:58:16Z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