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9" r:id="rId6"/>
    <p:sldId id="310" r:id="rId7"/>
    <p:sldId id="316" r:id="rId8"/>
    <p:sldId id="318" r:id="rId9"/>
    <p:sldId id="321" r:id="rId10"/>
    <p:sldId id="322" r:id="rId11"/>
    <p:sldId id="326" r:id="rId12"/>
    <p:sldId id="328" r:id="rId13"/>
    <p:sldId id="33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6" name="yt_shape_10976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0977" name="yt_image_10977" title="H_31.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9" name="yt_shape_10979"/>
          <p:cNvSpPr txBox="1"/>
          <p:nvPr/>
        </p:nvSpPr>
        <p:spPr>
          <a:xfrm>
            <a:off x="540119" y="1976703"/>
            <a:ext cx="11492915" cy="18757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同号两数相加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并把绝对值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异号两数相加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绝对值相等时和为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绝对值不等时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b4f7d,isEnd"/>
              </a:rPr>
              <a:t>较大的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并用较大的数的绝对值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较小的数的绝对值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任何数与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仍得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062829-E3AA-611E-690D-4F5EB38FE7BC}"/>
              </a:ext>
            </a:extLst>
          </p:cNvPr>
          <p:cNvSpPr txBox="1"/>
          <p:nvPr/>
        </p:nvSpPr>
        <p:spPr>
          <a:xfrm>
            <a:off x="3598121" y="1929897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8E7EF3-BEDE-934D-0F43-AA4303D5E7DF}"/>
              </a:ext>
            </a:extLst>
          </p:cNvPr>
          <p:cNvSpPr txBox="1"/>
          <p:nvPr/>
        </p:nvSpPr>
        <p:spPr>
          <a:xfrm>
            <a:off x="7560521" y="1929897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65315A-BD24-A866-5CC9-73E40D3DFCC5}"/>
              </a:ext>
            </a:extLst>
          </p:cNvPr>
          <p:cNvSpPr txBox="1"/>
          <p:nvPr/>
        </p:nvSpPr>
        <p:spPr>
          <a:xfrm>
            <a:off x="5731721" y="240538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F59797-BFFC-C4FC-B5EF-68A64112CAA8}"/>
              </a:ext>
            </a:extLst>
          </p:cNvPr>
          <p:cNvSpPr txBox="1"/>
          <p:nvPr/>
        </p:nvSpPr>
        <p:spPr>
          <a:xfrm>
            <a:off x="9236921" y="2405385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5C6D3F-40BC-17E1-9208-EFFE2750D3AA}"/>
              </a:ext>
            </a:extLst>
          </p:cNvPr>
          <p:cNvSpPr txBox="1"/>
          <p:nvPr/>
        </p:nvSpPr>
        <p:spPr>
          <a:xfrm>
            <a:off x="5326908" y="288087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7CAABE-9D38-DDC9-85A0-9E0ADE5180C1}"/>
              </a:ext>
            </a:extLst>
          </p:cNvPr>
          <p:cNvSpPr txBox="1"/>
          <p:nvPr/>
        </p:nvSpPr>
        <p:spPr>
          <a:xfrm>
            <a:off x="4055321" y="3356361"/>
            <a:ext cx="1399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这个数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0" name="yt_shape_11040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请你用生活实例解释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的意义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一天中午的气温为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晚上下降了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bbe6e"/>
              </a:rPr>
              <a:t>则晚上的气温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小明在一条东西方向的道路上行走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规定向东行走记为正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则小明向西行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5ca92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又向西行走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204E10-7DDD-C198-326F-48CAC27F0D7C}"/>
              </a:ext>
            </a:extLst>
          </p:cNvPr>
          <p:cNvSpPr txBox="1"/>
          <p:nvPr/>
        </p:nvSpPr>
        <p:spPr>
          <a:xfrm>
            <a:off x="450108" y="1328682"/>
            <a:ext cx="112448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一天中午的气温为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晚上下降了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bbe6e"/>
              </a:rPr>
              <a:t>则晚上的气温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B7F7D6-CD9C-335A-7D62-26BDD8581C79}"/>
              </a:ext>
            </a:extLst>
          </p:cNvPr>
          <p:cNvSpPr txBox="1"/>
          <p:nvPr/>
        </p:nvSpPr>
        <p:spPr>
          <a:xfrm>
            <a:off x="450108" y="1804170"/>
            <a:ext cx="369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6D8594-1E1F-C908-7179-B828E8ABB9CC}"/>
              </a:ext>
            </a:extLst>
          </p:cNvPr>
          <p:cNvSpPr txBox="1"/>
          <p:nvPr/>
        </p:nvSpPr>
        <p:spPr>
          <a:xfrm>
            <a:off x="450108" y="2279658"/>
            <a:ext cx="10771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小明在一条东西方向的道路上行走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规定向东行走记为正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则小明向西行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5ca92"/>
              </a:rPr>
              <a:t>千米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E73D84-08A1-61FE-C16B-48FA114116E1}"/>
              </a:ext>
            </a:extLst>
          </p:cNvPr>
          <p:cNvSpPr txBox="1"/>
          <p:nvPr/>
        </p:nvSpPr>
        <p:spPr>
          <a:xfrm>
            <a:off x="450108" y="2755146"/>
            <a:ext cx="886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又向西行走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3" name="yt_shape_1104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42" name="yt_image_11042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45" name="yt_shape_11045"/>
          <p:cNvSpPr txBox="1"/>
          <p:nvPr/>
        </p:nvSpPr>
        <p:spPr>
          <a:xfrm>
            <a:off x="540000" y="1482165"/>
            <a:ext cx="931344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并比较它们的绝对值的大小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由图可知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048" name="yt_image_11048" title="H_18.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2176554"/>
            <a:ext cx="2257360" cy="22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0" name="yt_shape_11050"/>
          <p:cNvSpPr txBox="1"/>
          <p:nvPr/>
        </p:nvSpPr>
        <p:spPr>
          <a:xfrm>
            <a:off x="540000" y="3122868"/>
            <a:ext cx="956351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试计算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5E8971-708B-D9B8-125D-9E2B56925F43}"/>
              </a:ext>
            </a:extLst>
          </p:cNvPr>
          <p:cNvSpPr txBox="1"/>
          <p:nvPr/>
        </p:nvSpPr>
        <p:spPr>
          <a:xfrm>
            <a:off x="449985" y="2563627"/>
            <a:ext cx="9403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F9FBA9-E3BF-3E21-3184-23B3F5E241C2}"/>
              </a:ext>
            </a:extLst>
          </p:cNvPr>
          <p:cNvSpPr txBox="1"/>
          <p:nvPr/>
        </p:nvSpPr>
        <p:spPr>
          <a:xfrm>
            <a:off x="449989" y="3551550"/>
            <a:ext cx="6696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233CBE-EF3B-75E5-CE74-39473B296B56}"/>
              </a:ext>
            </a:extLst>
          </p:cNvPr>
          <p:cNvSpPr txBox="1"/>
          <p:nvPr/>
        </p:nvSpPr>
        <p:spPr>
          <a:xfrm>
            <a:off x="449989" y="4027038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6461CD-2BE5-C4EC-5481-5070FE68B6E0}"/>
              </a:ext>
            </a:extLst>
          </p:cNvPr>
          <p:cNvSpPr txBox="1"/>
          <p:nvPr/>
        </p:nvSpPr>
        <p:spPr>
          <a:xfrm>
            <a:off x="497614" y="4502526"/>
            <a:ext cx="4572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4" name="yt_shape_11054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</p:txBody>
      </p:sp>
      <p:sp>
        <p:nvSpPr>
          <p:cNvPr id="11055" name="yt_shape_11055"/>
          <p:cNvSpPr txBox="1"/>
          <p:nvPr/>
        </p:nvSpPr>
        <p:spPr>
          <a:xfrm>
            <a:off x="3863752" y="1328672"/>
            <a:ext cx="4593531" cy="264224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有理数加法运算的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三步法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</a:p>
        </p:txBody>
      </p:sp>
      <p:pic>
        <p:nvPicPr>
          <p:cNvPr id="11056" name="yt_image_110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584" y="2080714"/>
            <a:ext cx="3756830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3" name="yt_shape_10983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0982" name="yt_image_10982" title="H_31.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5" name="yt_shape_10985"/>
          <p:cNvSpPr txBox="1"/>
          <p:nvPr/>
        </p:nvSpPr>
        <p:spPr>
          <a:xfrm>
            <a:off x="540119" y="1386424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某潜水员先潜入水下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然后又上升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这时潜水员处在什么位置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由题意可将水下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记作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61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即潜水员处在水下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计算有理数加法时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应先确定和的符号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再求各加数的绝对值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10554"/>
              </a:rPr>
              <a:t>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根据加法法则把绝对值相加或相减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2" name="yt_shape_1099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91" name="yt_image_1099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94" name="yt_shape_10994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有理数的加法法则</a:t>
            </a:r>
          </a:p>
        </p:txBody>
      </p:sp>
      <p:sp>
        <p:nvSpPr>
          <p:cNvPr id="10995" name="yt_shape_10995"/>
          <p:cNvSpPr txBox="1"/>
          <p:nvPr/>
        </p:nvSpPr>
        <p:spPr>
          <a:xfrm>
            <a:off x="540000" y="1971599"/>
            <a:ext cx="86097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6" name="yt_table_1099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021883"/>
              </p:ext>
            </p:extLst>
          </p:nvPr>
        </p:nvGraphicFramePr>
        <p:xfrm>
          <a:off x="540056" y="2450902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</a:tbl>
          </a:graphicData>
        </a:graphic>
      </p:graphicFrame>
      <p:sp>
        <p:nvSpPr>
          <p:cNvPr id="10998" name="yt_shape_10998"/>
          <p:cNvSpPr txBox="1"/>
          <p:nvPr/>
        </p:nvSpPr>
        <p:spPr>
          <a:xfrm>
            <a:off x="540000" y="2977073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9" name="yt_table_109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33384"/>
              </p:ext>
            </p:extLst>
          </p:nvPr>
        </p:nvGraphicFramePr>
        <p:xfrm>
          <a:off x="540056" y="3456376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</a:tbl>
          </a:graphicData>
        </a:graphic>
      </p:graphicFrame>
      <p:sp>
        <p:nvSpPr>
          <p:cNvPr id="11001" name="yt_shape_11001"/>
          <p:cNvSpPr txBox="1"/>
          <p:nvPr/>
        </p:nvSpPr>
        <p:spPr>
          <a:xfrm>
            <a:off x="540000" y="3982547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02" name="yt_table_11002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67950897"/>
                  </p:ext>
                </p:extLst>
              </p:nvPr>
            </p:nvGraphicFramePr>
            <p:xfrm>
              <a:off x="540056" y="4461850"/>
              <a:ext cx="8767128" cy="671449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6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71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1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002" name="yt_table_11002" descr="{&quot;rangeId&quot;:6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67950897"/>
                  </p:ext>
                </p:extLst>
              </p:nvPr>
            </p:nvGraphicFramePr>
            <p:xfrm>
              <a:off x="540056" y="4461850"/>
              <a:ext cx="8767128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6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71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172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506" r="-637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103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317804">
            <a:extLst>
              <a:ext uri="{FF2B5EF4-FFF2-40B4-BE49-F238E27FC236}">
                <a16:creationId xmlns:a16="http://schemas.microsoft.com/office/drawing/2014/main" id="{3CE91CB2-C15F-D72E-E4A8-839AE4F343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E3BDBE-CA1D-E25C-2845-17A73676D79F}"/>
              </a:ext>
            </a:extLst>
          </p:cNvPr>
          <p:cNvSpPr txBox="1"/>
          <p:nvPr/>
        </p:nvSpPr>
        <p:spPr>
          <a:xfrm>
            <a:off x="8146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39BA10-B150-3BFE-4BBE-42CE2625B3C7}"/>
              </a:ext>
            </a:extLst>
          </p:cNvPr>
          <p:cNvSpPr txBox="1"/>
          <p:nvPr/>
        </p:nvSpPr>
        <p:spPr>
          <a:xfrm>
            <a:off x="6926989" y="29302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EF6A68-07BA-C2FE-2291-5D50F1682BA4}"/>
              </a:ext>
            </a:extLst>
          </p:cNvPr>
          <p:cNvSpPr txBox="1"/>
          <p:nvPr/>
        </p:nvSpPr>
        <p:spPr>
          <a:xfrm>
            <a:off x="5707789" y="39357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03" name="yt_shape_11003"/>
              <p:cNvSpPr txBox="1"/>
              <p:nvPr/>
            </p:nvSpPr>
            <p:spPr>
              <a:xfrm>
                <a:off x="540000" y="900000"/>
                <a:ext cx="6145913" cy="25503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03" name="yt_shape_110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45913" cy="2550378"/>
              </a:xfrm>
              <a:prstGeom prst="rect">
                <a:avLst/>
              </a:prstGeom>
              <a:blipFill>
                <a:blip r:embed="rId2"/>
                <a:stretch>
                  <a:fillRect l="-3075" t="-2153" r="-22024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8828983-E35A-1204-09A3-682B6A5EA0BE}"/>
              </a:ext>
            </a:extLst>
          </p:cNvPr>
          <p:cNvSpPr txBox="1"/>
          <p:nvPr/>
        </p:nvSpPr>
        <p:spPr>
          <a:xfrm>
            <a:off x="449989" y="200356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B3BE15-6EF5-FB3C-4590-A8599CEA3F1A}"/>
              </a:ext>
            </a:extLst>
          </p:cNvPr>
          <p:cNvSpPr txBox="1"/>
          <p:nvPr/>
        </p:nvSpPr>
        <p:spPr>
          <a:xfrm>
            <a:off x="449989" y="2954536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828983-E35A-1204-09A3-682B6A5EA0BE}"/>
              </a:ext>
            </a:extLst>
          </p:cNvPr>
          <p:cNvSpPr txBox="1"/>
          <p:nvPr/>
        </p:nvSpPr>
        <p:spPr>
          <a:xfrm>
            <a:off x="5202075" y="1981419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B3BE15-6EF5-FB3C-4590-A8599CEA3F1A}"/>
              </a:ext>
            </a:extLst>
          </p:cNvPr>
          <p:cNvSpPr txBox="1"/>
          <p:nvPr/>
        </p:nvSpPr>
        <p:spPr>
          <a:xfrm>
            <a:off x="5200091" y="2976677"/>
            <a:ext cx="312815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9" name="yt_shape_11009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有理数加法的实际应用</a:t>
            </a:r>
          </a:p>
        </p:txBody>
      </p:sp>
      <p:sp>
        <p:nvSpPr>
          <p:cNvPr id="11010" name="yt_shape_11010"/>
          <p:cNvSpPr txBox="1"/>
          <p:nvPr/>
        </p:nvSpPr>
        <p:spPr>
          <a:xfrm>
            <a:off x="540119" y="1389434"/>
            <a:ext cx="1095648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歼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-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战斗机飞行的高度是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它上升了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5866"/>
              </a:rPr>
              <a:t>飞行的高度是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11" name="yt_table_110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923680"/>
              </p:ext>
            </p:extLst>
          </p:nvPr>
        </p:nvGraphicFramePr>
        <p:xfrm>
          <a:off x="540056" y="2348869"/>
          <a:ext cx="10573513" cy="475488"/>
        </p:xfrm>
        <a:graphic>
          <a:graphicData uri="http://schemas.openxmlformats.org/drawingml/2006/table">
            <a:tbl>
              <a:tblPr/>
              <a:tblGrid>
                <a:gridCol w="2964180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  <a:gridCol w="2935415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794318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1879600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12800m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11200m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</a:tbl>
          </a:graphicData>
        </a:graphic>
      </p:graphicFrame>
      <p:sp>
        <p:nvSpPr>
          <p:cNvPr id="11013" name="yt_shape_11013"/>
          <p:cNvSpPr txBox="1"/>
          <p:nvPr/>
        </p:nvSpPr>
        <p:spPr>
          <a:xfrm>
            <a:off x="540000" y="2875040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某人某天收入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则该天节余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014" name="yt_shape_11014"/>
          <p:cNvSpPr txBox="1"/>
          <p:nvPr/>
        </p:nvSpPr>
        <p:spPr>
          <a:xfrm>
            <a:off x="540119" y="335434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某养鸡场销售鸡蛋时以每篮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超过的千克数记为正数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1559,isEnd"/>
              </a:rPr>
              <a:t>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足的千克数记为负数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篮鸡蛋的总质量为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015" name="yt_image_1101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1953" y="4509120"/>
            <a:ext cx="6128093" cy="100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317871">
            <a:extLst>
              <a:ext uri="{FF2B5EF4-FFF2-40B4-BE49-F238E27FC236}">
                <a16:creationId xmlns:a16="http://schemas.microsoft.com/office/drawing/2014/main" id="{0E73C8F1-9512-AE51-99E4-EFE8B2AAE2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2A9DE3-2FAA-FF0D-CC1A-4CE4B7E9B823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C3A5C9-5138-E8E2-2C62-0B34F3811844}"/>
              </a:ext>
            </a:extLst>
          </p:cNvPr>
          <p:cNvSpPr txBox="1"/>
          <p:nvPr/>
        </p:nvSpPr>
        <p:spPr>
          <a:xfrm>
            <a:off x="7231789" y="282823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A075CE-46E0-DF4A-0A1C-6A3DCBDD5019}"/>
              </a:ext>
            </a:extLst>
          </p:cNvPr>
          <p:cNvSpPr txBox="1"/>
          <p:nvPr/>
        </p:nvSpPr>
        <p:spPr>
          <a:xfrm>
            <a:off x="9136907" y="378302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7" name="yt_shape_11017"/>
          <p:cNvSpPr txBox="1"/>
          <p:nvPr/>
        </p:nvSpPr>
        <p:spPr>
          <a:xfrm>
            <a:off x="540000" y="900000"/>
            <a:ext cx="553997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对有理数加法法则理解不透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19" name="yt_table_1101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42595"/>
              </p:ext>
            </p:extLst>
          </p:nvPr>
        </p:nvGraphicFramePr>
        <p:xfrm>
          <a:off x="540056" y="1858606"/>
          <a:ext cx="7548564" cy="1901952"/>
        </p:xfrm>
        <a:graphic>
          <a:graphicData uri="http://schemas.openxmlformats.org/drawingml/2006/table">
            <a:tbl>
              <a:tblPr/>
              <a:tblGrid>
                <a:gridCol w="7548564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｜＞｜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｜＞｜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887678D-0F2E-AF0F-2255-48531E7689A0}"/>
              </a:ext>
            </a:extLst>
          </p:cNvPr>
          <p:cNvSpPr txBox="1"/>
          <p:nvPr/>
        </p:nvSpPr>
        <p:spPr>
          <a:xfrm>
            <a:off x="41837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2" name="yt_shape_1102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21" name="yt_image_11021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4" name="yt_shape_11024"/>
          <p:cNvSpPr txBox="1"/>
          <p:nvPr/>
        </p:nvSpPr>
        <p:spPr>
          <a:xfrm>
            <a:off x="540000" y="1482165"/>
            <a:ext cx="9284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26" name="yt_table_1102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464677"/>
              </p:ext>
            </p:extLst>
          </p:nvPr>
        </p:nvGraphicFramePr>
        <p:xfrm>
          <a:off x="540056" y="1961468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</a:tbl>
          </a:graphicData>
        </a:graphic>
      </p:graphicFrame>
      <p:pic>
        <p:nvPicPr>
          <p:cNvPr id="11025" name="yt_image_11025_skip" title="H_21.5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15275" y="2257127"/>
            <a:ext cx="2279156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8" name="yt_shape_11028"/>
          <p:cNvSpPr txBox="1"/>
          <p:nvPr/>
        </p:nvSpPr>
        <p:spPr>
          <a:xfrm>
            <a:off x="540000" y="2963022"/>
            <a:ext cx="69169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若两数的和是负数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则这两个数一定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29" name="yt_table_110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927959"/>
              </p:ext>
            </p:extLst>
          </p:nvPr>
        </p:nvGraphicFramePr>
        <p:xfrm>
          <a:off x="540056" y="3442325"/>
          <a:ext cx="66567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3471863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其中有一个是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一正一负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以上情况均有可能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C1F8F21-8212-E2A6-6E43-7B6EC3F802FD}"/>
              </a:ext>
            </a:extLst>
          </p:cNvPr>
          <p:cNvSpPr txBox="1"/>
          <p:nvPr/>
        </p:nvSpPr>
        <p:spPr>
          <a:xfrm>
            <a:off x="88319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406083-8E16-91B5-7B6F-A0A6562747A0}"/>
              </a:ext>
            </a:extLst>
          </p:cNvPr>
          <p:cNvSpPr txBox="1"/>
          <p:nvPr/>
        </p:nvSpPr>
        <p:spPr>
          <a:xfrm>
            <a:off x="6469789" y="29162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1" name="yt_shape_1103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王华做这样一道题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63d3"/>
              </a:rPr>
              <a:t>表示被墨水污染看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不清的一个数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他翻开后面的答案知道该题的计算结果是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b712"/>
              </a:rPr>
              <a:t>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32" name="yt_table_110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802006"/>
              </p:ext>
            </p:extLst>
          </p:nvPr>
        </p:nvGraphicFramePr>
        <p:xfrm>
          <a:off x="540056" y="2339566"/>
          <a:ext cx="5115243" cy="950976"/>
        </p:xfrm>
        <a:graphic>
          <a:graphicData uri="http://schemas.openxmlformats.org/drawingml/2006/table">
            <a:tbl>
              <a:tblPr/>
              <a:tblGrid>
                <a:gridCol w="2557780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</a:tbl>
          </a:graphicData>
        </a:graphic>
      </p:graphicFrame>
      <p:sp>
        <p:nvSpPr>
          <p:cNvPr id="2" name="yt_shape_矩形_2">
            <a:extLst>
              <a:ext uri="{FF2B5EF4-FFF2-40B4-BE49-F238E27FC236}">
                <a16:creationId xmlns:a16="http://schemas.microsoft.com/office/drawing/2014/main" id="{4EFD0816-8993-F588-CE51-4F9304EB3ECD}"/>
              </a:ext>
            </a:extLst>
          </p:cNvPr>
          <p:cNvSpPr/>
          <p:nvPr/>
        </p:nvSpPr>
        <p:spPr>
          <a:xfrm>
            <a:off x="6396216" y="963500"/>
            <a:ext cx="304864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F0857BA0-8B57-1679-A0E6-1AC8741BF470}"/>
              </a:ext>
            </a:extLst>
          </p:cNvPr>
          <p:cNvSpPr/>
          <p:nvPr/>
        </p:nvSpPr>
        <p:spPr>
          <a:xfrm>
            <a:off x="8529816" y="963500"/>
            <a:ext cx="304864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6D0095D7-F14D-40B2-435C-E351260D8CE5}"/>
              </a:ext>
            </a:extLst>
          </p:cNvPr>
          <p:cNvSpPr/>
          <p:nvPr/>
        </p:nvSpPr>
        <p:spPr>
          <a:xfrm>
            <a:off x="9531719" y="1438988"/>
            <a:ext cx="304864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61F92D-D6C1-4992-45E1-2661B7443DF1}"/>
              </a:ext>
            </a:extLst>
          </p:cNvPr>
          <p:cNvSpPr txBox="1"/>
          <p:nvPr/>
        </p:nvSpPr>
        <p:spPr>
          <a:xfrm>
            <a:off x="13645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4" name="yt_shape_11034"/>
          <p:cNvSpPr txBox="1"/>
          <p:nvPr/>
        </p:nvSpPr>
        <p:spPr>
          <a:xfrm>
            <a:off x="540120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中国人最先使用负数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魏晋时期的数学家刘徽在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正负术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bc94,isEnd"/>
              </a:rPr>
              <a:t>的注文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中指出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可将算筹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小棍形状的记数工具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正放表示正数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斜放表示负数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ad6e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根据刘徽的这种表示法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可推算图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中所得的数值为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035" name="yt_image_11035" title="H_91.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5457" y="2491930"/>
            <a:ext cx="4341085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7" name="yt_shape_11037"/>
          <p:cNvSpPr txBox="1"/>
          <p:nvPr/>
        </p:nvSpPr>
        <p:spPr>
          <a:xfrm>
            <a:off x="540119" y="3699179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若符号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两数中较大的一个数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2376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两数中较小的一个数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一辆汽车在东西方向的道路上行驶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规定汽车向东行驶为正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90a4,isEnd"/>
              </a:rPr>
              <a:t>如果汽车向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西行驶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再向东行驶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那么用算式表示汽车的位置为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AD5E57-8440-30F3-045F-E9FA81E0B9E9}"/>
              </a:ext>
            </a:extLst>
          </p:cNvPr>
          <p:cNvSpPr txBox="1"/>
          <p:nvPr/>
        </p:nvSpPr>
        <p:spPr>
          <a:xfrm>
            <a:off x="9289308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41648C-2C16-B352-1E82-8F236C65C18C}"/>
              </a:ext>
            </a:extLst>
          </p:cNvPr>
          <p:cNvSpPr txBox="1"/>
          <p:nvPr/>
        </p:nvSpPr>
        <p:spPr>
          <a:xfrm>
            <a:off x="6933457" y="365237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FE8563-545A-5D7F-267E-15ACFB2559DA}"/>
              </a:ext>
            </a:extLst>
          </p:cNvPr>
          <p:cNvSpPr txBox="1"/>
          <p:nvPr/>
        </p:nvSpPr>
        <p:spPr>
          <a:xfrm>
            <a:off x="9940182" y="460334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0A15D0-FE26-2F63-E402-F82597C23B70}"/>
              </a:ext>
            </a:extLst>
          </p:cNvPr>
          <p:cNvSpPr txBox="1"/>
          <p:nvPr/>
        </p:nvSpPr>
        <p:spPr>
          <a:xfrm>
            <a:off x="9594107" y="5554325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e60ff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12134D-E728-D869-D94C-690AD54E29DE}"/>
              </a:ext>
            </a:extLst>
          </p:cNvPr>
          <p:cNvSpPr txBox="1"/>
          <p:nvPr/>
        </p:nvSpPr>
        <p:spPr>
          <a:xfrm>
            <a:off x="450108" y="6029813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1055</Words>
  <Application>Microsoft Office PowerPoint</Application>
  <PresentationFormat>宽屏</PresentationFormat>
  <Paragraphs>118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1" baseType="lpstr">
      <vt:lpstr>,isEnd</vt:lpstr>
      <vt:lpstr>_⨹_1_42376,isEnd</vt:lpstr>
      <vt:lpstr>_⨹_1_71559,isEnd</vt:lpstr>
      <vt:lpstr>_⨹_1_7ad6e,isEnd</vt:lpstr>
      <vt:lpstr>_⨹_1_e60ff</vt:lpstr>
      <vt:lpstr>_⨹_2_10554</vt:lpstr>
      <vt:lpstr>_⨹_2_5ca92</vt:lpstr>
      <vt:lpstr>_⨹_3_7bc94,isEnd</vt:lpstr>
      <vt:lpstr>_⨹_3_b4f7d,isEnd</vt:lpstr>
      <vt:lpstr>_⨹_4_5b712</vt:lpstr>
      <vt:lpstr>_⨹_5_790a4,isEnd</vt:lpstr>
      <vt:lpstr>_⨹_6_45866</vt:lpstr>
      <vt:lpstr>_⨹_6_bbe6e</vt:lpstr>
      <vt:lpstr>_⨹_8_563d3</vt:lpstr>
      <vt:lpstr>Finished</vt:lpstr>
      <vt:lpstr>MS Mincho</vt:lpstr>
      <vt:lpstr>W:12.00504,H:37.44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2024-07-23T10:18:46Z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