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9" r:id="rId5"/>
    <p:sldId id="312" r:id="rId6"/>
    <p:sldId id="315" r:id="rId7"/>
    <p:sldId id="316" r:id="rId8"/>
    <p:sldId id="318" r:id="rId9"/>
    <p:sldId id="319" r:id="rId10"/>
    <p:sldId id="321" r:id="rId11"/>
    <p:sldId id="324" r:id="rId12"/>
    <p:sldId id="325" r:id="rId13"/>
    <p:sldId id="327" r:id="rId14"/>
    <p:sldId id="329" r:id="rId15"/>
    <p:sldId id="331" r:id="rId16"/>
    <p:sldId id="25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48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3" name="yt_shape_10633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792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632" name="yt_image_10632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5" name="yt_shape_10635"/>
          <p:cNvSpPr txBox="1"/>
          <p:nvPr/>
        </p:nvSpPr>
        <p:spPr>
          <a:xfrm>
            <a:off x="540119" y="1482165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的数叫作正数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在正数前加上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的数叫作负数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既不是正数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也不是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在日常生活中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人们常用正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负数表示一对具有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意义的量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统称为整数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20d51,isEnd"/>
              </a:rPr>
              <a:t>统称为分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与分数统称为有理数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5908" y="143535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308" y="19108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6707" y="23863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相反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5908" y="286182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3908" y="28618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7107" y="286182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正分数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55907" y="286182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负分数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64508" y="333731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87" name="yt_shape_10687"/>
              <p:cNvSpPr txBox="1"/>
              <p:nvPr/>
            </p:nvSpPr>
            <p:spPr>
              <a:xfrm>
                <a:off x="540119" y="900000"/>
                <a:ext cx="11492915" cy="2070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下列各数中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正数有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2_093a4,isEnd"/>
                  </a:rPr>
                  <a:t>负数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整数有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分数有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小芳在超市买了一袋洗衣粉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发现包装袋上有这样一段字样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净重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800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1_c52d3,isEnd"/>
                  </a:rPr>
                  <a:t>5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在一次检测中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检查员从一箱洗衣粉中任取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记录如下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：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</p:txBody>
          </p:sp>
        </mc:Choice>
        <mc:Fallback>
          <p:sp>
            <p:nvSpPr>
              <p:cNvPr id="10687" name="yt_shape_10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0823"/>
              </a:xfrm>
              <a:prstGeom prst="rect">
                <a:avLst/>
              </a:prstGeom>
              <a:blipFill rotWithShape="1">
                <a:blip r:embed="rId1"/>
                <a:stretch>
                  <a:fillRect l="-3" t="-10" r="4" b="-5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9813182" y="853194"/>
            <a:ext cx="637286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9708" y="15286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5708" y="15286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31708" y="15286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7" name="yt_table_10690" title="H_89.28"/>
          <p:cNvGraphicFramePr>
            <a:graphicFrameLocks noGrp="1"/>
          </p:cNvGraphicFramePr>
          <p:nvPr/>
        </p:nvGraphicFramePr>
        <p:xfrm>
          <a:off x="540000" y="3140968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7512"/>
                <a:gridCol w="1586346"/>
                <a:gridCol w="1587035"/>
                <a:gridCol w="1587035"/>
                <a:gridCol w="1587035"/>
                <a:gridCol w="1587035"/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袋号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净重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克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803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798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794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805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8" name="yt_shape_10692"/>
          <p:cNvSpPr txBox="1"/>
          <p:nvPr/>
        </p:nvSpPr>
        <p:spPr>
          <a:xfrm>
            <a:off x="540119" y="447949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克为标准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超出标准记为正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不足标准记为负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负数表示这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7bb9d"/>
              </a:rPr>
              <a:t>袋洗衣粉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的质量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并判断这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袋洗衣粉净重是否合格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用正、负数表示这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袋洗衣粉的质量如下表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94" name="yt_table_10694" title="H_89.28"/>
          <p:cNvGraphicFramePr>
            <a:graphicFrameLocks noGrp="1"/>
          </p:cNvGraphicFramePr>
          <p:nvPr/>
        </p:nvGraphicFramePr>
        <p:xfrm>
          <a:off x="540000" y="145163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7512"/>
                <a:gridCol w="1586346"/>
                <a:gridCol w="1587035"/>
                <a:gridCol w="1587035"/>
                <a:gridCol w="1587035"/>
                <a:gridCol w="1587035"/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楷体" panose="02010609060101010101" pitchFamily="24" charset="-122"/>
                        </a:rPr>
                        <a:t>袋号</a:t>
                      </a:r>
                      <a:endParaRPr lang="zh-CN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楷体" panose="02010609060101010101" pitchFamily="24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楷体" panose="02010609060101010101" pitchFamily="24" charset="-122"/>
                        </a:rPr>
                        <a:t>净重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楷体" panose="02010609060101010101" pitchFamily="24" charset="-122"/>
                        </a:rPr>
                        <a:t>克</a:t>
                      </a:r>
                      <a:endParaRPr lang="zh-CN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楷体" panose="02010609060101010101" pitchFamily="24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10696" name="yt_shape_10696"/>
          <p:cNvSpPr txBox="1"/>
          <p:nvPr/>
        </p:nvSpPr>
        <p:spPr>
          <a:xfrm>
            <a:off x="540000" y="2855242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袋洗衣粉中袋号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的洗衣粉的净重合格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只有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号不合格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764704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用正、负数表示这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袋洗衣粉的质量如下表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808437"/>
            <a:ext cx="9476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袋洗衣粉中袋号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的洗衣粉的净重合格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只有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号不合格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8" name="yt_shape_1069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697" name="yt_image_10697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00" name="yt_shape_10700"/>
          <p:cNvSpPr txBox="1"/>
          <p:nvPr/>
        </p:nvSpPr>
        <p:spPr>
          <a:xfrm>
            <a:off x="540121" y="1431377"/>
            <a:ext cx="11028488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小米家住在黄河边的某市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黄河大堤高出某市市区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730fd"/>
              </a:rPr>
              <a:t>20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另有铁塔高约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是该市的一大景观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小米和好朋友小华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84e92"/>
              </a:rPr>
              <a:t>玲玲出去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小米站在黄河大堤上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玲玲站在地面放风筝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顽皮的小华则爬上了铁塔顶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c52ff"/>
              </a:rPr>
              <a:t>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以大堤为基准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则玲玲所在位置高为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7_74b79"/>
              </a:rPr>
              <a:t>小华所在位置高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小华说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以铁塔顶为基准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则玲玲所在位置高为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cdf17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小米所在位置高为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玲玲说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小华的位置比我高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他们谁说得对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701" name="yt_image_10701" title="H_193.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4476" y="4436965"/>
            <a:ext cx="2841983" cy="162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0703"/>
          <p:cNvSpPr txBox="1"/>
          <p:nvPr/>
        </p:nvSpPr>
        <p:spPr>
          <a:xfrm>
            <a:off x="540119" y="4471741"/>
            <a:ext cx="865222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小华和玲玲说的对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理由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用正、负数表示具有相反意义量时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由于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基准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的选法不同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3ffa8"/>
              </a:rPr>
              <a:t>，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表示的结果也不同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小米以大堤为基准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记玲玲所在的位置高为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4_e86f1"/>
              </a:rPr>
              <a:t>则小华所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在的位置高应为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108" y="4295325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小华和玲玲说的对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108" y="4770813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用正、负数表示具有相反意义量时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由于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24" charset="-122"/>
                <a:ea typeface="楷体" panose="02010609060101010101" pitchFamily="24" charset="-122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基准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24" charset="-122"/>
                <a:ea typeface="楷体" panose="02010609060101010101" pitchFamily="24" charset="-122"/>
                <a:cs typeface="+mn-cs"/>
              </a:rPr>
              <a:t>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108" y="5246301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6"/>
                <a:ea typeface="楷体" panose="02010609060101010101" pitchFamily="24" charset="-122"/>
              </a:rPr>
              <a:t>米点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6"/>
                <a:ea typeface="楷体" panose="02010609060101010101" pitchFamily="24" charset="-122"/>
              </a:rPr>
              <a:t>的选法不同</a:t>
            </a:r>
            <a:r>
              <a:rPr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_⨹_1_3ffa8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表示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的结果也不同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小米以大堤为基准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108" y="5721789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6"/>
                <a:ea typeface="楷体" panose="02010609060101010101" pitchFamily="24" charset="-122"/>
              </a:rPr>
              <a:t>记玲玲所在的位置高为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6"/>
                <a:ea typeface="楷体" panose="02010609060101010101" pitchFamily="24" charset="-122"/>
                <a:sym typeface="_⨹_4_e86f1"/>
              </a:rPr>
              <a:t>则小华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26"/>
                <a:ea typeface="楷体" panose="02010609060101010101" pitchFamily="24" charset="-122"/>
                <a:sym typeface="_⨹_4_e86f1"/>
              </a:rPr>
              <a:t>所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26"/>
                <a:ea typeface="楷体" panose="02010609060101010101" pitchFamily="24" charset="-122"/>
              </a:rPr>
              <a:t>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的位置高应为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5" name="yt_shape_10705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名师点睛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706" name="yt_shape_10706"/>
          <p:cNvSpPr txBox="1"/>
          <p:nvPr/>
        </p:nvSpPr>
        <p:spPr>
          <a:xfrm>
            <a:off x="540385" y="1484630"/>
            <a:ext cx="11460480" cy="23761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用正负数表示具有相反意义的量时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先规定一方为正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7_d21b3"/>
              </a:rPr>
              <a:t>那么相反方则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7_d21b3"/>
              </a:rPr>
              <a:t>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同时明确各个问题的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基准量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基准量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4_04f34"/>
              </a:rPr>
              <a:t>不足记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4_04f34"/>
              </a:rPr>
              <a:t>为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09600"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既不是正数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也不是负数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它是整数、自然数、偶数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09600"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有理数分类要做到不重不漏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注意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正负相对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相对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1_4bc6a"/>
              </a:rPr>
              <a:t>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数包括有限小数和无限循环小数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0" name="yt_shape_1064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639" name="yt_image_1063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2" name="yt_shape_10642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正数和负数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0643" name="yt_shape_10643"/>
          <p:cNvSpPr txBox="1"/>
          <p:nvPr/>
        </p:nvSpPr>
        <p:spPr>
          <a:xfrm>
            <a:off x="540000" y="1971599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属于负数的是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44" name="yt_table_10644" title="H_83.460075"/>
              <p:cNvGraphicFramePr>
                <a:graphicFrameLocks noGrp="1"/>
              </p:cNvGraphicFramePr>
              <p:nvPr/>
            </p:nvGraphicFramePr>
            <p:xfrm>
              <a:off x="540056" y="2450902"/>
              <a:ext cx="4505643" cy="1149922"/>
            </p:xfrm>
            <a:graphic>
              <a:graphicData uri="http://schemas.openxmlformats.org/drawingml/2006/table">
                <a:tbl>
                  <a:tblPr/>
                  <a:tblGrid>
                    <a:gridCol w="2575243"/>
                    <a:gridCol w="1930400"/>
                  </a:tblGrid>
                  <a:tr h="370840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2024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2024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644" name="yt_table_10644" title="H_83.460075"/>
              <p:cNvGraphicFramePr>
                <a:graphicFrameLocks noGrp="1"/>
              </p:cNvGraphicFramePr>
              <p:nvPr/>
            </p:nvGraphicFramePr>
            <p:xfrm>
              <a:off x="540056" y="2450902"/>
              <a:ext cx="4505643" cy="1149922"/>
            </p:xfrm>
            <a:graphic>
              <a:graphicData uri="http://schemas.openxmlformats.org/drawingml/2006/table">
                <a:tbl>
                  <a:tblPr/>
                  <a:tblGrid>
                    <a:gridCol w="2575243"/>
                    <a:gridCol w="1930400"/>
                  </a:tblGrid>
                  <a:tr h="370840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2024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2024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645" name="yt_shape_10645"/>
          <p:cNvSpPr txBox="1"/>
          <p:nvPr/>
        </p:nvSpPr>
        <p:spPr>
          <a:xfrm>
            <a:off x="540000" y="3561399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下列各数既不是正数又不是负数的是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646" name="yt_table_10646" title="H_74.88"/>
          <p:cNvGraphicFramePr>
            <a:graphicFrameLocks noGrp="1"/>
          </p:cNvGraphicFramePr>
          <p:nvPr/>
        </p:nvGraphicFramePr>
        <p:xfrm>
          <a:off x="540056" y="4040702"/>
          <a:ext cx="4048443" cy="950976"/>
        </p:xfrm>
        <a:graphic>
          <a:graphicData uri="http://schemas.openxmlformats.org/drawingml/2006/table">
            <a:tbl>
              <a:tblPr/>
              <a:tblGrid>
                <a:gridCol w="2575243"/>
                <a:gridCol w="14732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17082754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26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17389" y="35145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8" name="yt_shape_10648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用正数与负数表示具有相反意义的量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0649" name="yt_shape_1064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月球表面的白天平均温度零上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89f22"/>
              </a:rPr>
              <a:t>夜间平均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温度零下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应记作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650" name="yt_table_10650" title="H_74.88"/>
          <p:cNvGraphicFramePr>
            <a:graphicFrameLocks noGrp="1"/>
          </p:cNvGraphicFramePr>
          <p:nvPr/>
        </p:nvGraphicFramePr>
        <p:xfrm>
          <a:off x="540056" y="2348869"/>
          <a:ext cx="5148580" cy="950976"/>
        </p:xfrm>
        <a:graphic>
          <a:graphicData uri="http://schemas.openxmlformats.org/drawingml/2006/table">
            <a:tbl>
              <a:tblPr/>
              <a:tblGrid>
                <a:gridCol w="3040380"/>
                <a:gridCol w="21082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150℃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150℃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276℃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276℃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652" name="yt_shape_10652"/>
          <p:cNvSpPr txBox="1"/>
          <p:nvPr/>
        </p:nvSpPr>
        <p:spPr>
          <a:xfrm>
            <a:off x="540000" y="3350423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下列各组量中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不具有互为相反意义的量是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653" name="yt_table_10653" title="H_149.76"/>
          <p:cNvGraphicFramePr>
            <a:graphicFrameLocks noGrp="1"/>
          </p:cNvGraphicFramePr>
          <p:nvPr/>
        </p:nvGraphicFramePr>
        <p:xfrm>
          <a:off x="540056" y="3829726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支出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元和收入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向南走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千米和向北走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千米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米和下降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米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增产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和减产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％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170827554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6324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31789" y="33036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5" name="yt_shape_10655"/>
          <p:cNvSpPr txBox="1"/>
          <p:nvPr/>
        </p:nvSpPr>
        <p:spPr>
          <a:xfrm>
            <a:off x="540000" y="900000"/>
            <a:ext cx="80791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对具有相反意义的量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请连线标出其对应关系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551" y="1484784"/>
            <a:ext cx="9094897" cy="216360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39616" y="2132856"/>
            <a:ext cx="6840760" cy="9361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675645" y="2220849"/>
            <a:ext cx="2522136" cy="72609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639616" y="2235067"/>
            <a:ext cx="6400769" cy="76055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8" name="yt_shape_10658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有理数的概念及其分类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0659" name="yt_shape_10659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660" name="yt_table_10660" title="H_149.76"/>
          <p:cNvGraphicFramePr>
            <a:graphicFrameLocks noGrp="1"/>
          </p:cNvGraphicFramePr>
          <p:nvPr/>
        </p:nvGraphicFramePr>
        <p:xfrm>
          <a:off x="540056" y="1868737"/>
          <a:ext cx="5892800" cy="1901952"/>
        </p:xfrm>
        <a:graphic>
          <a:graphicData uri="http://schemas.openxmlformats.org/drawingml/2006/table">
            <a:tbl>
              <a:tblPr/>
              <a:tblGrid>
                <a:gridCol w="58928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整数就是正整数和负整数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分数包括正分数和负分数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正有理数和负有理数组成全体有理数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一个数不是正数就是负数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170827560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62" name="yt_shape_10662"/>
              <p:cNvSpPr txBox="1"/>
              <p:nvPr/>
            </p:nvSpPr>
            <p:spPr>
              <a:xfrm>
                <a:off x="540000" y="900000"/>
                <a:ext cx="9223679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把下列各数填入相应的圈内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62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662" name="yt_shape_106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23679" cy="1119987"/>
              </a:xfrm>
              <a:prstGeom prst="rect">
                <a:avLst/>
              </a:prstGeom>
              <a:blipFill rotWithShape="1">
                <a:blip r:embed="rId1"/>
                <a:stretch>
                  <a:fillRect l="-3" t="-18" r="-565" b="-2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65" name="yt_image_10665" title="H_221.794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268" y="2222310"/>
            <a:ext cx="6619462" cy="281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215680" y="2708920"/>
            <a:ext cx="1512168" cy="8640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64471" y="2593749"/>
            <a:ext cx="1214586" cy="2303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9653788">
            <a:off x="3255648" y="2610821"/>
            <a:ext cx="116415" cy="2303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251426">
            <a:off x="3178163" y="2668680"/>
            <a:ext cx="58176" cy="105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251426">
            <a:off x="3134017" y="2713044"/>
            <a:ext cx="106775" cy="1928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1042177">
            <a:off x="3163228" y="3149981"/>
            <a:ext cx="79861" cy="3598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58915" y="3745971"/>
            <a:ext cx="791893" cy="3598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22126" y="2733784"/>
            <a:ext cx="1565961" cy="8640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17212" y="2571532"/>
            <a:ext cx="1214586" cy="2303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6744072" y="2842807"/>
            <a:ext cx="260071" cy="79600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251426">
            <a:off x="5286021" y="2762055"/>
            <a:ext cx="106775" cy="1928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1042177">
            <a:off x="5350670" y="3102836"/>
            <a:ext cx="79861" cy="3598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43109" y="2733784"/>
            <a:ext cx="1181146" cy="47919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698568" y="3351595"/>
            <a:ext cx="773696" cy="47919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7" name="yt_shape_1066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对于概念及归属弄不清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在有理数中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的意义仅表示没有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2a418"/>
              </a:rPr>
              <a:t>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不是负数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但是有理数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是最小的整数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正确的个数有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669" name="yt_table_10669" title="H_37.44"/>
          <p:cNvGraphicFramePr>
            <a:graphicFrameLocks noGrp="1"/>
          </p:cNvGraphicFramePr>
          <p:nvPr/>
        </p:nvGraphicFramePr>
        <p:xfrm>
          <a:off x="540056" y="233873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405380"/>
                <a:gridCol w="2405380"/>
                <a:gridCol w="1490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50850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2" name="yt_shape_1067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671" name="yt_image_1067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4" name="yt_shape_10674"/>
          <p:cNvSpPr txBox="1"/>
          <p:nvPr/>
        </p:nvSpPr>
        <p:spPr>
          <a:xfrm>
            <a:off x="540119" y="1482165"/>
            <a:ext cx="1102848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规定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表示向右移动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26"/>
                <a:ea typeface="Times New Roman" panose="02020603050405020304" pitchFamily="26"/>
              </a:rPr>
              <a:t>➝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表示向左移动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c9038"/>
              </a:rPr>
              <a:t>记作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75" name="yt_table_10675" title="H_50"/>
              <p:cNvGraphicFramePr>
                <a:graphicFrameLocks noGrp="1"/>
              </p:cNvGraphicFramePr>
              <p:nvPr/>
            </p:nvGraphicFramePr>
            <p:xfrm>
              <a:off x="540056" y="2441600"/>
              <a:ext cx="8809991" cy="673862"/>
            </p:xfrm>
            <a:graphic>
              <a:graphicData uri="http://schemas.openxmlformats.org/drawingml/2006/table">
                <a:tbl>
                  <a:tblPr/>
                  <a:tblGrid>
                    <a:gridCol w="2422843"/>
                    <a:gridCol w="2405380"/>
                    <a:gridCol w="2448243"/>
                    <a:gridCol w="1533525"/>
                  </a:tblGrid>
                  <a:tr h="370840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675" name="yt_table_10675" title="H_50"/>
              <p:cNvGraphicFramePr>
                <a:graphicFrameLocks noGrp="1"/>
              </p:cNvGraphicFramePr>
              <p:nvPr/>
            </p:nvGraphicFramePr>
            <p:xfrm>
              <a:off x="540056" y="2441600"/>
              <a:ext cx="8809991" cy="673862"/>
            </p:xfrm>
            <a:graphic>
              <a:graphicData uri="http://schemas.openxmlformats.org/drawingml/2006/table">
                <a:tbl>
                  <a:tblPr/>
                  <a:tblGrid>
                    <a:gridCol w="2422843"/>
                    <a:gridCol w="2405380"/>
                    <a:gridCol w="2448243"/>
                    <a:gridCol w="1533525"/>
                  </a:tblGrid>
                  <a:tr h="679450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676" name="yt_shape_10676"/>
          <p:cNvSpPr txBox="1"/>
          <p:nvPr/>
        </p:nvSpPr>
        <p:spPr>
          <a:xfrm>
            <a:off x="540119" y="31272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如图是加工零件的尺寸要求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现有下列直径尺寸的产品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3_04b00"/>
              </a:rPr>
              <a:t>其中不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合格的是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680" name="yt_table_10680_skip" title="H_74.88"/>
          <p:cNvGraphicFramePr>
            <a:graphicFrameLocks noGrp="1"/>
          </p:cNvGraphicFramePr>
          <p:nvPr/>
        </p:nvGraphicFramePr>
        <p:xfrm>
          <a:off x="540056" y="4086683"/>
          <a:ext cx="6931661" cy="950976"/>
        </p:xfrm>
        <a:graphic>
          <a:graphicData uri="http://schemas.openxmlformats.org/drawingml/2006/table">
            <a:tbl>
              <a:tblPr/>
              <a:tblGrid>
                <a:gridCol w="4828223"/>
                <a:gridCol w="2103438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98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0677" name="yt_shape_10677_skip" title="H_119.741104"/>
          <p:cNvGrpSpPr/>
          <p:nvPr/>
        </p:nvGrpSpPr>
        <p:grpSpPr>
          <a:xfrm>
            <a:off x="9192344" y="4086683"/>
            <a:ext cx="2137770" cy="1520712"/>
            <a:chOff x="0" y="0"/>
            <a:chExt cx="2137770" cy="1520712"/>
          </a:xfrm>
        </p:grpSpPr>
        <p:pic>
          <p:nvPicPr>
            <p:cNvPr id="2" name="yt_image_1067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7770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79" name="yt_shape_10679" descr="{&quot;rangeId&quot;:0,&quot;IgnoreLineSpacing&quot;:1}"/>
            <p:cNvSpPr txBox="1"/>
            <p:nvPr/>
          </p:nvSpPr>
          <p:spPr>
            <a:xfrm>
              <a:off x="459421" y="11607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6"/>
                  <a:ea typeface="宋体" panose="02010600030101010101" pitchFamily="2" charset="-122"/>
                </a:rPr>
                <a:t>第10题图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8908" y="35559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2" name="yt_shape_1068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所有整数组成整数集合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所有负数组成负数集合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3_216c5"/>
              </a:rPr>
              <a:t>如图所示的阴影部分也表示一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个集合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则这个集合可以包含的有理数为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86" name="yt_table_10686_skip" title="H_49.95504"/>
              <p:cNvGraphicFramePr>
                <a:graphicFrameLocks noGrp="1"/>
              </p:cNvGraphicFramePr>
              <p:nvPr/>
            </p:nvGraphicFramePr>
            <p:xfrm>
              <a:off x="540056" y="1859435"/>
              <a:ext cx="8743316" cy="673227"/>
            </p:xfrm>
            <a:graphic>
              <a:graphicData uri="http://schemas.openxmlformats.org/drawingml/2006/table">
                <a:tbl>
                  <a:tblPr/>
                  <a:tblGrid>
                    <a:gridCol w="2118043"/>
                    <a:gridCol w="2862580"/>
                    <a:gridCol w="2576830"/>
                    <a:gridCol w="1185863"/>
                  </a:tblGrid>
                  <a:tr h="370840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3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2024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686" name="yt_table_10686_skip" title="H_49.95504"/>
              <p:cNvGraphicFramePr>
                <a:graphicFrameLocks noGrp="1"/>
              </p:cNvGraphicFramePr>
              <p:nvPr/>
            </p:nvGraphicFramePr>
            <p:xfrm>
              <a:off x="540056" y="1859435"/>
              <a:ext cx="8743316" cy="673227"/>
            </p:xfrm>
            <a:graphic>
              <a:graphicData uri="http://schemas.openxmlformats.org/drawingml/2006/table">
                <a:tbl>
                  <a:tblPr/>
                  <a:tblGrid>
                    <a:gridCol w="2118043"/>
                    <a:gridCol w="2862580"/>
                    <a:gridCol w="2576830"/>
                    <a:gridCol w="1185863"/>
                  </a:tblGrid>
                  <a:tr h="678815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3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2024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0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0683" name="yt_shape_10683_skip" title="H_86.891106"/>
          <p:cNvGrpSpPr/>
          <p:nvPr/>
        </p:nvGrpSpPr>
        <p:grpSpPr>
          <a:xfrm>
            <a:off x="9779447" y="1859435"/>
            <a:ext cx="1870448" cy="1103517"/>
            <a:chOff x="0" y="0"/>
            <a:chExt cx="1870448" cy="1103517"/>
          </a:xfrm>
        </p:grpSpPr>
        <p:pic>
          <p:nvPicPr>
            <p:cNvPr id="2" name="yt_image_1068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0448" cy="7075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85" name="yt_shape_10685" descr="{&quot;rangeId&quot;:0,&quot;IgnoreLineSpacing&quot;:1}"/>
            <p:cNvSpPr txBox="1"/>
            <p:nvPr/>
          </p:nvSpPr>
          <p:spPr>
            <a:xfrm>
              <a:off x="325760" y="7435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6"/>
                  <a:ea typeface="宋体" panose="02010600030101010101" pitchFamily="2" charset="-122"/>
                </a:rPr>
                <a:t>第11题图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5461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  <p:tag name="commondata" val="eyJoZGlkIjoiZDk2MGY5NmYzZjQyNzcyYzRlODIwNzE1N2RiMjBmY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2433</Words>
  <Application>WPS 演示</Application>
  <PresentationFormat>宽屏</PresentationFormat>
  <Paragraphs>247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,isEnd</vt:lpstr>
      <vt:lpstr>Segoe Print</vt:lpstr>
      <vt:lpstr>_⨹_4_20d51,isEnd</vt:lpstr>
      <vt:lpstr>楷体</vt:lpstr>
      <vt:lpstr>Finished</vt:lpstr>
      <vt:lpstr>黑体</vt:lpstr>
      <vt:lpstr>Cambria Math</vt:lpstr>
      <vt:lpstr>Times New Roman</vt:lpstr>
      <vt:lpstr>_⨹_4_89f22</vt:lpstr>
      <vt:lpstr>_⨹_1_2a418</vt:lpstr>
      <vt:lpstr>_⨹_2_c9038</vt:lpstr>
      <vt:lpstr>_⨹_3_04b00</vt:lpstr>
      <vt:lpstr>_⨹_13_216c5</vt:lpstr>
      <vt:lpstr>_⨹_2_093a4,isEnd</vt:lpstr>
      <vt:lpstr>_⨹_1_c52d3,isEnd</vt:lpstr>
      <vt:lpstr>_⨹_4_7bb9d</vt:lpstr>
      <vt:lpstr>_⨹_2_730fd</vt:lpstr>
      <vt:lpstr>_⨹_4_84e92</vt:lpstr>
      <vt:lpstr>_⨹_1_c52ff</vt:lpstr>
      <vt:lpstr>_⨹_7_74b79</vt:lpstr>
      <vt:lpstr>_⨹_1_cdf17</vt:lpstr>
      <vt:lpstr>_⨹_1_3ffa8</vt:lpstr>
      <vt:lpstr>_⨹_4_e86f1</vt:lpstr>
      <vt:lpstr>_⨹_7_d21b3</vt:lpstr>
      <vt:lpstr>_⨹_4_04f34</vt:lpstr>
      <vt:lpstr>_⨹_1_4bc6a</vt:lpstr>
      <vt:lpstr>微软雅黑</vt:lpstr>
      <vt:lpstr>Arial Unicode MS</vt:lpstr>
      <vt:lpstr>Calibri</vt:lpstr>
      <vt:lpstr>等线 Light</vt:lpstr>
      <vt:lpstr>等线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.</cp:lastModifiedBy>
  <cp:revision>13</cp:revision>
  <dcterms:created xsi:type="dcterms:W3CDTF">2024-07-23T04:16:00Z</dcterms:created>
  <dcterms:modified xsi:type="dcterms:W3CDTF">2024-07-23T16:47:22Z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