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1" r:id="rId8"/>
    <p:sldId id="312" r:id="rId9"/>
    <p:sldId id="313" r:id="rId10"/>
    <p:sldId id="315" r:id="rId11"/>
    <p:sldId id="317" r:id="rId12"/>
    <p:sldId id="318" r:id="rId13"/>
    <p:sldId id="319" r:id="rId14"/>
    <p:sldId id="320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56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" name="yt_shape_10270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自主学习</a:t>
            </a:r>
          </a:p>
        </p:txBody>
      </p:sp>
      <p:pic>
        <p:nvPicPr>
          <p:cNvPr id="10271" name="yt_image_10271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518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3" name="yt_shape_10273"/>
          <p:cNvSpPr txBox="1"/>
          <p:nvPr/>
        </p:nvSpPr>
        <p:spPr>
          <a:xfrm>
            <a:off x="540000" y="1960224"/>
            <a:ext cx="9949840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圆柱的侧面展开图是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直棱柱的侧面展开图是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圆锥的侧面展开图是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4CD93E-CDD6-0B56-96C7-14FFE4BFE173}"/>
              </a:ext>
            </a:extLst>
          </p:cNvPr>
          <p:cNvSpPr txBox="1"/>
          <p:nvPr/>
        </p:nvSpPr>
        <p:spPr>
          <a:xfrm>
            <a:off x="3902802" y="1913418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80F39B-CC62-9D42-9819-13B98FD16BCB}"/>
              </a:ext>
            </a:extLst>
          </p:cNvPr>
          <p:cNvSpPr txBox="1"/>
          <p:nvPr/>
        </p:nvSpPr>
        <p:spPr>
          <a:xfrm>
            <a:off x="8779601" y="1913418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3ABD33-6318-55FB-03FE-0D8161BCAD68}"/>
              </a:ext>
            </a:extLst>
          </p:cNvPr>
          <p:cNvSpPr txBox="1"/>
          <p:nvPr/>
        </p:nvSpPr>
        <p:spPr>
          <a:xfrm>
            <a:off x="3902802" y="2388906"/>
            <a:ext cx="1094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扇形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4" name="yt_shape_103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下面正方形纸片分别剪去阴影部分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再沿直线折起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2931"/>
              </a:rPr>
              <a:t>正好围成一个有盖长方体纸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35" name="yt_image_10335" title="H_99.2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882" y="2011799"/>
            <a:ext cx="478423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90C923-8F36-C71B-EDF9-BA9F84E57EC1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7" name="yt_shape_103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如图为一个长方体的展开图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且长方体的底面为正方形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根据图中标示的长度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1b1e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求此长方体的体积为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41" name="yt_shape_10341"/>
          <p:cNvSpPr txBox="1"/>
          <p:nvPr/>
        </p:nvSpPr>
        <p:spPr>
          <a:xfrm>
            <a:off x="540000" y="42788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38" name="yt_shape_10338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0418" y="2011799"/>
            <a:ext cx="1971163" cy="2216799"/>
            <a:chOff x="0" y="0"/>
            <a:chExt cx="1971163" cy="2216799"/>
          </a:xfrm>
        </p:grpSpPr>
        <p:pic>
          <p:nvPicPr>
            <p:cNvPr id="2" name="yt_image_1033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1163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0" name="yt_shape_10340" descr="{&quot;rangeId&quot;:0,&quot;IgnoreLineSpacing&quot;:1}"/>
            <p:cNvSpPr txBox="1"/>
            <p:nvPr/>
          </p:nvSpPr>
          <p:spPr>
            <a:xfrm>
              <a:off x="376117" y="185679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826F46-CEC8-B13A-9850-AA7948CDD3B7}"/>
              </a:ext>
            </a:extLst>
          </p:cNvPr>
          <p:cNvSpPr txBox="1"/>
          <p:nvPr/>
        </p:nvSpPr>
        <p:spPr>
          <a:xfrm>
            <a:off x="34981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yt_shape_1034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的侧面展开图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围成不同于圆柱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95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的另一个圆柱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则圆柱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的体积为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46" name="yt_shape_10346"/>
          <p:cNvSpPr txBox="1"/>
          <p:nvPr/>
        </p:nvSpPr>
        <p:spPr>
          <a:xfrm>
            <a:off x="540000" y="362638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43" name="yt_shape_10343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11824" y="2237329"/>
            <a:ext cx="2947858" cy="2065273"/>
            <a:chOff x="0" y="0"/>
            <a:chExt cx="2232577" cy="1564146"/>
          </a:xfrm>
        </p:grpSpPr>
        <p:pic>
          <p:nvPicPr>
            <p:cNvPr id="2" name="yt_image_1034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2577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5" name="yt_shape_10345" descr="{&quot;rangeId&quot;:0,&quot;IgnoreLineSpacing&quot;:1}"/>
            <p:cNvSpPr txBox="1"/>
            <p:nvPr/>
          </p:nvSpPr>
          <p:spPr>
            <a:xfrm>
              <a:off x="506824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0AEFF8F-EA27-110C-D9FD-2930234D086B}"/>
              </a:ext>
            </a:extLst>
          </p:cNvPr>
          <p:cNvSpPr txBox="1"/>
          <p:nvPr/>
        </p:nvSpPr>
        <p:spPr>
          <a:xfrm>
            <a:off x="5584083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8" name="yt_shape_103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47" name="yt_image_10347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0" name="yt_shape_10350"/>
          <p:cNvSpPr txBox="1"/>
          <p:nvPr/>
        </p:nvSpPr>
        <p:spPr>
          <a:xfrm>
            <a:off x="540119" y="1482165"/>
            <a:ext cx="1102848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小明在学习了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展开与折叠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这一课后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bcdd,isEnd"/>
              </a:rPr>
              <a:t>明白了很多几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何体都能展开成平面图形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于是他在家用剪刀剪开了一个长方体纸盒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a262,isEnd"/>
              </a:rPr>
              <a:t>可是一不小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心多剪了一条棱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把纸盒剪成了两部分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即图中的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根据你所学的知识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6d6,isEnd"/>
              </a:rPr>
              <a:t>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小明总共剪开了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53" name="yt_image_10353" title="H_106.6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295" y="3003456"/>
            <a:ext cx="4127257" cy="118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42A6A79-B99F-B800-EF51-837CBEB7BA0C}"/>
              </a:ext>
            </a:extLst>
          </p:cNvPr>
          <p:cNvSpPr txBox="1"/>
          <p:nvPr/>
        </p:nvSpPr>
        <p:spPr>
          <a:xfrm>
            <a:off x="3650508" y="33373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355"/>
          <p:cNvSpPr txBox="1"/>
          <p:nvPr/>
        </p:nvSpPr>
        <p:spPr>
          <a:xfrm>
            <a:off x="540119" y="4221088"/>
            <a:ext cx="1102848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现在小明想将剪断的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重新粘贴到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而且经过折叠以后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03da"/>
              </a:rPr>
              <a:t>仍然可以还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原成一个长方体纸盒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你认为他应该将剪断的纸条粘贴到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fae2"/>
              </a:rPr>
              <a:t>请你帮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助小明在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上补全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四种情况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0E1E0A-4A4F-7F9E-EE70-66E498BC7546}"/>
              </a:ext>
            </a:extLst>
          </p:cNvPr>
          <p:cNvSpPr txBox="1"/>
          <p:nvPr/>
        </p:nvSpPr>
        <p:spPr>
          <a:xfrm>
            <a:off x="450108" y="560074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四种情况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359" title="H_289.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b="58036"/>
          <a:stretch/>
        </p:blipFill>
        <p:spPr bwMode="auto">
          <a:xfrm>
            <a:off x="4727848" y="5352497"/>
            <a:ext cx="3384376" cy="128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0359" title="H_289.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-2466" t="42373" r="-2127" b="-1448"/>
          <a:stretch/>
        </p:blipFill>
        <p:spPr bwMode="auto">
          <a:xfrm>
            <a:off x="8328248" y="5119635"/>
            <a:ext cx="2970654" cy="151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" name="yt_shape_1036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已知长方体纸盒的底面是一个正方形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b9ef"/>
              </a:rPr>
              <a:t>求这个长方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体纸盒的体积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因为长方体纸盒的底面是一个正方形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宽为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所以长方体纸盒的长与宽都是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高为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所以这个长方体纸盒的体积为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立方厘米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64" name="yt_image_10364" title="H_106.6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8648" y="4181610"/>
            <a:ext cx="4714704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DAA9E1-8B1B-7D81-B1C5-2424E2219BBD}"/>
              </a:ext>
            </a:extLst>
          </p:cNvPr>
          <p:cNvSpPr txBox="1"/>
          <p:nvPr/>
        </p:nvSpPr>
        <p:spPr>
          <a:xfrm>
            <a:off x="450108" y="1804170"/>
            <a:ext cx="7152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因为长方体纸盒的底面是一个正方形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93C443-7976-3CAD-6508-BA6FE0F75B38}"/>
              </a:ext>
            </a:extLst>
          </p:cNvPr>
          <p:cNvSpPr txBox="1"/>
          <p:nvPr/>
        </p:nvSpPr>
        <p:spPr>
          <a:xfrm>
            <a:off x="450108" y="2279658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8095AD-2BF1-DD57-B2D4-1359A85493FF}"/>
              </a:ext>
            </a:extLst>
          </p:cNvPr>
          <p:cNvSpPr txBox="1"/>
          <p:nvPr/>
        </p:nvSpPr>
        <p:spPr>
          <a:xfrm>
            <a:off x="450108" y="2755146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所以长方体纸盒的长与宽都是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高为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B23E48-86FF-C0B2-FFEC-6A2014110E4B}"/>
              </a:ext>
            </a:extLst>
          </p:cNvPr>
          <p:cNvSpPr txBox="1"/>
          <p:nvPr/>
        </p:nvSpPr>
        <p:spPr>
          <a:xfrm>
            <a:off x="450108" y="3230634"/>
            <a:ext cx="9343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所以这个长方体纸盒的体积为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立方厘米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275" name="yt_image_10275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8" name="yt_shape_10278"/>
          <p:cNvSpPr txBox="1"/>
          <p:nvPr/>
        </p:nvSpPr>
        <p:spPr>
          <a:xfrm>
            <a:off x="540000" y="1386424"/>
            <a:ext cx="507991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如图所示是一个几何体的表面展开图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该几何体的名称是</a:t>
            </a:r>
            <a:r>
              <a:rPr lang="zh-CN" altLang="zh-CN" sz="100" b="1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求该几何体体积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81" name="yt_image_10281" title="H_152.9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1251250"/>
            <a:ext cx="1777847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3" name="yt_shape_10283"/>
          <p:cNvSpPr txBox="1"/>
          <p:nvPr/>
        </p:nvSpPr>
        <p:spPr>
          <a:xfrm>
            <a:off x="540000" y="3284984"/>
            <a:ext cx="4770537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该几何体的名称是圆柱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故答案为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yt_shape_10286"/>
          <p:cNvSpPr txBox="1"/>
          <p:nvPr/>
        </p:nvSpPr>
        <p:spPr>
          <a:xfrm>
            <a:off x="540119" y="479715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该几何体体积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依据展开图中有长方形和两个全等的圆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可得该几何体是圆柱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33ef"/>
              </a:rPr>
              <a:t>再结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合图中数据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根据圆柱的体积公式计算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9" name="yt_shape_1028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88" name="yt_image_102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1" name="yt_shape_1029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棱柱的展开与折叠</a:t>
            </a:r>
          </a:p>
        </p:txBody>
      </p:sp>
      <p:sp>
        <p:nvSpPr>
          <p:cNvPr id="10292" name="yt_shape_10292"/>
          <p:cNvSpPr txBox="1"/>
          <p:nvPr/>
        </p:nvSpPr>
        <p:spPr>
          <a:xfrm>
            <a:off x="540000" y="1971599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是长方体表面展开图的是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93" name="yt_image_1029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9476" y="2603266"/>
            <a:ext cx="6593047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5" name="yt_shape_10295"/>
          <p:cNvSpPr txBox="1"/>
          <p:nvPr/>
        </p:nvSpPr>
        <p:spPr>
          <a:xfrm>
            <a:off x="540000" y="4189907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如图所示的三棱柱的展开图不可能是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96" name="yt_image_1029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8437" y="4821574"/>
            <a:ext cx="6395124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247910">
            <a:extLst>
              <a:ext uri="{FF2B5EF4-FFF2-40B4-BE49-F238E27FC236}">
                <a16:creationId xmlns:a16="http://schemas.microsoft.com/office/drawing/2014/main" id="{7FDEB977-6F3C-310A-02F1-0C95678CD1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BBE8E0-E8ED-2769-8E7C-36021CBD64AA}"/>
              </a:ext>
            </a:extLst>
          </p:cNvPr>
          <p:cNvSpPr txBox="1"/>
          <p:nvPr/>
        </p:nvSpPr>
        <p:spPr>
          <a:xfrm>
            <a:off x="8755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5C65A-7095-8C7F-8DB3-91E80AFA2356}"/>
              </a:ext>
            </a:extLst>
          </p:cNvPr>
          <p:cNvSpPr txBox="1"/>
          <p:nvPr/>
        </p:nvSpPr>
        <p:spPr>
          <a:xfrm>
            <a:off x="8450989" y="41431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8" name="yt_shape_10298"/>
          <p:cNvSpPr txBox="1"/>
          <p:nvPr/>
        </p:nvSpPr>
        <p:spPr>
          <a:xfrm>
            <a:off x="540000" y="900000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是一个几何体的表面展开图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99" name="yt_image_10299" title="H_150.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9107" y="1531667"/>
            <a:ext cx="3073784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1" name="yt_shape_10301"/>
          <p:cNvSpPr txBox="1"/>
          <p:nvPr/>
        </p:nvSpPr>
        <p:spPr>
          <a:xfrm>
            <a:off x="540000" y="3490844"/>
            <a:ext cx="730007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该几何体的表面积为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7D04A4-FE1F-D2C4-32E2-CA9BE2929EC6}"/>
              </a:ext>
            </a:extLst>
          </p:cNvPr>
          <p:cNvSpPr txBox="1"/>
          <p:nvPr/>
        </p:nvSpPr>
        <p:spPr>
          <a:xfrm>
            <a:off x="3040789" y="344403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685239-19CB-E3BC-CF4D-D1AC810F0706}"/>
              </a:ext>
            </a:extLst>
          </p:cNvPr>
          <p:cNvSpPr txBox="1"/>
          <p:nvPr/>
        </p:nvSpPr>
        <p:spPr>
          <a:xfrm>
            <a:off x="4259989" y="39195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98BA44-1215-48C5-9C62-D2437A206CE3}"/>
              </a:ext>
            </a:extLst>
          </p:cNvPr>
          <p:cNvSpPr txBox="1"/>
          <p:nvPr/>
        </p:nvSpPr>
        <p:spPr>
          <a:xfrm>
            <a:off x="6731726" y="39195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yt_shape_10303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圆柱、圆锥的展开图</a:t>
            </a:r>
          </a:p>
        </p:txBody>
      </p:sp>
      <p:sp>
        <p:nvSpPr>
          <p:cNvPr id="10304" name="yt_shape_10304"/>
          <p:cNvSpPr txBox="1"/>
          <p:nvPr/>
        </p:nvSpPr>
        <p:spPr>
          <a:xfrm>
            <a:off x="540000" y="1389434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新疆建设兵团中考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如图是某几何体的展开图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8" name="yt_table_1030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674112"/>
              </p:ext>
            </p:extLst>
          </p:nvPr>
        </p:nvGraphicFramePr>
        <p:xfrm>
          <a:off x="540056" y="1868737"/>
          <a:ext cx="48104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pSp>
        <p:nvGrpSpPr>
          <p:cNvPr id="10305" name="yt_shape_10305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95205" y="1868737"/>
            <a:ext cx="1154532" cy="1656729"/>
            <a:chOff x="0" y="0"/>
            <a:chExt cx="1154532" cy="1656729"/>
          </a:xfrm>
        </p:grpSpPr>
        <p:pic>
          <p:nvPicPr>
            <p:cNvPr id="2" name="yt_image_1030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4532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7" name="yt_shape_10307" descr="{&quot;rangeId&quot;:0,&quot;IgnoreLineSpacing&quot;:1}"/>
            <p:cNvSpPr txBox="1"/>
            <p:nvPr/>
          </p:nvSpPr>
          <p:spPr>
            <a:xfrm>
              <a:off x="43985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1708247973">
            <a:extLst>
              <a:ext uri="{FF2B5EF4-FFF2-40B4-BE49-F238E27FC236}">
                <a16:creationId xmlns:a16="http://schemas.microsoft.com/office/drawing/2014/main" id="{434E08BF-53F8-3351-ABCA-ABF49F191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E98B4BA-3ECE-B826-4AD1-C7F9302FDF73}"/>
              </a:ext>
            </a:extLst>
          </p:cNvPr>
          <p:cNvSpPr txBox="1"/>
          <p:nvPr/>
        </p:nvSpPr>
        <p:spPr>
          <a:xfrm>
            <a:off x="96701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yt_shape_103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如图所示的方法沿圆柱体的高将侧面剪开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efba1"/>
              </a:rPr>
              <a:t>再将侧面展开所得到的平面图形是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314" name="yt_shape_10314"/>
          <p:cNvSpPr txBox="1"/>
          <p:nvPr/>
        </p:nvSpPr>
        <p:spPr>
          <a:xfrm>
            <a:off x="540000" y="374180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11" name="yt_shape_10311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5218" y="2011799"/>
            <a:ext cx="1561563" cy="1679589"/>
            <a:chOff x="0" y="0"/>
            <a:chExt cx="1561563" cy="1679589"/>
          </a:xfrm>
        </p:grpSpPr>
        <p:pic>
          <p:nvPicPr>
            <p:cNvPr id="2" name="yt_image_1031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1563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13" name="yt_shape_10313" descr="{&quot;rangeId&quot;:0,&quot;IgnoreLineSpacing&quot;:1}"/>
            <p:cNvSpPr txBox="1"/>
            <p:nvPr/>
          </p:nvSpPr>
          <p:spPr>
            <a:xfrm>
              <a:off x="247500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10315" name="yt_image_1031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8434" y="4303453"/>
            <a:ext cx="6675130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7511DC-A9EB-BBD3-CE38-D264EBA3692D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7" name="yt_shape_10317"/>
          <p:cNvSpPr txBox="1"/>
          <p:nvPr/>
        </p:nvSpPr>
        <p:spPr>
          <a:xfrm>
            <a:off x="540000" y="90000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该展开图能折叠成的立体图形是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21" name="yt_shape_10321"/>
          <p:cNvSpPr txBox="1"/>
          <p:nvPr/>
        </p:nvSpPr>
        <p:spPr>
          <a:xfrm>
            <a:off x="540000" y="328338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18" name="yt_shape_10318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6040" y="1531667"/>
            <a:ext cx="1359919" cy="1701306"/>
            <a:chOff x="0" y="0"/>
            <a:chExt cx="1359919" cy="1701306"/>
          </a:xfrm>
        </p:grpSpPr>
        <p:pic>
          <p:nvPicPr>
            <p:cNvPr id="2" name="yt_image_1031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991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20" name="yt_shape_10320" descr="{&quot;rangeId&quot;:0,&quot;IgnoreLineSpacing&quot;:1}"/>
            <p:cNvSpPr txBox="1"/>
            <p:nvPr/>
          </p:nvSpPr>
          <p:spPr>
            <a:xfrm>
              <a:off x="146678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0403EF-B497-23BC-1A7E-7F2F4EA33049}"/>
              </a:ext>
            </a:extLst>
          </p:cNvPr>
          <p:cNvSpPr txBox="1"/>
          <p:nvPr/>
        </p:nvSpPr>
        <p:spPr>
          <a:xfrm>
            <a:off x="6317389" y="853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2" name="yt_shape_10322"/>
          <p:cNvSpPr txBox="1"/>
          <p:nvPr/>
        </p:nvSpPr>
        <p:spPr>
          <a:xfrm>
            <a:off x="540000" y="900000"/>
            <a:ext cx="67454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因空间想象能力不够而出错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下列图形经过折叠不能围成棱柱的是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24" name="yt_image_10324" title="H_77.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2834" y="2010970"/>
            <a:ext cx="4626331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C00557-8720-6810-E08E-7D4E2BF0A0CC}"/>
              </a:ext>
            </a:extLst>
          </p:cNvPr>
          <p:cNvSpPr txBox="1"/>
          <p:nvPr/>
        </p:nvSpPr>
        <p:spPr>
          <a:xfrm>
            <a:off x="6317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26" name="yt_image_1032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9" name="yt_shape_1032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将图中的阴影部分剪下来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围成一个几何体的侧面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d94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则所围成的几何体图形是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30" name="yt_image_10330" title="H_134.2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2536" y="2593964"/>
            <a:ext cx="1186927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2" name="yt_image_10332" title="H_93.2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8696" y="4502096"/>
            <a:ext cx="4354606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18E64C-DBD0-8752-D2A3-4B5740D8A631}"/>
              </a:ext>
            </a:extLst>
          </p:cNvPr>
          <p:cNvSpPr txBox="1"/>
          <p:nvPr/>
        </p:nvSpPr>
        <p:spPr>
          <a:xfrm>
            <a:off x="44125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640</Words>
  <Application>Microsoft Office PowerPoint</Application>
  <PresentationFormat>宽屏</PresentationFormat>
  <Paragraphs>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,isEnd</vt:lpstr>
      <vt:lpstr>_⨹_1_51b1e,isEnd</vt:lpstr>
      <vt:lpstr>_⨹_1_766d6,isEnd</vt:lpstr>
      <vt:lpstr>_⨹_1_bd94a</vt:lpstr>
      <vt:lpstr>_⨹_1_bd958,isEnd</vt:lpstr>
      <vt:lpstr>_⨹_12_22931</vt:lpstr>
      <vt:lpstr>_⨹_15_efba1</vt:lpstr>
      <vt:lpstr>_⨹_2_533ef</vt:lpstr>
      <vt:lpstr>_⨹_3_cfae2</vt:lpstr>
      <vt:lpstr>_⨹_5_103da</vt:lpstr>
      <vt:lpstr>_⨹_5_8a262,isEnd</vt:lpstr>
      <vt:lpstr>_⨹_5_db9ef</vt:lpstr>
      <vt:lpstr>_⨹_6_1bcdd,isEnd</vt:lpstr>
      <vt:lpstr>Finished</vt:lpstr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11</cp:revision>
  <dcterms:created xsi:type="dcterms:W3CDTF">2024-07-23T04:16:09Z</dcterms:created>
  <dcterms:modified xsi:type="dcterms:W3CDTF">2024-07-23T16:42:05Z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