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1" r:id="rId5"/>
    <p:sldId id="312" r:id="rId6"/>
    <p:sldId id="315" r:id="rId7"/>
    <p:sldId id="318" r:id="rId8"/>
    <p:sldId id="320" r:id="rId9"/>
    <p:sldId id="322" r:id="rId10"/>
    <p:sldId id="324" r:id="rId11"/>
    <p:sldId id="325" r:id="rId12"/>
    <p:sldId id="328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9" name="yt_shape_14559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58" name="yt_image_1455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1" name="yt_shape_14561"/>
          <p:cNvSpPr txBox="1"/>
          <p:nvPr/>
        </p:nvSpPr>
        <p:spPr>
          <a:xfrm>
            <a:off x="540119" y="1482165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我们经常通过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等方式获得数据信息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为了特定目的而对所有考察对象进行的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叫作普查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c869,isEnd"/>
              </a:rPr>
              <a:t>所要考察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对象的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称为总体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而组成总体的每一个考察对象称为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从总体中按照一定的方法抽取部分个体作为代表进行调查分析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c2c8,isEnd"/>
              </a:rPr>
              <a:t>并以此推断总体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的状况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这种调查方式称为抽样调查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其中从总体中抽取的一部分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e5f0,isEnd"/>
              </a:rPr>
              <a:t>叫作总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体的一个样本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样本中个体的数目叫作样本容量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E9470A-60F2-7C1D-30B8-73A1E6DF6326}"/>
              </a:ext>
            </a:extLst>
          </p:cNvPr>
          <p:cNvSpPr txBox="1"/>
          <p:nvPr/>
        </p:nvSpPr>
        <p:spPr>
          <a:xfrm>
            <a:off x="2964708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调查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E03358-23BD-AB36-8B9A-4C024493AA2D}"/>
              </a:ext>
            </a:extLst>
          </p:cNvPr>
          <p:cNvSpPr txBox="1"/>
          <p:nvPr/>
        </p:nvSpPr>
        <p:spPr>
          <a:xfrm>
            <a:off x="4488708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试验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4E490A-F412-3DCE-36F6-142B6C12B8F0}"/>
              </a:ext>
            </a:extLst>
          </p:cNvPr>
          <p:cNvSpPr txBox="1"/>
          <p:nvPr/>
        </p:nvSpPr>
        <p:spPr>
          <a:xfrm>
            <a:off x="6317508" y="191084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全面调查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83BE01-0E3C-FA85-6F5B-681EC0733767}"/>
              </a:ext>
            </a:extLst>
          </p:cNvPr>
          <p:cNvSpPr txBox="1"/>
          <p:nvPr/>
        </p:nvSpPr>
        <p:spPr>
          <a:xfrm>
            <a:off x="1669308" y="23863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全体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8BD4CB-87DD-7452-525A-2E18492691A0}"/>
              </a:ext>
            </a:extLst>
          </p:cNvPr>
          <p:cNvSpPr txBox="1"/>
          <p:nvPr/>
        </p:nvSpPr>
        <p:spPr>
          <a:xfrm>
            <a:off x="8984507" y="23863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9C12B1-0964-309C-1FE4-F0C392121C24}"/>
              </a:ext>
            </a:extLst>
          </p:cNvPr>
          <p:cNvSpPr txBox="1"/>
          <p:nvPr/>
        </p:nvSpPr>
        <p:spPr>
          <a:xfrm>
            <a:off x="9441707" y="333731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1" name="yt_shape_1461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10" name="yt_image_1461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13" name="yt_shape_14613"/>
          <p:cNvSpPr txBox="1"/>
          <p:nvPr/>
        </p:nvSpPr>
        <p:spPr>
          <a:xfrm>
            <a:off x="540119" y="1482165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英语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语文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门学科中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eaaa"/>
              </a:rPr>
              <a:t>某校七年级开展了同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学们最喜欢学习哪门学科的调查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调查的问题是什么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调查的对象是谁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调查的问题是在数学、英语、语文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门学科中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你最喜欢学习哪门学科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b551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调查的对象是某校七年级的全体同学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0E1F82-2828-C7C5-8F5E-A6BA4D531FAE}"/>
              </a:ext>
            </a:extLst>
          </p:cNvPr>
          <p:cNvSpPr txBox="1"/>
          <p:nvPr/>
        </p:nvSpPr>
        <p:spPr>
          <a:xfrm>
            <a:off x="450108" y="2861823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调查的问题是在数学、英语、语文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门学科中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你最喜欢学习哪门学科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b5512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4E7E94-129C-CFBD-E2EF-51B3A90FE3AD}"/>
              </a:ext>
            </a:extLst>
          </p:cNvPr>
          <p:cNvSpPr txBox="1"/>
          <p:nvPr/>
        </p:nvSpPr>
        <p:spPr>
          <a:xfrm>
            <a:off x="450108" y="3337311"/>
            <a:ext cx="5209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调查的对象是某校七年级的全体同学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6" name="yt_shape_14616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在被调查的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人最喜欢学语文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人最喜欢学数学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84fe"/>
              </a:rPr>
              <a:t>人最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喜欢学英语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其余的人选择其他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根据调查情况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c91b3"/>
              </a:rPr>
              <a:t>把七年级的学生最喜欢学习某学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科的人数及其占学生总数的百分比填入下表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617" name="yt_table_14617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325246"/>
              </p:ext>
            </p:extLst>
          </p:nvPr>
        </p:nvGraphicFramePr>
        <p:xfrm>
          <a:off x="540000" y="2475451"/>
          <a:ext cx="11111997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34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34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9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语文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英语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占学生总数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的百分比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619" name="yt_shape_14619"/>
          <p:cNvSpPr txBox="1"/>
          <p:nvPr/>
        </p:nvSpPr>
        <p:spPr>
          <a:xfrm>
            <a:off x="540000" y="4921243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如表格所示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5A0B48-2913-4C88-C2DD-761B0F6676C6}"/>
              </a:ext>
            </a:extLst>
          </p:cNvPr>
          <p:cNvSpPr txBox="1"/>
          <p:nvPr/>
        </p:nvSpPr>
        <p:spPr>
          <a:xfrm>
            <a:off x="4898739" y="319173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1C3BE-8D79-2F8F-AADE-F7253DA97879}"/>
              </a:ext>
            </a:extLst>
          </p:cNvPr>
          <p:cNvSpPr txBox="1"/>
          <p:nvPr/>
        </p:nvSpPr>
        <p:spPr>
          <a:xfrm>
            <a:off x="6780805" y="319173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E8ACB8-0C11-71F4-858B-733FDF2CDA1B}"/>
              </a:ext>
            </a:extLst>
          </p:cNvPr>
          <p:cNvSpPr txBox="1"/>
          <p:nvPr/>
        </p:nvSpPr>
        <p:spPr>
          <a:xfrm>
            <a:off x="8615246" y="319173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91358A-EB37-FFEB-0443-24FC925E0BCE}"/>
              </a:ext>
            </a:extLst>
          </p:cNvPr>
          <p:cNvSpPr txBox="1"/>
          <p:nvPr/>
        </p:nvSpPr>
        <p:spPr>
          <a:xfrm>
            <a:off x="10464606" y="319173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417B7C-EDB1-35D5-2B49-4FCFA2D8AFB2}"/>
              </a:ext>
            </a:extLst>
          </p:cNvPr>
          <p:cNvSpPr txBox="1"/>
          <p:nvPr/>
        </p:nvSpPr>
        <p:spPr>
          <a:xfrm>
            <a:off x="4755864" y="398726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9020D7-A322-CE2E-E5BB-243FC579136A}"/>
              </a:ext>
            </a:extLst>
          </p:cNvPr>
          <p:cNvSpPr txBox="1"/>
          <p:nvPr/>
        </p:nvSpPr>
        <p:spPr>
          <a:xfrm>
            <a:off x="6609355" y="398726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18C6BF-AE33-91EA-13AD-4713E6B60861}"/>
              </a:ext>
            </a:extLst>
          </p:cNvPr>
          <p:cNvSpPr txBox="1"/>
          <p:nvPr/>
        </p:nvSpPr>
        <p:spPr>
          <a:xfrm>
            <a:off x="8462846" y="398726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640A44-177F-13AF-A977-31AE6A44563A}"/>
              </a:ext>
            </a:extLst>
          </p:cNvPr>
          <p:cNvSpPr txBox="1"/>
          <p:nvPr/>
        </p:nvSpPr>
        <p:spPr>
          <a:xfrm>
            <a:off x="10340781" y="398726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CC4584F-8F31-FDE6-F4AD-8F70073C0BC5}"/>
              </a:ext>
            </a:extLst>
          </p:cNvPr>
          <p:cNvSpPr txBox="1"/>
          <p:nvPr/>
        </p:nvSpPr>
        <p:spPr>
          <a:xfrm>
            <a:off x="449989" y="4874437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如表格所示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5" name="yt_shape_145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64" name="yt_image_1456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7" name="yt_shape_14567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数据的收集</a:t>
            </a:r>
          </a:p>
        </p:txBody>
      </p:sp>
      <p:sp>
        <p:nvSpPr>
          <p:cNvPr id="14568" name="yt_shape_14568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某同学想要了解今年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天赐的声音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的有关收视情况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348e"/>
              </a:rPr>
              <a:t>他宜采用的方法是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9" name="yt_table_145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046567"/>
              </p:ext>
            </p:extLst>
          </p:nvPr>
        </p:nvGraphicFramePr>
        <p:xfrm>
          <a:off x="540056" y="2931034"/>
          <a:ext cx="602964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设计问卷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上网查阅资料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电话采访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实地观察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1"/>
                  </a:ext>
                </a:extLst>
              </a:tr>
            </a:tbl>
          </a:graphicData>
        </a:graphic>
      </p:graphicFrame>
      <p:sp>
        <p:nvSpPr>
          <p:cNvPr id="14571" name="yt_shape_14571"/>
          <p:cNvSpPr txBox="1"/>
          <p:nvPr/>
        </p:nvSpPr>
        <p:spPr>
          <a:xfrm>
            <a:off x="540000" y="3932588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下列统计活动中不宜用问卷调查的方式收集数据的是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2" name="yt_table_1457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765413"/>
              </p:ext>
            </p:extLst>
          </p:nvPr>
        </p:nvGraphicFramePr>
        <p:xfrm>
          <a:off x="540056" y="4411891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08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七年级同学家中电脑的数量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星期六早晨同学们起床的时间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各种手机在使用时所产生的辐射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学校足球队队员的年龄和身高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</a:tbl>
          </a:graphicData>
        </a:graphic>
      </p:graphicFrame>
      <p:pic>
        <p:nvPicPr>
          <p:cNvPr id="3" name="yt_shape_1721708735380">
            <a:extLst>
              <a:ext uri="{FF2B5EF4-FFF2-40B4-BE49-F238E27FC236}">
                <a16:creationId xmlns:a16="http://schemas.microsoft.com/office/drawing/2014/main" id="{5C9F0128-E1E5-F7D4-F732-6848934667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F7388F-C26A-9705-F141-1A7F5D9A66D9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C4E1A9-3330-B91A-D787-CA7A4CE6FCB3}"/>
              </a:ext>
            </a:extLst>
          </p:cNvPr>
          <p:cNvSpPr txBox="1"/>
          <p:nvPr/>
        </p:nvSpPr>
        <p:spPr>
          <a:xfrm>
            <a:off x="8450989" y="38857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4" name="yt_shape_14574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要调查全班同学每天看电视新闻的时间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3002,isEnd"/>
              </a:rPr>
              <a:t>调查的范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要了解中国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美国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英国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俄罗斯的森林面积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6006,isEnd"/>
              </a:rPr>
              <a:t>可用的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调查方式是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73B1E8-443B-C893-B9F4-B86F73B29257}"/>
              </a:ext>
            </a:extLst>
          </p:cNvPr>
          <p:cNvSpPr txBox="1"/>
          <p:nvPr/>
        </p:nvSpPr>
        <p:spPr>
          <a:xfrm>
            <a:off x="7536707" y="85319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设计问卷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38BD02-BE54-C61C-F717-82F2DF5C6BBB}"/>
              </a:ext>
            </a:extLst>
          </p:cNvPr>
          <p:cNvSpPr txBox="1"/>
          <p:nvPr/>
        </p:nvSpPr>
        <p:spPr>
          <a:xfrm>
            <a:off x="1364508" y="132868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全班同学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B1BEB0-8F02-195C-D242-55D79F2DEEA2}"/>
              </a:ext>
            </a:extLst>
          </p:cNvPr>
          <p:cNvSpPr txBox="1"/>
          <p:nvPr/>
        </p:nvSpPr>
        <p:spPr>
          <a:xfrm>
            <a:off x="2278908" y="1804170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查阅资料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5" name="yt_shape_14575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普查与抽样调查</a:t>
            </a:r>
          </a:p>
        </p:txBody>
      </p:sp>
      <p:sp>
        <p:nvSpPr>
          <p:cNvPr id="14576" name="yt_shape_14576"/>
          <p:cNvSpPr txBox="1"/>
          <p:nvPr/>
        </p:nvSpPr>
        <p:spPr>
          <a:xfrm>
            <a:off x="540000" y="1389434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辽宁省中考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适宜采用全面调查方式的是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7" name="yt_table_1457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080752"/>
              </p:ext>
            </p:extLst>
          </p:nvPr>
        </p:nvGraphicFramePr>
        <p:xfrm>
          <a:off x="540056" y="1868737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>
                  <a:extLst>
                    <a:ext uri="{9D8B030D-6E8A-4147-A177-3AD203B41FA5}">
                      <a16:colId xmlns:a16="http://schemas.microsoft.com/office/drawing/2014/main" val="108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了解某种灯泡的使用寿命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了解一批冷饮的质量是否合格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了解全国八年级学生的视力情况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了解某班同学中哪个月份出生的人数最多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</a:tbl>
          </a:graphicData>
        </a:graphic>
      </p:graphicFrame>
      <p:pic>
        <p:nvPicPr>
          <p:cNvPr id="3" name="yt_shape_1721708735440">
            <a:extLst>
              <a:ext uri="{FF2B5EF4-FFF2-40B4-BE49-F238E27FC236}">
                <a16:creationId xmlns:a16="http://schemas.microsoft.com/office/drawing/2014/main" id="{0BE8C10D-7B82-321E-2C92-7F8B80C9BD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1269FB-E9CD-1383-E910-DCE2947C000B}"/>
              </a:ext>
            </a:extLst>
          </p:cNvPr>
          <p:cNvSpPr txBox="1"/>
          <p:nvPr/>
        </p:nvSpPr>
        <p:spPr>
          <a:xfrm>
            <a:off x="9060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579"/>
          <p:cNvSpPr txBox="1"/>
          <p:nvPr/>
        </p:nvSpPr>
        <p:spPr>
          <a:xfrm>
            <a:off x="540119" y="393305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9b403,isEnd"/>
              </a:rPr>
              <a:t>背景下全国中小学生完成课后作业的时间情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比较适合的调查方式是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全面调查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C61E62-945B-A230-2C6D-191575BDCE54}"/>
              </a:ext>
            </a:extLst>
          </p:cNvPr>
          <p:cNvSpPr txBox="1"/>
          <p:nvPr/>
        </p:nvSpPr>
        <p:spPr>
          <a:xfrm>
            <a:off x="4412508" y="4361738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抽样调查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0" name="yt_shape_1458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总体、个体和样本</a:t>
            </a:r>
          </a:p>
        </p:txBody>
      </p:sp>
      <p:sp>
        <p:nvSpPr>
          <p:cNvPr id="14581" name="yt_shape_1458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名学生进行体重调查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a857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82" name="yt_table_1458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190658"/>
              </p:ext>
            </p:extLst>
          </p:nvPr>
        </p:nvGraphicFramePr>
        <p:xfrm>
          <a:off x="540056" y="2348869"/>
          <a:ext cx="5130800" cy="1901952"/>
        </p:xfrm>
        <a:graphic>
          <a:graphicData uri="http://schemas.openxmlformats.org/drawingml/2006/table">
            <a:tbl>
              <a:tblPr/>
              <a:tblGrid>
                <a:gridCol w="5130800">
                  <a:extLst>
                    <a:ext uri="{9D8B030D-6E8A-4147-A177-3AD203B41FA5}">
                      <a16:colId xmlns:a16="http://schemas.microsoft.com/office/drawing/2014/main" val="108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总体是该校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名学生的体重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个体是每一个学生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样本是抽取的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名学生的体重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该调查是抽样调查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</a:tbl>
          </a:graphicData>
        </a:graphic>
      </p:graphicFrame>
      <p:pic>
        <p:nvPicPr>
          <p:cNvPr id="3" name="yt_shape_1721708735500">
            <a:extLst>
              <a:ext uri="{FF2B5EF4-FFF2-40B4-BE49-F238E27FC236}">
                <a16:creationId xmlns:a16="http://schemas.microsoft.com/office/drawing/2014/main" id="{6429F0B7-252D-2830-2E06-7EC0D6FE5E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B8470E-4831-2436-C22C-53A758B2E639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584"/>
          <p:cNvSpPr txBox="1"/>
          <p:nvPr/>
        </p:nvSpPr>
        <p:spPr>
          <a:xfrm>
            <a:off x="540119" y="435239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为了解某校七年级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名学生的期中数学成绩的情况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a69b,isEnd"/>
              </a:rPr>
              <a:t>名学生的期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中数学成绩进行分析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F6902E-8567-9D1F-D07C-0ED50FFA1E29}"/>
              </a:ext>
            </a:extLst>
          </p:cNvPr>
          <p:cNvSpPr txBox="1"/>
          <p:nvPr/>
        </p:nvSpPr>
        <p:spPr>
          <a:xfrm>
            <a:off x="4717308" y="4781079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名学生的期中数学成绩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5" name="yt_shape_14585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不清楚收集数据的步骤而出错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进行数据的收集调查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一般可分为以下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但它们的顺序弄乱了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e159,isEnd"/>
              </a:rPr>
              <a:t>正确的顺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序是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明确调查问题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记录结果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得出结论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确定调查对象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展开调查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选择调查方法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86D08C-CC12-0827-FC89-3B1942C6EA08}"/>
              </a:ext>
            </a:extLst>
          </p:cNvPr>
          <p:cNvSpPr txBox="1"/>
          <p:nvPr/>
        </p:nvSpPr>
        <p:spPr>
          <a:xfrm>
            <a:off x="1364508" y="1804170"/>
            <a:ext cx="168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ADFEBC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1" name="yt_shape_1459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90" name="yt_image_1459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3" name="yt_shape_14593"/>
          <p:cNvSpPr txBox="1"/>
          <p:nvPr/>
        </p:nvSpPr>
        <p:spPr>
          <a:xfrm>
            <a:off x="540119" y="1431377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某班级组织活动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为了解同学们喜爱的体育运动项目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6523"/>
              </a:rPr>
              <a:t>设计了如下尚不完整的调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查问卷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594" name="yt_image_14594" title="H_249.37308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1111" y="2149585"/>
            <a:ext cx="5289777" cy="255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6" name="yt_shape_14596"/>
          <p:cNvSpPr txBox="1"/>
          <p:nvPr/>
        </p:nvSpPr>
        <p:spPr>
          <a:xfrm>
            <a:off x="540120" y="479715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室外体育运动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篮球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球类运动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7229"/>
              </a:rPr>
              <a:t>中选取三个作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为该调查问卷问题的备选项目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选取合理的是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772C50-0EAB-76D5-D872-CA81768E6285}"/>
              </a:ext>
            </a:extLst>
          </p:cNvPr>
          <p:cNvSpPr txBox="1"/>
          <p:nvPr/>
        </p:nvSpPr>
        <p:spPr>
          <a:xfrm>
            <a:off x="7155708" y="52258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8" name="yt_table_145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534395"/>
              </p:ext>
            </p:extLst>
          </p:nvPr>
        </p:nvGraphicFramePr>
        <p:xfrm>
          <a:off x="540056" y="5702466"/>
          <a:ext cx="49803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870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9" name="yt_shape_1459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某班进行民主选举班干部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958e1"/>
              </a:rPr>
              <a:t>要求每位同学将自己心目中认为最合适的一位候选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人的名字写在纸上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投入推荐箱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这是收集数据中的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00" name="yt_table_146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040901"/>
              </p:ext>
            </p:extLst>
          </p:nvPr>
        </p:nvGraphicFramePr>
        <p:xfrm>
          <a:off x="540056" y="1859435"/>
          <a:ext cx="76904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87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确定调查对象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具体进行调查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选择调查方法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明确调查目的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7"/>
                  </a:ext>
                </a:extLst>
              </a:tr>
            </a:tbl>
          </a:graphicData>
        </a:graphic>
      </p:graphicFrame>
      <p:sp>
        <p:nvSpPr>
          <p:cNvPr id="14602" name="yt_shape_14602"/>
          <p:cNvSpPr txBox="1"/>
          <p:nvPr/>
        </p:nvSpPr>
        <p:spPr>
          <a:xfrm>
            <a:off x="540120" y="286098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某校为了传承中华优秀传统文化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组织了一次全校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名学生参加的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9a3f"/>
              </a:rPr>
              <a:t>汉字听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为了解本次大赛的成绩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学校随机抽取了其中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f5e0"/>
              </a:rPr>
              <a:t>名学生的成绩进行统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计分析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汉字听写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77e6"/>
              </a:rPr>
              <a:t>大赛成绩的全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体是总体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每个学生是个体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名学生是总体的一个样本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345c"/>
              </a:rPr>
              <a:t>调查的方式是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其中说法正确的有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03" name="yt_table_146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07196"/>
              </p:ext>
            </p:extLst>
          </p:nvPr>
        </p:nvGraphicFramePr>
        <p:xfrm>
          <a:off x="540056" y="526081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7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7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C25D75D-A6CA-10A3-D833-52838A813566}"/>
              </a:ext>
            </a:extLst>
          </p:cNvPr>
          <p:cNvSpPr txBox="1"/>
          <p:nvPr/>
        </p:nvSpPr>
        <p:spPr>
          <a:xfrm>
            <a:off x="79177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549FBA-77C8-E615-EDB8-53F4C62100A0}"/>
              </a:ext>
            </a:extLst>
          </p:cNvPr>
          <p:cNvSpPr txBox="1"/>
          <p:nvPr/>
        </p:nvSpPr>
        <p:spPr>
          <a:xfrm>
            <a:off x="4869709" y="47161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5" name="yt_shape_14605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页随堂练习变式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李老师对班上某次数学模拟考试成绩进行统计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0be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绘制了如图所示的统计图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根据图中给出的信息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求这次考试成绩达到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55e4"/>
              </a:rPr>
              <a:t>等级的人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数占总人数的百分比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06" name="yt_image_14606" title="H_177.0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573" y="2475451"/>
            <a:ext cx="3016852" cy="224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08" name="yt_shape_14608"/>
              <p:cNvSpPr txBox="1"/>
              <p:nvPr/>
            </p:nvSpPr>
            <p:spPr>
              <a:xfrm>
                <a:off x="540000" y="4774024"/>
                <a:ext cx="10204717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达到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等级的人数占总人数的百分比为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10+15+12+10+3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8" name="yt_shape_14608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74024"/>
                <a:ext cx="10204717" cy="642740"/>
              </a:xfrm>
              <a:prstGeom prst="rect">
                <a:avLst/>
              </a:prstGeom>
              <a:blipFill>
                <a:blip r:embed="rId3"/>
                <a:stretch>
                  <a:fillRect l="-1852" r="-83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0F130B-DA5F-B451-F6F7-1C93092F05EE}"/>
                  </a:ext>
                </a:extLst>
              </p:cNvPr>
              <p:cNvSpPr txBox="1"/>
              <p:nvPr/>
            </p:nvSpPr>
            <p:spPr>
              <a:xfrm>
                <a:off x="449989" y="4727218"/>
                <a:ext cx="102861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达到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等级的人数占总人数的百分比为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10+15+12+10+3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CA0F130B-DA5F-B451-F6F7-1C93092F05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7218"/>
                <a:ext cx="10286112" cy="730136"/>
              </a:xfrm>
              <a:prstGeom prst="rect">
                <a:avLst/>
              </a:prstGeom>
              <a:blipFill>
                <a:blip r:embed="rId4"/>
                <a:stretch>
                  <a:fillRect l="-948" r="-94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806</Words>
  <Application>Microsoft Office PowerPoint</Application>
  <PresentationFormat>宽屏</PresentationFormat>
  <Paragraphs>112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8" baseType="lpstr">
      <vt:lpstr>,isEnd</vt:lpstr>
      <vt:lpstr>_⨹_1_00be8</vt:lpstr>
      <vt:lpstr>_⨹_1_b5512</vt:lpstr>
      <vt:lpstr>_⨹_11_86523</vt:lpstr>
      <vt:lpstr>_⨹_14_c91b3</vt:lpstr>
      <vt:lpstr>_⨹_19_9b403,isEnd</vt:lpstr>
      <vt:lpstr>_⨹_2_f84fe</vt:lpstr>
      <vt:lpstr>_⨹_22_958e1</vt:lpstr>
      <vt:lpstr>_⨹_3_76006,isEnd</vt:lpstr>
      <vt:lpstr>_⨹_3_a9a3f</vt:lpstr>
      <vt:lpstr>_⨹_3_ce5f0,isEnd</vt:lpstr>
      <vt:lpstr>_⨹_4_555e4</vt:lpstr>
      <vt:lpstr>_⨹_4_6c869,isEnd</vt:lpstr>
      <vt:lpstr>_⨹_4_a3002,isEnd</vt:lpstr>
      <vt:lpstr>_⨹_4_be159,isEnd</vt:lpstr>
      <vt:lpstr>_⨹_5_6a69b,isEnd</vt:lpstr>
      <vt:lpstr>_⨹_6_17229</vt:lpstr>
      <vt:lpstr>_⨹_6_5345c</vt:lpstr>
      <vt:lpstr>_⨹_6_f77e6</vt:lpstr>
      <vt:lpstr>_⨹_7_1c2c8,isEnd</vt:lpstr>
      <vt:lpstr>_⨹_8_4348e</vt:lpstr>
      <vt:lpstr>_⨹_8_ba857</vt:lpstr>
      <vt:lpstr>_⨹_9_4eaaa</vt:lpstr>
      <vt:lpstr>_⨹_9_df5e0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2024-07-23T04:16:09Z</dcterms:created>
  <dcterms:modified xsi:type="dcterms:W3CDTF">2024-07-23T16:15:18Z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