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10" r:id="rId7"/>
    <p:sldId id="313" r:id="rId8"/>
    <p:sldId id="314" r:id="rId9"/>
    <p:sldId id="315" r:id="rId10"/>
    <p:sldId id="320" r:id="rId11"/>
    <p:sldId id="321" r:id="rId12"/>
    <p:sldId id="322" r:id="rId13"/>
    <p:sldId id="324" r:id="rId14"/>
    <p:sldId id="327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46" name="yt_image_1444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49" name="yt_image_14449" title="H_234.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1964" y="1634529"/>
            <a:ext cx="4728070" cy="297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某校组织七年级学生到江姐故里研学旅行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租用同型号客车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7de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求该客车的载客量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设该客车的载客量为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该客车的载客量为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1C2A46-1037-A206-B079-E2AE836444C3}"/>
              </a:ext>
            </a:extLst>
          </p:cNvPr>
          <p:cNvSpPr txBox="1"/>
          <p:nvPr/>
        </p:nvSpPr>
        <p:spPr>
          <a:xfrm>
            <a:off x="450108" y="1804170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设该客车的载客量为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FD8270-C679-2129-5920-B667265D5F9C}"/>
              </a:ext>
            </a:extLst>
          </p:cNvPr>
          <p:cNvSpPr txBox="1"/>
          <p:nvPr/>
        </p:nvSpPr>
        <p:spPr>
          <a:xfrm>
            <a:off x="450108" y="227965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096BFE-4014-78BE-E6C1-981CDB20F25C}"/>
              </a:ext>
            </a:extLst>
          </p:cNvPr>
          <p:cNvSpPr txBox="1"/>
          <p:nvPr/>
        </p:nvSpPr>
        <p:spPr>
          <a:xfrm>
            <a:off x="450108" y="27551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551E3A-06F8-A22D-9B1E-910215D0D47A}"/>
              </a:ext>
            </a:extLst>
          </p:cNvPr>
          <p:cNvSpPr txBox="1"/>
          <p:nvPr/>
        </p:nvSpPr>
        <p:spPr>
          <a:xfrm>
            <a:off x="450108" y="3230634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该客车的载客量为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3" name="yt_shape_1450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02" name="yt_image_1450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5" name="yt_shape_1450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小明和小亮进行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米赛跑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两人在同一起跑线上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结果第一次比赛时小明胜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48b0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在进行第二次比赛时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小明的起跑线比原来起跑线推后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9b33"/>
              </a:rPr>
              <a:t>如果两次他们速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则第二次结果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06" name="yt_table_145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507269"/>
              </p:ext>
            </p:extLst>
          </p:nvPr>
        </p:nvGraphicFramePr>
        <p:xfrm>
          <a:off x="540056" y="2921731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同时到达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00F52FD-A9BD-8FC7-04CA-C42DD8CEEB04}"/>
              </a:ext>
            </a:extLst>
          </p:cNvPr>
          <p:cNvSpPr txBox="1"/>
          <p:nvPr/>
        </p:nvSpPr>
        <p:spPr>
          <a:xfrm>
            <a:off x="41077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8" name="yt_shape_14508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的矩形纸片上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从它的一侧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32f,isEnd"/>
              </a:rPr>
              <a:t>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去一个以矩形纸片宽为边长的正方形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eaac,isEnd"/>
              </a:rPr>
              <a:t>从剩下的矩形纸片一侧再剪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去一个以宽为边长的正方形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如果第三次操作后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296,isEnd"/>
              </a:rPr>
              <a:t>剩下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的纸片恰为正方形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9A37B0-BEA7-D7C1-AB60-1AF0F318C2FB}"/>
              </a:ext>
            </a:extLst>
          </p:cNvPr>
          <p:cNvSpPr txBox="1"/>
          <p:nvPr/>
        </p:nvSpPr>
        <p:spPr>
          <a:xfrm>
            <a:off x="108133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3cb0"/>
              </a:rPr>
              <a:t>－</a:t>
            </a:r>
            <a:r>
              <a:rPr lang="en-US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112E71-6953-EF85-FF25-FE5DEE9D845F}"/>
              </a:ext>
            </a:extLst>
          </p:cNvPr>
          <p:cNvSpPr txBox="1"/>
          <p:nvPr/>
        </p:nvSpPr>
        <p:spPr>
          <a:xfrm>
            <a:off x="4947496" y="270892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1" name="yt_shape_1451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10" name="yt_image_1451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3" name="yt_shape_14513"/>
          <p:cNvSpPr txBox="1"/>
          <p:nvPr/>
        </p:nvSpPr>
        <p:spPr>
          <a:xfrm>
            <a:off x="540119" y="1482165"/>
            <a:ext cx="10956481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实验室里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水平桌面上有甲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5862"/>
              </a:rPr>
              <a:t>丙三个相同高度的圆柱形容器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容器足够高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底面半径之比为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用两个相同的管子在容器的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8a60"/>
              </a:rPr>
              <a:t>高处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即管子底部离容器底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现三个容器中只有乙中有水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721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若每分钟同时向甲和丙注入相同量的水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0801"/>
              </a:rPr>
              <a:t>甲的水位上升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则开始注水多长时间后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甲的水位比乙高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514" name="yt_image_14514" title="H_96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645024"/>
            <a:ext cx="190315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6" name="yt_shape_14516"/>
          <p:cNvSpPr txBox="1"/>
          <p:nvPr/>
        </p:nvSpPr>
        <p:spPr>
          <a:xfrm>
            <a:off x="540000" y="5313600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分两种情况讨论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DB8E76-D022-39E0-AB7B-16671ED4BCA1}"/>
              </a:ext>
            </a:extLst>
          </p:cNvPr>
          <p:cNvSpPr txBox="1"/>
          <p:nvPr/>
        </p:nvSpPr>
        <p:spPr>
          <a:xfrm>
            <a:off x="449989" y="3819908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分两种情况讨论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517"/>
              <p:cNvSpPr txBox="1"/>
              <p:nvPr/>
            </p:nvSpPr>
            <p:spPr>
              <a:xfrm>
                <a:off x="540119" y="4321571"/>
                <a:ext cx="11492915" cy="20770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当甲中的水未流入乙中时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因为乙中的水位为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甲的水位比乙高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所以甲的水位为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因为注水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甲的水位上升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所以开始注水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4f10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甲的水位比乙高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8" name="yt_shape_14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21571"/>
                <a:ext cx="11492915" cy="2077043"/>
              </a:xfrm>
              <a:prstGeom prst="rect">
                <a:avLst/>
              </a:prstGeom>
              <a:blipFill>
                <a:blip r:embed="rId4"/>
                <a:stretch>
                  <a:fillRect l="-1645" t="-2639" b="-7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DA11103-644D-FDBB-A634-FFC11D5A98D8}"/>
              </a:ext>
            </a:extLst>
          </p:cNvPr>
          <p:cNvSpPr txBox="1"/>
          <p:nvPr/>
        </p:nvSpPr>
        <p:spPr>
          <a:xfrm>
            <a:off x="450108" y="427476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当甲中的水未流入乙中时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E32764-1A19-F52D-356E-A3FC568CA90D}"/>
              </a:ext>
            </a:extLst>
          </p:cNvPr>
          <p:cNvSpPr txBox="1"/>
          <p:nvPr/>
        </p:nvSpPr>
        <p:spPr>
          <a:xfrm>
            <a:off x="450108" y="4750253"/>
            <a:ext cx="640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因为乙中的水位为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甲的水位比乙高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237072-9E45-9134-A2B3-CD45A7026380}"/>
                  </a:ext>
                </a:extLst>
              </p:cNvPr>
              <p:cNvSpPr txBox="1"/>
              <p:nvPr/>
            </p:nvSpPr>
            <p:spPr>
              <a:xfrm>
                <a:off x="450108" y="5225741"/>
                <a:ext cx="108115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所以甲的水位为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因为注水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甲的水位上升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所以开始注水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74f10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237072-9E45-9134-A2B3-CD45A7026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25741"/>
                <a:ext cx="10811511" cy="775221"/>
              </a:xfrm>
              <a:prstGeom prst="rect">
                <a:avLst/>
              </a:prstGeom>
              <a:blipFill>
                <a:blip r:embed="rId5"/>
                <a:stretch>
                  <a:fillRect l="-902" t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A6290B8-BB51-48C4-42C4-DC5702672498}"/>
              </a:ext>
            </a:extLst>
          </p:cNvPr>
          <p:cNvSpPr txBox="1"/>
          <p:nvPr/>
        </p:nvSpPr>
        <p:spPr>
          <a:xfrm>
            <a:off x="450108" y="5592593"/>
            <a:ext cx="483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甲的水位比乙高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19" name="yt_shape_14519"/>
              <p:cNvSpPr txBox="1"/>
              <p:nvPr/>
            </p:nvSpPr>
            <p:spPr>
              <a:xfrm>
                <a:off x="540000" y="900000"/>
                <a:ext cx="7324954" cy="43718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当甲中的水流入乙中时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因为甲的水位比乙高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所以此时甲、丙中的水位为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则乙中的水位为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因为甲、乙、丙底面半径之比为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所以设甲、丙的底面半径为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则乙的底面半径为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所以注水所需时间为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注水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甲的水位比乙高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19" name="yt_shape_14519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24954" cy="4371838"/>
              </a:xfrm>
              <a:prstGeom prst="rect">
                <a:avLst/>
              </a:prstGeom>
              <a:blipFill>
                <a:blip r:embed="rId2"/>
                <a:stretch>
                  <a:fillRect l="-2581" t="-1255" r="-1166" b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CC1C0F-8B0E-64BA-47A4-02702C725D07}"/>
              </a:ext>
            </a:extLst>
          </p:cNvPr>
          <p:cNvSpPr txBox="1"/>
          <p:nvPr/>
        </p:nvSpPr>
        <p:spPr>
          <a:xfrm>
            <a:off x="449989" y="85319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当甲中的水流入乙中时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14AFEF-78E5-84C5-3B57-66B070B7FF78}"/>
              </a:ext>
            </a:extLst>
          </p:cNvPr>
          <p:cNvSpPr txBox="1"/>
          <p:nvPr/>
        </p:nvSpPr>
        <p:spPr>
          <a:xfrm>
            <a:off x="449989" y="1328682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因为甲的水位比乙高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D91F0B-F2B1-33CA-ADE1-7006A4CA9ADA}"/>
              </a:ext>
            </a:extLst>
          </p:cNvPr>
          <p:cNvSpPr txBox="1"/>
          <p:nvPr/>
        </p:nvSpPr>
        <p:spPr>
          <a:xfrm>
            <a:off x="449989" y="1804170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所以此时甲、丙中的水位为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3179BF-DDF4-DBC3-9B8D-5F6AAF747837}"/>
              </a:ext>
            </a:extLst>
          </p:cNvPr>
          <p:cNvSpPr txBox="1"/>
          <p:nvPr/>
        </p:nvSpPr>
        <p:spPr>
          <a:xfrm>
            <a:off x="449989" y="2279658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则乙中的水位为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23E1F7-AD00-4443-4054-9DAE4B29BA49}"/>
              </a:ext>
            </a:extLst>
          </p:cNvPr>
          <p:cNvSpPr txBox="1"/>
          <p:nvPr/>
        </p:nvSpPr>
        <p:spPr>
          <a:xfrm>
            <a:off x="449989" y="2755146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因为甲、乙、丙底面半径之比为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20BEDF-A186-0788-EC4A-EC7600D6878D}"/>
              </a:ext>
            </a:extLst>
          </p:cNvPr>
          <p:cNvSpPr txBox="1"/>
          <p:nvPr/>
        </p:nvSpPr>
        <p:spPr>
          <a:xfrm>
            <a:off x="449989" y="3230634"/>
            <a:ext cx="7314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所以设甲、丙的底面半径为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则乙的底面半径为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561227-0F59-1683-FD3D-982E52C1A3DE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7434200" cy="9279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所以注水所需时间为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1B561227-0F59-1683-FD3D-982E52C1A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7434200" cy="927939"/>
              </a:xfrm>
              <a:prstGeom prst="rect">
                <a:avLst/>
              </a:prstGeom>
              <a:blipFill>
                <a:blip r:embed="rId3"/>
                <a:stretch>
                  <a:fillRect l="-1313" r="-902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A67CE88-5B7F-45AA-7E6D-E2522A568A9B}"/>
                  </a:ext>
                </a:extLst>
              </p:cNvPr>
              <p:cNvSpPr txBox="1"/>
              <p:nvPr/>
            </p:nvSpPr>
            <p:spPr>
              <a:xfrm>
                <a:off x="449989" y="4540449"/>
                <a:ext cx="6950773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注水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甲的水位比乙高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7, 'mathAnswerShape': 1}">
                <a:extLst>
                  <a:ext uri="{FF2B5EF4-FFF2-40B4-BE49-F238E27FC236}">
                    <a16:creationId xmlns:a16="http://schemas.microsoft.com/office/drawing/2014/main" id="{8A67CE88-5B7F-45AA-7E6D-E2522A568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0449"/>
                <a:ext cx="6950773" cy="735914"/>
              </a:xfrm>
              <a:prstGeom prst="rect">
                <a:avLst/>
              </a:prstGeom>
              <a:blipFill>
                <a:blip r:embed="rId4"/>
                <a:stretch>
                  <a:fillRect l="-1404" r="-8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514" title="H_96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6360" y="2373270"/>
            <a:ext cx="190315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2" name="yt_shape_1445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51" name="yt_image_1445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4" name="yt_shape_14454"/>
          <p:cNvSpPr txBox="1"/>
          <p:nvPr/>
        </p:nvSpPr>
        <p:spPr>
          <a:xfrm>
            <a:off x="540000" y="148216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一元一次方程与方程的解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55" name="yt_shape_14455"/>
              <p:cNvSpPr txBox="1"/>
              <p:nvPr/>
            </p:nvSpPr>
            <p:spPr>
              <a:xfrm>
                <a:off x="540119" y="1971599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431c"/>
                  </a:rPr>
                  <a:t>其中属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于一元一次方程的有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455" name="yt_shape_1445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109150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57" name="yt_table_144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541724"/>
              </p:ext>
            </p:extLst>
          </p:nvPr>
        </p:nvGraphicFramePr>
        <p:xfrm>
          <a:off x="540056" y="313153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59" name="yt_shape_14459"/>
              <p:cNvSpPr txBox="1"/>
              <p:nvPr/>
            </p:nvSpPr>
            <p:spPr>
              <a:xfrm>
                <a:off x="540000" y="3657708"/>
                <a:ext cx="8341643" cy="6379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459" name="yt_shape_14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7708"/>
                <a:ext cx="8341643" cy="637995"/>
              </a:xfrm>
              <a:prstGeom prst="rect">
                <a:avLst/>
              </a:prstGeom>
              <a:blipFill>
                <a:blip r:embed="rId4"/>
                <a:stretch>
                  <a:fillRect l="-2266" r="-12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721666">
            <a:extLst>
              <a:ext uri="{FF2B5EF4-FFF2-40B4-BE49-F238E27FC236}">
                <a16:creationId xmlns:a16="http://schemas.microsoft.com/office/drawing/2014/main" id="{DAAF45F3-FF9E-D4E3-3173-04CF51870B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357498-30A4-C2F0-FECD-BA1C085211B7}"/>
              </a:ext>
            </a:extLst>
          </p:cNvPr>
          <p:cNvSpPr txBox="1"/>
          <p:nvPr/>
        </p:nvSpPr>
        <p:spPr>
          <a:xfrm>
            <a:off x="3802908" y="259884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0FF69-2C09-F593-C93D-12C99CE886AF}"/>
              </a:ext>
            </a:extLst>
          </p:cNvPr>
          <p:cNvSpPr txBox="1"/>
          <p:nvPr/>
        </p:nvSpPr>
        <p:spPr>
          <a:xfrm>
            <a:off x="8101357" y="3610902"/>
            <a:ext cx="637286" cy="7254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p:sp>
        <p:nvSpPr>
          <p:cNvPr id="14462" name="yt_shape_14462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63" name="yt_table_14463" title="H_151.06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1736182"/>
                  </p:ext>
                </p:extLst>
              </p:nvPr>
            </p:nvGraphicFramePr>
            <p:xfrm>
              <a:off x="540056" y="1868737"/>
              <a:ext cx="6113463" cy="2111312"/>
            </p:xfrm>
            <a:graphic>
              <a:graphicData uri="http://schemas.openxmlformats.org/drawingml/2006/table">
                <a:tbl>
                  <a:tblPr/>
                  <a:tblGrid>
                    <a:gridCol w="6113463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63" name="yt_table_14463" descr="{&quot;rangeId&quot;:6,&quot;type&quot;:&quot;Option&quot;}" title="H_151.06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1736182"/>
                  </p:ext>
                </p:extLst>
              </p:nvPr>
            </p:nvGraphicFramePr>
            <p:xfrm>
              <a:off x="540056" y="1868737"/>
              <a:ext cx="6113463" cy="1918464"/>
            </p:xfrm>
            <a:graphic>
              <a:graphicData uri="http://schemas.openxmlformats.org/drawingml/2006/table">
                <a:tbl>
                  <a:tblPr/>
                  <a:tblGrid>
                    <a:gridCol w="6113463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39623" b="-952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721724">
            <a:extLst>
              <a:ext uri="{FF2B5EF4-FFF2-40B4-BE49-F238E27FC236}">
                <a16:creationId xmlns:a16="http://schemas.microsoft.com/office/drawing/2014/main" id="{5ADCE2F1-99EE-631B-2AA8-B2F4916077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7E96D1-901A-4A65-5F15-A3A89FC59D84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4" name="yt_shape_14464"/>
              <p:cNvSpPr txBox="1"/>
              <p:nvPr/>
            </p:nvSpPr>
            <p:spPr>
              <a:xfrm>
                <a:off x="540119" y="900000"/>
                <a:ext cx="11492915" cy="1296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7a5,isEnd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4" name="yt_shape_144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96958"/>
              </a:xfrm>
              <a:prstGeom prst="rect">
                <a:avLst/>
              </a:prstGeom>
              <a:blipFill>
                <a:blip r:embed="rId2"/>
                <a:stretch>
                  <a:fillRect l="-1645" b="-7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0002F0-9492-4620-28ED-87A0647E920F}"/>
              </a:ext>
            </a:extLst>
          </p:cNvPr>
          <p:cNvSpPr txBox="1"/>
          <p:nvPr/>
        </p:nvSpPr>
        <p:spPr>
          <a:xfrm>
            <a:off x="3738456" y="1538042"/>
            <a:ext cx="1399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6" name="yt_shape_14466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的解和方程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f647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8" name="yt_table_144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094104"/>
              </p:ext>
            </p:extLst>
          </p:nvPr>
        </p:nvGraphicFramePr>
        <p:xfrm>
          <a:off x="540056" y="2348869"/>
          <a:ext cx="8462329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</a:tbl>
          </a:graphicData>
        </a:graphic>
      </p:graphicFrame>
      <p:sp>
        <p:nvSpPr>
          <p:cNvPr id="14470" name="yt_shape_14470"/>
          <p:cNvSpPr txBox="1"/>
          <p:nvPr/>
        </p:nvSpPr>
        <p:spPr>
          <a:xfrm>
            <a:off x="540000" y="2875040"/>
            <a:ext cx="9922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1" name="yt_table_1447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4094148"/>
                  </p:ext>
                </p:extLst>
              </p:nvPr>
            </p:nvGraphicFramePr>
            <p:xfrm>
              <a:off x="540056" y="3354343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71" name="yt_table_14471" descr="{&quot;rangeId&quot;:10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4094148"/>
                  </p:ext>
                </p:extLst>
              </p:nvPr>
            </p:nvGraphicFramePr>
            <p:xfrm>
              <a:off x="540056" y="335434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6567" r="-1452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721785">
            <a:extLst>
              <a:ext uri="{FF2B5EF4-FFF2-40B4-BE49-F238E27FC236}">
                <a16:creationId xmlns:a16="http://schemas.microsoft.com/office/drawing/2014/main" id="{2D6705FA-F556-46FC-8498-43F1FD9C7A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BB5790-4C75-7E94-D2D6-886128CF9963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11A5ED-8CD2-5A75-4B78-7D4746794D32}"/>
              </a:ext>
            </a:extLst>
          </p:cNvPr>
          <p:cNvSpPr txBox="1"/>
          <p:nvPr/>
        </p:nvSpPr>
        <p:spPr>
          <a:xfrm>
            <a:off x="9446351" y="28282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2" name="yt_shape_14472"/>
          <p:cNvSpPr txBox="1"/>
          <p:nvPr/>
        </p:nvSpPr>
        <p:spPr>
          <a:xfrm>
            <a:off x="540000" y="900000"/>
            <a:ext cx="415819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9C1F77-C985-B185-EB30-F73BA3513688}"/>
              </a:ext>
            </a:extLst>
          </p:cNvPr>
          <p:cNvSpPr txBox="1"/>
          <p:nvPr/>
        </p:nvSpPr>
        <p:spPr>
          <a:xfrm>
            <a:off x="1199456" y="180417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1BB3D6-0B35-5401-3799-F2CEAA0EBF77}"/>
              </a:ext>
            </a:extLst>
          </p:cNvPr>
          <p:cNvSpPr txBox="1"/>
          <p:nvPr/>
        </p:nvSpPr>
        <p:spPr>
          <a:xfrm>
            <a:off x="2279576" y="2279658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B54AD-B40F-21D7-DD6F-E333F76BA13E}"/>
              </a:ext>
            </a:extLst>
          </p:cNvPr>
          <p:cNvSpPr txBox="1"/>
          <p:nvPr/>
        </p:nvSpPr>
        <p:spPr>
          <a:xfrm>
            <a:off x="3026367" y="275514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D38DFD-EBAC-0EFE-483B-27C9FD00EAB8}"/>
              </a:ext>
            </a:extLst>
          </p:cNvPr>
          <p:cNvSpPr txBox="1"/>
          <p:nvPr/>
        </p:nvSpPr>
        <p:spPr>
          <a:xfrm>
            <a:off x="3215680" y="3230634"/>
            <a:ext cx="1277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475"/>
              <p:cNvSpPr txBox="1"/>
              <p:nvPr/>
            </p:nvSpPr>
            <p:spPr>
              <a:xfrm>
                <a:off x="6341176" y="1227545"/>
                <a:ext cx="5621732" cy="324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176" y="1227545"/>
                <a:ext cx="5621732" cy="3242426"/>
              </a:xfrm>
              <a:prstGeom prst="rect">
                <a:avLst/>
              </a:prstGeom>
              <a:blipFill>
                <a:blip r:embed="rId2"/>
                <a:stretch>
                  <a:fillRect l="-3254" r="-2386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C433423-1EC3-3493-2441-A6AC84CDBADA}"/>
              </a:ext>
            </a:extLst>
          </p:cNvPr>
          <p:cNvSpPr txBox="1"/>
          <p:nvPr/>
        </p:nvSpPr>
        <p:spPr>
          <a:xfrm>
            <a:off x="6101833" y="1856189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87A716-4740-1BF1-3FDC-B46480C1C687}"/>
              </a:ext>
            </a:extLst>
          </p:cNvPr>
          <p:cNvSpPr txBox="1"/>
          <p:nvPr/>
        </p:nvSpPr>
        <p:spPr>
          <a:xfrm>
            <a:off x="7237478" y="2331677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E57245-6408-9CC2-41EC-CB4558DC7A81}"/>
              </a:ext>
            </a:extLst>
          </p:cNvPr>
          <p:cNvSpPr txBox="1"/>
          <p:nvPr/>
        </p:nvSpPr>
        <p:spPr>
          <a:xfrm>
            <a:off x="6995587" y="2807165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4D84FA-BC73-DA07-896B-D464D5D7EB79}"/>
              </a:ext>
            </a:extLst>
          </p:cNvPr>
          <p:cNvSpPr txBox="1"/>
          <p:nvPr/>
        </p:nvSpPr>
        <p:spPr>
          <a:xfrm>
            <a:off x="7537309" y="3282653"/>
            <a:ext cx="16181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F1AD43E-7B4F-5924-F714-3BD74A54FB38}"/>
                  </a:ext>
                </a:extLst>
              </p:cNvPr>
              <p:cNvSpPr txBox="1"/>
              <p:nvPr/>
            </p:nvSpPr>
            <p:spPr>
              <a:xfrm>
                <a:off x="7872680" y="3687104"/>
                <a:ext cx="117227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F1AD43E-7B4F-5924-F714-3BD74A54F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2680" y="3687104"/>
                <a:ext cx="1172274" cy="727278"/>
              </a:xfrm>
              <a:prstGeom prst="rect">
                <a:avLst/>
              </a:prstGeom>
              <a:blipFill>
                <a:blip r:embed="rId3"/>
                <a:stretch>
                  <a:fillRect l="-7772" r="-829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9" name="yt_shape_14479"/>
              <p:cNvSpPr txBox="1"/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小林在解方程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方程右边的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忘记乘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64ee"/>
                  </a:rPr>
                  <a:t>因而得到方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程的错解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根据错误算法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79" name="yt_shape_14479" descr="{&quot;rangeId&quot;:2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  <a:blipFill>
                <a:blip r:embed="rId2"/>
                <a:stretch>
                  <a:fillRect l="-1645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A01C1D-2976-8B30-21FE-6DD3123511C2}"/>
              </a:ext>
            </a:extLst>
          </p:cNvPr>
          <p:cNvSpPr txBox="1"/>
          <p:nvPr/>
        </p:nvSpPr>
        <p:spPr>
          <a:xfrm>
            <a:off x="450108" y="2479874"/>
            <a:ext cx="8508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根据错误算法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A96695-F2CC-63C2-67C4-2AEDAEF3E860}"/>
              </a:ext>
            </a:extLst>
          </p:cNvPr>
          <p:cNvSpPr txBox="1"/>
          <p:nvPr/>
        </p:nvSpPr>
        <p:spPr>
          <a:xfrm>
            <a:off x="450108" y="2955362"/>
            <a:ext cx="378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516D93-EB7B-FE76-7305-6548389418DA}"/>
              </a:ext>
            </a:extLst>
          </p:cNvPr>
          <p:cNvSpPr txBox="1"/>
          <p:nvPr/>
        </p:nvSpPr>
        <p:spPr>
          <a:xfrm>
            <a:off x="450108" y="3430850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2B6B15-8DDA-5AE1-2046-C624E20B2C8D}"/>
              </a:ext>
            </a:extLst>
          </p:cNvPr>
          <p:cNvSpPr txBox="1"/>
          <p:nvPr/>
        </p:nvSpPr>
        <p:spPr>
          <a:xfrm>
            <a:off x="450108" y="3906338"/>
            <a:ext cx="1951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483"/>
              <p:cNvSpPr txBox="1"/>
              <p:nvPr/>
            </p:nvSpPr>
            <p:spPr>
              <a:xfrm>
                <a:off x="540000" y="4448020"/>
                <a:ext cx="4370620" cy="2294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求出该方程正确的解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4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8020"/>
                <a:ext cx="4370620" cy="2294667"/>
              </a:xfrm>
              <a:prstGeom prst="rect">
                <a:avLst/>
              </a:prstGeom>
              <a:blipFill>
                <a:blip r:embed="rId3"/>
                <a:stretch>
                  <a:fillRect l="-4324" t="-2394" r="-3068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D190422-DACA-7C5D-5605-4B92BA683E61}"/>
              </a:ext>
            </a:extLst>
          </p:cNvPr>
          <p:cNvSpPr txBox="1"/>
          <p:nvPr/>
        </p:nvSpPr>
        <p:spPr>
          <a:xfrm>
            <a:off x="449989" y="4876702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3D2787-5FE5-3CE8-36EC-9884E8E90FB3}"/>
                  </a:ext>
                </a:extLst>
              </p:cNvPr>
              <p:cNvSpPr txBox="1"/>
              <p:nvPr/>
            </p:nvSpPr>
            <p:spPr>
              <a:xfrm>
                <a:off x="449989" y="5352190"/>
                <a:ext cx="45084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3D2787-5FE5-3CE8-36EC-9884E8E90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2190"/>
                <a:ext cx="4508436" cy="772808"/>
              </a:xfrm>
              <a:prstGeom prst="rect">
                <a:avLst/>
              </a:prstGeom>
              <a:blipFill>
                <a:blip r:embed="rId4"/>
                <a:stretch>
                  <a:fillRect l="-2165" r="-203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F48BD4-D41E-FC7D-5DA7-902E1BC10AC1}"/>
                  </a:ext>
                </a:extLst>
              </p:cNvPr>
              <p:cNvSpPr txBox="1"/>
              <p:nvPr/>
            </p:nvSpPr>
            <p:spPr>
              <a:xfrm>
                <a:off x="449989" y="6031386"/>
                <a:ext cx="1829499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F48BD4-D41E-FC7D-5DA7-902E1BC10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31386"/>
                <a:ext cx="1829499" cy="735915"/>
              </a:xfrm>
              <a:prstGeom prst="rect">
                <a:avLst/>
              </a:prstGeom>
              <a:blipFill>
                <a:blip r:embed="rId5"/>
                <a:stretch>
                  <a:fillRect l="-5333" r="-5000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6" name="yt_shape_14486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一元一次方程的应用</a:t>
            </a:r>
          </a:p>
        </p:txBody>
      </p:sp>
      <p:sp>
        <p:nvSpPr>
          <p:cNvPr id="14487" name="yt_shape_1448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服装店老板将某种服装按成本价提高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又以七折优惠卖出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f81,isEnd"/>
              </a:rPr>
              <a:t>结果每件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服装仍可获利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则这种型号的服装每件的成本是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488" name="yt_shape_14488"/>
          <p:cNvSpPr txBox="1"/>
          <p:nvPr/>
        </p:nvSpPr>
        <p:spPr>
          <a:xfrm>
            <a:off x="540119" y="2348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如图所示的长方形是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个正方形拼成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号正方形的面积为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b330,isEnd"/>
              </a:rPr>
              <a:t>则长方形的面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492" name="yt_shape_14492"/>
          <p:cNvSpPr txBox="1"/>
          <p:nvPr/>
        </p:nvSpPr>
        <p:spPr>
          <a:xfrm>
            <a:off x="540000" y="53502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89" name="yt_shape_14489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716" y="3308304"/>
            <a:ext cx="1876566" cy="1991628"/>
            <a:chOff x="0" y="0"/>
            <a:chExt cx="1876566" cy="1991628"/>
          </a:xfrm>
        </p:grpSpPr>
        <p:pic>
          <p:nvPicPr>
            <p:cNvPr id="2" name="yt_image_1448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656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1" name="yt_shape_14491" descr="{&quot;rangeId&quot;:0,&quot;IgnoreLineSpacing&quot;:1}"/>
            <p:cNvSpPr txBox="1"/>
            <p:nvPr/>
          </p:nvSpPr>
          <p:spPr>
            <a:xfrm>
              <a:off x="328819" y="16316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pic>
        <p:nvPicPr>
          <p:cNvPr id="4" name="yt_shape_1721708721860">
            <a:extLst>
              <a:ext uri="{FF2B5EF4-FFF2-40B4-BE49-F238E27FC236}">
                <a16:creationId xmlns:a16="http://schemas.microsoft.com/office/drawing/2014/main" id="{8A746754-E640-6026-EF30-C84DD99CA3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684C0F-A46E-A20C-3238-09FEDD55FF6B}"/>
              </a:ext>
            </a:extLst>
          </p:cNvPr>
          <p:cNvSpPr txBox="1"/>
          <p:nvPr/>
        </p:nvSpPr>
        <p:spPr>
          <a:xfrm>
            <a:off x="7765307" y="181811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913F7D-639D-45D5-8187-9388222B9AC7}"/>
              </a:ext>
            </a:extLst>
          </p:cNvPr>
          <p:cNvSpPr txBox="1"/>
          <p:nvPr/>
        </p:nvSpPr>
        <p:spPr>
          <a:xfrm>
            <a:off x="1364508" y="277755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两人沿着边长为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551,isEnd"/>
              </a:rPr>
              <a:t>的方向行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03e4,isEnd"/>
              </a:rPr>
              <a:t>当乙第一次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追上甲时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乙将在正方形的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497" name="yt_shape_14497"/>
          <p:cNvSpPr txBox="1"/>
          <p:nvPr/>
        </p:nvSpPr>
        <p:spPr>
          <a:xfrm>
            <a:off x="540000" y="46161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94" name="yt_shape_14494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3385" y="2491930"/>
            <a:ext cx="1765229" cy="2073924"/>
            <a:chOff x="0" y="0"/>
            <a:chExt cx="1765229" cy="2073924"/>
          </a:xfrm>
        </p:grpSpPr>
        <p:pic>
          <p:nvPicPr>
            <p:cNvPr id="2" name="yt_image_1449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5229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6" name="yt_shape_14496" descr="{&quot;rangeId&quot;:0,&quot;IgnoreLineSpacing&quot;:1}"/>
            <p:cNvSpPr txBox="1"/>
            <p:nvPr/>
          </p:nvSpPr>
          <p:spPr>
            <a:xfrm>
              <a:off x="273150" y="17139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66BF61-A872-81A6-BEB7-CCF54FE64588}"/>
              </a:ext>
            </a:extLst>
          </p:cNvPr>
          <p:cNvSpPr txBox="1"/>
          <p:nvPr/>
        </p:nvSpPr>
        <p:spPr>
          <a:xfrm>
            <a:off x="4460133" y="1804170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1138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,isEnd</vt:lpstr>
      <vt:lpstr>_⨹_1_33cb0</vt:lpstr>
      <vt:lpstr>_⨹_1_497de</vt:lpstr>
      <vt:lpstr>_⨹_1_74f10</vt:lpstr>
      <vt:lpstr>_⨹_1_9532f,isEnd</vt:lpstr>
      <vt:lpstr>_⨹_1_af721</vt:lpstr>
      <vt:lpstr>_⨹_1_af7a5,isEnd</vt:lpstr>
      <vt:lpstr>_⨹_12_aeaac,isEnd</vt:lpstr>
      <vt:lpstr>_⨹_13_c5862</vt:lpstr>
      <vt:lpstr>_⨹_2_08a60</vt:lpstr>
      <vt:lpstr>_⨹_2_648b0</vt:lpstr>
      <vt:lpstr>_⨹_2_9f296,isEnd</vt:lpstr>
      <vt:lpstr>_⨹_3_c431c</vt:lpstr>
      <vt:lpstr>_⨹_3_cf647</vt:lpstr>
      <vt:lpstr>_⨹_4_39551,isEnd</vt:lpstr>
      <vt:lpstr>_⨹_4_50f81,isEnd</vt:lpstr>
      <vt:lpstr>_⨹_5_064ee</vt:lpstr>
      <vt:lpstr>_⨹_5_203e4,isEnd</vt:lpstr>
      <vt:lpstr>_⨹_6_2b330,isEnd</vt:lpstr>
      <vt:lpstr>_⨹_6_50801</vt:lpstr>
      <vt:lpstr>_⨹_7_b9b33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2024-07-23T16:12:16Z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