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4" r:id="rId5"/>
    <p:sldId id="306" r:id="rId6"/>
    <p:sldId id="308" r:id="rId7"/>
    <p:sldId id="309" r:id="rId8"/>
    <p:sldId id="314" r:id="rId9"/>
    <p:sldId id="316" r:id="rId10"/>
    <p:sldId id="318" r:id="rId11"/>
    <p:sldId id="319" r:id="rId12"/>
    <p:sldId id="321" r:id="rId13"/>
    <p:sldId id="323" r:id="rId14"/>
    <p:sldId id="325" r:id="rId15"/>
    <p:sldId id="326" r:id="rId16"/>
    <p:sldId id="328" r:id="rId17"/>
    <p:sldId id="25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7" name="yt_shape_10367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92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366" name="yt_image_10366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9" name="yt_shape_10369"/>
          <p:cNvSpPr txBox="1"/>
          <p:nvPr/>
        </p:nvSpPr>
        <p:spPr>
          <a:xfrm>
            <a:off x="540119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用一个平面截一个几何体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截出的面叫作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1_b02c0,isEnd"/>
              </a:rPr>
              <a:t>根据截面的形状可以了解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几何体的内部结构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0907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截面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1" name="yt_shape_10421"/>
          <p:cNvSpPr txBox="1"/>
          <p:nvPr/>
        </p:nvSpPr>
        <p:spPr>
          <a:xfrm>
            <a:off x="540000" y="900000"/>
            <a:ext cx="5982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下列关于截面的说法正确的是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422" name="yt_table_10422" title="H_149.76"/>
          <p:cNvGraphicFramePr>
            <a:graphicFrameLocks noGrp="1"/>
          </p:cNvGraphicFramePr>
          <p:nvPr/>
        </p:nvGraphicFramePr>
        <p:xfrm>
          <a:off x="540056" y="1379303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截面是一个平面图形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截面的形状与所截几何体无关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同一个几何体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截面只有一个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同一个几何体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截面的形状都相同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424" name="yt_shape_10424"/>
          <p:cNvSpPr txBox="1"/>
          <p:nvPr/>
        </p:nvSpPr>
        <p:spPr>
          <a:xfrm>
            <a:off x="540000" y="3331623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一个圆柱形蛋糕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三刀最多切成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425" name="yt_table_10425" title="H_37.44"/>
          <p:cNvGraphicFramePr>
            <a:graphicFrameLocks noGrp="1"/>
          </p:cNvGraphicFramePr>
          <p:nvPr/>
        </p:nvGraphicFramePr>
        <p:xfrm>
          <a:off x="540056" y="381092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块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块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块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块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427" name="yt_shape_10427"/>
          <p:cNvSpPr txBox="1"/>
          <p:nvPr/>
        </p:nvSpPr>
        <p:spPr>
          <a:xfrm>
            <a:off x="540000" y="4337097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最多时每次将上一次平分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408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01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8" name="yt_shape_1042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用一个平面截正方体后得到如图所示的几何体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其截面为正方形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17168"/>
              </a:rPr>
              <a:t>那么截下来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430" name="yt_table_10430_skip" title="H_74.88"/>
          <p:cNvGraphicFramePr>
            <a:graphicFrameLocks noGrp="1"/>
          </p:cNvGraphicFramePr>
          <p:nvPr/>
        </p:nvGraphicFramePr>
        <p:xfrm>
          <a:off x="540056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/>
                <a:gridCol w="1947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三棱锥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三棱柱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四棱锥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四棱柱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429" name="yt_image_10429_skip" title="H_105.7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38666" y="1859435"/>
            <a:ext cx="1411128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83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432"/>
          <p:cNvSpPr txBox="1"/>
          <p:nvPr/>
        </p:nvSpPr>
        <p:spPr>
          <a:xfrm>
            <a:off x="540120" y="350100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用一个平面去截如图所示的几何体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能截出四边形截面的几何体有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能截出三角形截面的几何体有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2_cec90,isEnd"/>
              </a:rPr>
              <a:t>能截出五边形截面的几何体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能截出圆截面的几何体有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7" name="yt_image_10433" title="H_81.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078" y="5076459"/>
            <a:ext cx="5243842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0127508" y="345420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4_00762"/>
              </a:rPr>
              <a:t>①②③④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09" y="39296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1709" y="392969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①②④⑤⑥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9709" y="440517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1309" y="440517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③⑤⑦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5" name="yt_shape_10435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一个圆柱的底面半径是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把这个圆柱放在水平桌面上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如果用一个平面沿水平方向去截这个圆柱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所得的截面是什么形状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所得的截面是圆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如果用一个平面沿竖直方向去截这个圆柱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所得的截面是什么形状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所得的截面是长方形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怎样截时所得的截面是长方形且长方形的面积最大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0_58b9e"/>
              </a:rPr>
              <a:t>请你画出这个截面并求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当平面沿竖直方向且经过两个底面的圆心时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9_79d9a"/>
              </a:rPr>
              <a:t>截得的长方形面积最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大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图略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这时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长方形的一边长等于圆柱的高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另一边长等于圆柱的底面直径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则这个长方形的面积为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cm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所得的截面是圆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75514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所得的截面是长方形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4181610"/>
            <a:ext cx="11133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当平面沿竖直方向且经过两个底面的圆心时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9_79d9a"/>
              </a:rPr>
              <a:t>截得的长方形面积最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4657098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大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图略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5132586"/>
            <a:ext cx="10067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这时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长方形的一边长等于圆柱的高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另一边长等于圆柱的底面直径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5608074"/>
            <a:ext cx="7104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则这个长方形的面积为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cm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3" name="yt_shape_104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442" name="yt_image_1044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5" name="yt_shape_10445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有一个外观为圆柱形的物体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55948"/>
              </a:rPr>
              <a:t>它的内部构造面看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当分别用一组平面沿水平方向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自上而下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和竖直方向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自左而右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af35a"/>
              </a:rPr>
              <a:t>截这个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物体时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得到了如图所示的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两组形状不同的截面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9_7a1ec"/>
              </a:rPr>
              <a:t>请你试着说出这个物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体的内部构造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46" name="yt_image_104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0136" y="3068960"/>
            <a:ext cx="4196145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8" name="yt_shape_10448"/>
          <p:cNvSpPr txBox="1"/>
          <p:nvPr/>
        </p:nvSpPr>
        <p:spPr>
          <a:xfrm>
            <a:off x="540000" y="3458008"/>
            <a:ext cx="5206554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                     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500" b="0" i="0" u="none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3" name="yt_shape_17217082543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3497479"/>
            <a:ext cx="4394392" cy="545328"/>
          </a:xfrm>
          <a:prstGeom prst="rect">
            <a:avLst/>
          </a:prstGeom>
        </p:spPr>
      </p:pic>
      <p:sp>
        <p:nvSpPr>
          <p:cNvPr id="8" name="yt_shape_10449"/>
          <p:cNvSpPr txBox="1"/>
          <p:nvPr/>
        </p:nvSpPr>
        <p:spPr>
          <a:xfrm>
            <a:off x="540000" y="4267630"/>
            <a:ext cx="5190523" cy="8284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46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                       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1300" b="0" i="0" u="none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sp>
        <p:nvSpPr>
          <p:cNvPr id="9" name="yt_shape_10450"/>
          <p:cNvSpPr txBox="1"/>
          <p:nvPr/>
        </p:nvSpPr>
        <p:spPr>
          <a:xfrm>
            <a:off x="540000" y="514685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这个圆柱的内部构造为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圆柱中间有一球状空洞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yt_shape_17217082543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4298245"/>
            <a:ext cx="4378517" cy="7591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</a:rPr>
              <a:t>名师点晴</a:t>
            </a:r>
            <a:endParaRPr lang="zh-CN" altLang="zh-CN" sz="2400" b="0" i="0" u="none">
              <a:solidFill>
                <a:srgbClr val="000000"/>
              </a:solidFill>
              <a:effectLst/>
              <a:latin typeface="黑体" panose="02010609060101010101" pitchFamily="24" charset="-122"/>
              <a:ea typeface="黑体" panose="02010609060101010101" pitchFamily="24" charset="-122"/>
            </a:endParaRPr>
          </a:p>
        </p:txBody>
      </p:sp>
      <p:sp>
        <p:nvSpPr>
          <p:cNvPr id="10452" name="yt_shape_10452"/>
          <p:cNvSpPr txBox="1"/>
          <p:nvPr/>
        </p:nvSpPr>
        <p:spPr>
          <a:xfrm>
            <a:off x="540119" y="1556792"/>
            <a:ext cx="1117250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用一个平面去截一个多面体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截面的边数最多与多面体的面数相同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3_505f7"/>
              </a:rPr>
              <a:t>如用一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个平面去截三棱柱最多可以截得五边形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17_58746"/>
              </a:rPr>
              <a:t>用一个平面去截四棱柱最多可以截得六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用一个平面去截五棱柱最多可以截得七边形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370" name="yt_image_1037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3" name="yt_shape_10373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用平面截几何体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374" name="yt_shape_10374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如图所示几何体的截面是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376" name="yt_table_10376_skip" title="H_149.76"/>
          <p:cNvGraphicFramePr>
            <a:graphicFrameLocks noGrp="1"/>
          </p:cNvGraphicFramePr>
          <p:nvPr/>
        </p:nvGraphicFramePr>
        <p:xfrm>
          <a:off x="540056" y="2450902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四边形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五边形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六边形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五棱柱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375" name="yt_image_10375_skip" title="H_122.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707" y="2450902"/>
            <a:ext cx="171615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2541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8" name="yt_shape_10378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将如图所示的杨桃切片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所得的截面可能是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79" name="yt_image_10379" title="H_91.5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77853" y="1531667"/>
            <a:ext cx="5036292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1" name="yt_shape_10381"/>
          <p:cNvSpPr txBox="1"/>
          <p:nvPr/>
        </p:nvSpPr>
        <p:spPr>
          <a:xfrm>
            <a:off x="540000" y="2744629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用一个平面去截一个正方体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截面的形状不可能是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382" name="yt_table_10382" title="H_74.88"/>
          <p:cNvGraphicFramePr>
            <a:graphicFrameLocks noGrp="1"/>
          </p:cNvGraphicFramePr>
          <p:nvPr/>
        </p:nvGraphicFramePr>
        <p:xfrm>
          <a:off x="540056" y="3223932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/>
                <a:gridCol w="1947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梯形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五边形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六边形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七边形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6189" y="2697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yt_shape_10384"/>
          <p:cNvSpPr txBox="1"/>
          <p:nvPr/>
        </p:nvSpPr>
        <p:spPr>
          <a:xfrm>
            <a:off x="540000" y="900000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说出图中几何体的截面形状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85" name="yt_image_10385" title="H_92.7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25497" y="1531667"/>
            <a:ext cx="4741005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7" name="yt_shape_10387"/>
          <p:cNvSpPr txBox="1"/>
          <p:nvPr/>
        </p:nvSpPr>
        <p:spPr>
          <a:xfrm>
            <a:off x="540000" y="2760628"/>
            <a:ext cx="6699270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  <a:tabLst>
                <a:tab pos="2007870" algn="l"/>
                <a:tab pos="4321175" algn="l"/>
                <a:tab pos="663448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	</a:t>
            </a:r>
            <a:endParaRPr lang="en-US" altLang="zh-CN" sz="12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  <a:tabLst>
                <a:tab pos="2007870" algn="l"/>
                <a:tab pos="4321175" algn="l"/>
                <a:tab pos="663448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	</a:t>
            </a:r>
            <a:endParaRPr lang="en-US" altLang="zh-CN" sz="12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589" y="27138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六边形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0494" y="27138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33799" y="27138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589" y="318931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正方形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0494" y="318931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梯形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3799" y="318931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9" name="yt_shape_1038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由截面判断几何体的形状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390" name="yt_shape_10390"/>
          <p:cNvSpPr txBox="1"/>
          <p:nvPr/>
        </p:nvSpPr>
        <p:spPr>
          <a:xfrm>
            <a:off x="540000" y="1389434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用平面去截一个几何体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若截面为长方形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则几何体不可能是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391" name="yt_table_10391" title="H_74.88"/>
          <p:cNvGraphicFramePr>
            <a:graphicFrameLocks noGrp="1"/>
          </p:cNvGraphicFramePr>
          <p:nvPr/>
        </p:nvGraphicFramePr>
        <p:xfrm>
          <a:off x="540056" y="1868737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/>
                <a:gridCol w="1947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圆柱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圆锥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长方体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正方体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393" name="yt_shape_10393"/>
          <p:cNvSpPr txBox="1"/>
          <p:nvPr/>
        </p:nvSpPr>
        <p:spPr>
          <a:xfrm>
            <a:off x="540000" y="2870291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其截面都是圆的是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94" name="yt_image_1039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64559" y="3501958"/>
            <a:ext cx="4862881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6" name="yt_shape_10396"/>
          <p:cNvSpPr txBox="1"/>
          <p:nvPr/>
        </p:nvSpPr>
        <p:spPr>
          <a:xfrm>
            <a:off x="540119" y="448979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用一个平面去截一个几何体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截面形状为三角形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则这个几何体可能为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08d8c,isEnd"/>
              </a:rPr>
              <a:t>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正三棱柱中的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17082541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70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7789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6508" y="4918481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8" name="yt_image_10398" title="H_85.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32868" y="1947113"/>
            <a:ext cx="2926263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0" name="yt_shape_10400"/>
          <p:cNvSpPr txBox="1"/>
          <p:nvPr/>
        </p:nvSpPr>
        <p:spPr>
          <a:xfrm>
            <a:off x="540000" y="3089225"/>
            <a:ext cx="29238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原几何体是圆柱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3042419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原几何体是圆柱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397"/>
          <p:cNvSpPr txBox="1"/>
          <p:nvPr/>
        </p:nvSpPr>
        <p:spPr>
          <a:xfrm>
            <a:off x="540119" y="8367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用一个平面去截一个几何体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得到如图所示几种不同的截面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798c6"/>
              </a:rPr>
              <a:t>你能说出这种几何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体吗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1" name="yt_shape_10401"/>
          <p:cNvSpPr txBox="1"/>
          <p:nvPr/>
        </p:nvSpPr>
        <p:spPr>
          <a:xfrm>
            <a:off x="540000" y="900000"/>
            <a:ext cx="76864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截物体时忽视物体表面为曲面而出错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用一个平面去截一个圆柱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不可能的截面是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03" name="yt_image_10403" title="H_91.5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05168" y="2010970"/>
            <a:ext cx="4581662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2317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5" name="yt_shape_10405"/>
          <p:cNvSpPr txBox="1"/>
          <p:nvPr/>
        </p:nvSpPr>
        <p:spPr>
          <a:xfrm>
            <a:off x="540119" y="900000"/>
            <a:ext cx="1102848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小明在他的一个密闭且透明的圆柱形水杯中装一半水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bc6ac"/>
              </a:rPr>
              <a:t>有一天他随意转动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水杯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发现形成不一样的水面形状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不管如何转动水杯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0_0ac98"/>
              </a:rPr>
              <a:t>其水面的形状不可能是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06" name="yt_image_10406" title="H_77.7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67186" y="2491930"/>
            <a:ext cx="1257627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8" name="yt_shape_10408"/>
          <p:cNvSpPr txBox="1"/>
          <p:nvPr/>
        </p:nvSpPr>
        <p:spPr>
          <a:xfrm>
            <a:off x="5459789" y="353005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变式题图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graphicFrame>
        <p:nvGraphicFramePr>
          <p:cNvPr id="10409" name="yt_table_10409" title="H_74.88"/>
          <p:cNvGraphicFramePr>
            <a:graphicFrameLocks noGrp="1"/>
          </p:cNvGraphicFramePr>
          <p:nvPr/>
        </p:nvGraphicFramePr>
        <p:xfrm>
          <a:off x="540056" y="4009355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/>
                <a:gridCol w="19304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三角形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长方形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圆形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椭圆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2" name="yt_shape_104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411" name="yt_image_104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4" name="yt_shape_1041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如图所示的一块长方体木头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9_20484"/>
              </a:rPr>
              <a:t>沿虚线所示位置截下去所得到的截面图形是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18" name="yt_shape_10418"/>
          <p:cNvSpPr txBox="1"/>
          <p:nvPr/>
        </p:nvSpPr>
        <p:spPr>
          <a:xfrm>
            <a:off x="540000" y="39457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0415" name="yt_shape_10415" title="H_102.461105"/>
          <p:cNvGrpSpPr/>
          <p:nvPr/>
        </p:nvGrpSpPr>
        <p:grpSpPr>
          <a:xfrm>
            <a:off x="5603954" y="2593964"/>
            <a:ext cx="984090" cy="1301256"/>
            <a:chOff x="0" y="0"/>
            <a:chExt cx="984090" cy="1301256"/>
          </a:xfrm>
        </p:grpSpPr>
        <p:pic>
          <p:nvPicPr>
            <p:cNvPr id="2" name="yt_image_104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84090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17" name="yt_shape_10417" descr="{&quot;rangeId&quot;:0,&quot;IgnoreLineSpacing&quot;:1}"/>
            <p:cNvSpPr txBox="1"/>
            <p:nvPr/>
          </p:nvSpPr>
          <p:spPr>
            <a:xfrm>
              <a:off x="-117419" y="9412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rPr>
                <a:t>第10题图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endParaRPr>
            </a:p>
          </p:txBody>
        </p:sp>
      </p:grpSp>
      <p:pic>
        <p:nvPicPr>
          <p:cNvPr id="10419" name="yt_image_104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7265" y="4507369"/>
            <a:ext cx="4797468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  <p:tag name="commondata" val="eyJoZGlkIjoiZDk2MGY5NmYzZjQyNzcyYzRlODIwNzE1N2RiMjBmY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2291</Words>
  <Application>WPS 演示</Application>
  <PresentationFormat>宽屏</PresentationFormat>
  <Paragraphs>203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_⨹_11_b02c0,isEnd</vt:lpstr>
      <vt:lpstr>Segoe Print</vt:lpstr>
      <vt:lpstr>,isEnd</vt:lpstr>
      <vt:lpstr>楷体</vt:lpstr>
      <vt:lpstr>Finished</vt:lpstr>
      <vt:lpstr>黑体</vt:lpstr>
      <vt:lpstr>_⨹_2_08d8c,isEnd</vt:lpstr>
      <vt:lpstr>_⨹_8_798c6</vt:lpstr>
      <vt:lpstr>_⨹_8_bc6ac</vt:lpstr>
      <vt:lpstr>_⨹_10_0ac98</vt:lpstr>
      <vt:lpstr>_⨹_19_20484</vt:lpstr>
      <vt:lpstr>_⨹_5_17168</vt:lpstr>
      <vt:lpstr>W:12.00504,H:37.44</vt:lpstr>
      <vt:lpstr>_⨹_12_cec90,isEnd</vt:lpstr>
      <vt:lpstr>_⨹_4_00762</vt:lpstr>
      <vt:lpstr>_⨹_10_58b9e</vt:lpstr>
      <vt:lpstr>_⨹_9_79d9a</vt:lpstr>
      <vt:lpstr>_⨹_8_55948</vt:lpstr>
      <vt:lpstr>_⨹_3_af35a</vt:lpstr>
      <vt:lpstr>_⨹_9_7a1ec</vt:lpstr>
      <vt:lpstr>_⨹_3_505f7</vt:lpstr>
      <vt:lpstr>_⨹_17_58746</vt:lpstr>
      <vt:lpstr>微软雅黑</vt:lpstr>
      <vt:lpstr>Arial Unicode MS</vt:lpstr>
      <vt:lpstr>Calibri</vt:lpstr>
      <vt:lpstr>等线 Light</vt:lpstr>
      <vt:lpstr>等线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.</cp:lastModifiedBy>
  <cp:revision>12</cp:revision>
  <dcterms:created xsi:type="dcterms:W3CDTF">2024-07-23T04:16:00Z</dcterms:created>
  <dcterms:modified xsi:type="dcterms:W3CDTF">2024-07-23T16:46:33Z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