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5" r:id="rId5"/>
    <p:sldId id="307" r:id="rId6"/>
    <p:sldId id="309" r:id="rId7"/>
    <p:sldId id="310" r:id="rId8"/>
    <p:sldId id="312" r:id="rId9"/>
    <p:sldId id="316" r:id="rId10"/>
    <p:sldId id="324" r:id="rId11"/>
    <p:sldId id="318" r:id="rId12"/>
    <p:sldId id="322" r:id="rId13"/>
    <p:sldId id="323" r:id="rId14"/>
    <p:sldId id="320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49" d="100"/>
          <a:sy n="49" d="100"/>
        </p:scale>
        <p:origin x="48" y="14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bin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12" name="yt_shape_11312"/>
          <p:cNvSpPr txBox="1"/>
          <p:nvPr/>
        </p:nvSpPr>
        <p:spPr>
          <a:xfrm>
            <a:off x="540000" y="900000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自主学习</a:t>
            </a:r>
          </a:p>
        </p:txBody>
      </p:sp>
      <p:pic>
        <p:nvPicPr>
          <p:cNvPr id="11313" name="yt_image_11313" title="H_31.05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31667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15" name="yt_shape_11315"/>
          <p:cNvSpPr txBox="1"/>
          <p:nvPr/>
        </p:nvSpPr>
        <p:spPr>
          <a:xfrm>
            <a:off x="540120" y="1976703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利用有理数加减混合运算解决实际问题时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常把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上升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增加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_6f5bc,isEnd"/>
              </a:rPr>
              <a:t>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用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下降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减少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不足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等用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数表示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2AB2FE3-EB5B-BC59-F457-C1468438C654}"/>
              </a:ext>
            </a:extLst>
          </p:cNvPr>
          <p:cNvSpPr txBox="1"/>
          <p:nvPr/>
        </p:nvSpPr>
        <p:spPr>
          <a:xfrm>
            <a:off x="1059709" y="2405385"/>
            <a:ext cx="789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3C7D6EE-35B9-FD0C-54BC-79D2C369B851}"/>
              </a:ext>
            </a:extLst>
          </p:cNvPr>
          <p:cNvSpPr txBox="1"/>
          <p:nvPr/>
        </p:nvSpPr>
        <p:spPr>
          <a:xfrm>
            <a:off x="8374908" y="2405385"/>
            <a:ext cx="789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负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8" name="yt_shape_11368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367" name="yt_image_11367" title="H_41.85">
            <a:extLst>
              <a:ext uri="">
                <a16:creationId xmlns="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70" name="yt_shape_11370"/>
          <p:cNvSpPr txBox="1"/>
          <p:nvPr/>
        </p:nvSpPr>
        <p:spPr>
          <a:xfrm>
            <a:off x="540119" y="148216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应用意识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小明去一水库进行水位变化的实地测量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658b9"/>
              </a:rPr>
              <a:t>他取警戒线作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记录了这个水库一周内的水位变化情况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5_d83b1"/>
              </a:rPr>
              <a:t>开始测量的前一天的水位达到警戒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）：</a:t>
            </a:r>
          </a:p>
        </p:txBody>
      </p:sp>
      <p:graphicFrame>
        <p:nvGraphicFramePr>
          <p:cNvPr id="11371" name="yt_table_11371" title="H_164.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7056337"/>
              </p:ext>
            </p:extLst>
          </p:nvPr>
        </p:nvGraphicFramePr>
        <p:xfrm>
          <a:off x="540000" y="3074095"/>
          <a:ext cx="11111995" cy="208483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5897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60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05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605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0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6051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5982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5982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时间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月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日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月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日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月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日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月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日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月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日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月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日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月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日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水位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变化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1373" name="yt_shape_11373"/>
          <p:cNvSpPr txBox="1"/>
          <p:nvPr/>
        </p:nvSpPr>
        <p:spPr>
          <a:xfrm>
            <a:off x="540000" y="5428467"/>
            <a:ext cx="8463855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正号表示水位比前一天上升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负号表示水位比前一天下降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74" name="yt_shape_11374"/>
          <p:cNvSpPr txBox="1"/>
          <p:nvPr/>
        </p:nvSpPr>
        <p:spPr>
          <a:xfrm>
            <a:off x="540119" y="900000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这一周内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哪一天水库的水位最高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哪一天水库的水位最低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a44eb"/>
              </a:rPr>
              <a:t>它们位于警戒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线之上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还是位于警戒线之下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与警戒线的距离分别是多少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这一周内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日的水位最高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日的水位最低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1_e262a"/>
              </a:rPr>
              <a:t>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日水位位于警戒线之上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距离是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8_8df5a"/>
              </a:rPr>
              <a:t>日水位位于警戒线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之下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距离是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与开始测量的前一天比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一周内水库的水位是上升了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还是下降了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与开始测量的前一天比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一周内水库的水位是上升了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D633237-3126-792C-80D9-BB8DEB42FBFB}"/>
              </a:ext>
            </a:extLst>
          </p:cNvPr>
          <p:cNvSpPr txBox="1"/>
          <p:nvPr/>
        </p:nvSpPr>
        <p:spPr>
          <a:xfrm>
            <a:off x="450108" y="1804170"/>
            <a:ext cx="11160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这一周内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日的水位最高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日的水位最低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1_e262a"/>
              </a:rPr>
              <a:t>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C33607B-0C2C-047B-D32F-5EAF127323A9}"/>
              </a:ext>
            </a:extLst>
          </p:cNvPr>
          <p:cNvSpPr txBox="1"/>
          <p:nvPr/>
        </p:nvSpPr>
        <p:spPr>
          <a:xfrm>
            <a:off x="450108" y="2279658"/>
            <a:ext cx="112448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日水位位于警戒线之上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距离是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8_8df5a"/>
              </a:rPr>
              <a:t>日水位位于警戒线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A3F0DFF-DDBE-3940-1386-613BDB6AB771}"/>
              </a:ext>
            </a:extLst>
          </p:cNvPr>
          <p:cNvSpPr txBox="1"/>
          <p:nvPr/>
        </p:nvSpPr>
        <p:spPr>
          <a:xfrm>
            <a:off x="450108" y="2755146"/>
            <a:ext cx="3007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之下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距离是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41557E2-DCF7-B12D-ED14-ECA71EDE4CEB}"/>
              </a:ext>
            </a:extLst>
          </p:cNvPr>
          <p:cNvSpPr txBox="1"/>
          <p:nvPr/>
        </p:nvSpPr>
        <p:spPr>
          <a:xfrm>
            <a:off x="450108" y="3706122"/>
            <a:ext cx="871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与开始测量的前一天比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一周内水库的水位是上升了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78" name="yt_shape_11378"/>
          <p:cNvSpPr txBox="1"/>
          <p:nvPr/>
        </p:nvSpPr>
        <p:spPr>
          <a:xfrm>
            <a:off x="540000" y="900000"/>
            <a:ext cx="9387185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以警戒线水位为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用折线统计图表示这一周的水位变化情况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折线统计图如图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1381" name="yt_shape_11381"/>
          <p:cNvSpPr txBox="1"/>
          <p:nvPr/>
        </p:nvSpPr>
        <p:spPr>
          <a:xfrm>
            <a:off x="540000" y="2010970"/>
            <a:ext cx="3595600" cy="210718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1700" b="0" i="0" u="none" spc="-11700">
                <a:solidFill>
                  <a:srgbClr val="1EE3CF"/>
                </a:solidFill>
                <a:effectLst/>
                <a:latin typeface="Times New Roman" pitchFamily="117"/>
                <a:ea typeface="宋体" pitchFamily="117"/>
              </a:rPr>
              <a:t> </a:t>
            </a:r>
            <a:r>
              <a:rPr lang="en-US" altLang="zh-CN" sz="11700" b="0" i="0" u="none" spc="25113">
                <a:solidFill>
                  <a:srgbClr val="1EE3CF"/>
                </a:solidFill>
                <a:effectLst/>
                <a:latin typeface="Times New Roman" pitchFamily="117"/>
                <a:ea typeface="宋体" pitchFamily="117"/>
              </a:rPr>
              <a:t> </a:t>
            </a:r>
          </a:p>
        </p:txBody>
      </p:sp>
      <p:pic>
        <p:nvPicPr>
          <p:cNvPr id="11380" name="yt_image_11380" title="H_183.51">
            <a:extLst>
              <a:ext uri="">
                <a16:creationId xmlns="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15964" y="2010970"/>
            <a:ext cx="3560072" cy="2330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CB73C1B-310A-DE0F-EA28-6AD9CE22A452}"/>
              </a:ext>
            </a:extLst>
          </p:cNvPr>
          <p:cNvSpPr txBox="1"/>
          <p:nvPr/>
        </p:nvSpPr>
        <p:spPr>
          <a:xfrm>
            <a:off x="449989" y="1328682"/>
            <a:ext cx="3990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折线统计图如图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83" name="yt_shape_11383"/>
          <p:cNvSpPr txBox="1"/>
          <p:nvPr/>
        </p:nvSpPr>
        <p:spPr>
          <a:xfrm>
            <a:off x="540000" y="900000"/>
            <a:ext cx="1231106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名师点睛</a:t>
            </a:r>
          </a:p>
        </p:txBody>
      </p:sp>
      <p:sp>
        <p:nvSpPr>
          <p:cNvPr id="11384" name="yt_shape_11384"/>
          <p:cNvSpPr txBox="1"/>
          <p:nvPr/>
        </p:nvSpPr>
        <p:spPr>
          <a:xfrm>
            <a:off x="1199456" y="1362824"/>
            <a:ext cx="10380536" cy="264224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72000" rIns="72000" bIns="72000" rtlCol="0">
            <a:noAutofit/>
          </a:bodyPr>
          <a:lstStyle/>
          <a:p>
            <a:pPr algn="l" eaLnBrk="1" latinLnBrk="0" hangingPunct="0">
              <a:lnSpc>
                <a:spcPct val="100000"/>
              </a:lnSpc>
            </a:pP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利用有理数加减混合运算解决实际问题的步骤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1385" name="yt_image_11385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20087" y="2080714"/>
            <a:ext cx="4470737" cy="1716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17" name="yt_shape_11317"/>
          <p:cNvSpPr txBox="1"/>
          <p:nvPr/>
        </p:nvSpPr>
        <p:spPr>
          <a:xfrm>
            <a:off x="540000" y="900000"/>
            <a:ext cx="1444691" cy="35125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50" b="0" i="0" u="none" spc="10778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</a:rPr>
              <a:t> </a:t>
            </a:r>
          </a:p>
        </p:txBody>
      </p:sp>
      <p:pic>
        <p:nvPicPr>
          <p:cNvPr id="11316" name="yt_image_11316" title="H_31.05">
            <a:extLst>
              <a:ext uri="">
                <a16:creationId xmlns="" xmlns:a14="http://schemas.microsoft.com/office/drawing/2010/main" xmlns:p14="http://schemas.microsoft.com/office/powerpoint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41398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19" name="yt_shape_11319"/>
          <p:cNvSpPr txBox="1"/>
          <p:nvPr/>
        </p:nvSpPr>
        <p:spPr>
          <a:xfrm>
            <a:off x="540119" y="1386424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某快递驿站将收到的快件数记为正数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取走的快件数记为负数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4eb4f"/>
              </a:rPr>
              <a:t>其近三天的快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件进出情况如表所示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表中星期四的数据被墨水污染了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f8ed2"/>
              </a:rPr>
              <a:t>请你算出星期四快件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的进出数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graphicFrame>
        <p:nvGraphicFramePr>
          <p:cNvPr id="11320" name="yt_table_11320" title="H_178.5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9027582"/>
              </p:ext>
            </p:extLst>
          </p:nvPr>
        </p:nvGraphicFramePr>
        <p:xfrm>
          <a:off x="2999656" y="2573108"/>
          <a:ext cx="6924151" cy="226771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600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237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星期三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星期四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■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星期五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三天合计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1322" name="yt_shape_11322"/>
          <p:cNvSpPr txBox="1"/>
          <p:nvPr/>
        </p:nvSpPr>
        <p:spPr>
          <a:xfrm>
            <a:off x="540000" y="4837329"/>
            <a:ext cx="184665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D5004A"/>
                </a:solidFill>
                <a:effectLst/>
                <a:latin typeface="Times New Roman" pitchFamily="24"/>
                <a:ea typeface="黑体" pitchFamily="24"/>
              </a:rPr>
              <a:t>【自主解答】</a:t>
            </a:r>
          </a:p>
        </p:txBody>
      </p:sp>
      <p:sp>
        <p:nvSpPr>
          <p:cNvPr id="7" name="yt_shape_11323"/>
          <p:cNvSpPr txBox="1"/>
          <p:nvPr/>
        </p:nvSpPr>
        <p:spPr>
          <a:xfrm>
            <a:off x="540119" y="5271443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故星期四快件的进出数为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D5004A"/>
                </a:solidFill>
                <a:effectLst/>
                <a:latin typeface="Times New Roman" pitchFamily="24"/>
                <a:ea typeface="黑体" pitchFamily="24"/>
              </a:rPr>
              <a:t>【方法归纳】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本题考查了有理数的加减混合运算及正负数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正确理解题意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3_5fa15"/>
              </a:rPr>
              <a:t>列出算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根据有理数的加减计算解答即可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26" name="yt_shape_11326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325" name="yt_image_11325">
            <a:extLst>
              <a:ext uri="">
                <a16:creationId xmlns="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28" name="yt_shape_11328"/>
          <p:cNvSpPr txBox="1"/>
          <p:nvPr/>
        </p:nvSpPr>
        <p:spPr>
          <a:xfrm>
            <a:off x="540000" y="1482165"/>
            <a:ext cx="550631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有理数的加减混合运算的应用</a:t>
            </a:r>
          </a:p>
        </p:txBody>
      </p:sp>
      <p:sp>
        <p:nvSpPr>
          <p:cNvPr id="11329" name="yt_shape_11329"/>
          <p:cNvSpPr txBox="1"/>
          <p:nvPr/>
        </p:nvSpPr>
        <p:spPr>
          <a:xfrm>
            <a:off x="540119" y="197159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一个潜水员从水面潜入水下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然后又上升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5fc6d"/>
              </a:rPr>
              <a:t>此时潜水员的位置是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330" name="yt_table_1133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3901367"/>
              </p:ext>
            </p:extLst>
          </p:nvPr>
        </p:nvGraphicFramePr>
        <p:xfrm>
          <a:off x="540056" y="2931034"/>
          <a:ext cx="6352223" cy="950976"/>
        </p:xfrm>
        <a:graphic>
          <a:graphicData uri="http://schemas.openxmlformats.org/drawingml/2006/table">
            <a:tbl>
              <a:tblPr/>
              <a:tblGrid>
                <a:gridCol w="3184843">
                  <a:extLst>
                    <a:ext uri="{9D8B030D-6E8A-4147-A177-3AD203B41FA5}">
                      <a16:colId xmlns:a16="http://schemas.microsoft.com/office/drawing/2014/main" val="10258"/>
                    </a:ext>
                  </a:extLst>
                </a:gridCol>
                <a:gridCol w="3167380">
                  <a:extLst>
                    <a:ext uri="{9D8B030D-6E8A-4147-A177-3AD203B41FA5}">
                      <a16:colId xmlns:a16="http://schemas.microsoft.com/office/drawing/2014/main" val="102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水下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水下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水下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水下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6"/>
                  </a:ext>
                </a:extLst>
              </a:tr>
            </a:tbl>
          </a:graphicData>
        </a:graphic>
      </p:graphicFrame>
      <p:pic>
        <p:nvPicPr>
          <p:cNvPr id="3" name="yt_shape_1721708354967">
            <a:extLst>
              <a:ext uri="{FF2B5EF4-FFF2-40B4-BE49-F238E27FC236}">
                <a16:creationId xmlns:a16="http://schemas.microsoft.com/office/drawing/2014/main" id="{056817E5-D672-E9F4-FEB5-0163D6635D0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2506B31-9BFA-FEF0-64A6-22EB4F70181A}"/>
              </a:ext>
            </a:extLst>
          </p:cNvPr>
          <p:cNvSpPr txBox="1"/>
          <p:nvPr/>
        </p:nvSpPr>
        <p:spPr>
          <a:xfrm>
            <a:off x="1059708" y="240028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32" name="yt_shape_11332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情境题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如图是某写字楼的电梯按钮图的一部分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27f9a"/>
              </a:rPr>
              <a:t>快递员小王在该写字楼根据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所接客房的电话上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下楼揽件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从他刚进入写字楼到半个小时后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0bbe9"/>
              </a:rPr>
              <a:t>下电梯的记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录如下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则小王此时所在的楼层为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334" name="yt_table_11334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5413919"/>
              </p:ext>
            </p:extLst>
          </p:nvPr>
        </p:nvGraphicFramePr>
        <p:xfrm>
          <a:off x="540056" y="2339566"/>
          <a:ext cx="3913506" cy="950976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252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2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3"/>
                  </a:ext>
                </a:extLst>
              </a:tr>
            </a:tbl>
          </a:graphicData>
        </a:graphic>
      </p:graphicFrame>
      <p:pic>
        <p:nvPicPr>
          <p:cNvPr id="11333" name="yt_image_11333_skip" title="H_172.35">
            <a:extLst>
              <a:ext uri="">
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28448" y="1959940"/>
            <a:ext cx="1164103" cy="2188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84EA8EF-B975-5FB4-024A-86B94D851090}"/>
              </a:ext>
            </a:extLst>
          </p:cNvPr>
          <p:cNvSpPr txBox="1"/>
          <p:nvPr/>
        </p:nvSpPr>
        <p:spPr>
          <a:xfrm>
            <a:off x="8679707" y="180417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yt_shape_11336"/>
          <p:cNvSpPr txBox="1"/>
          <p:nvPr/>
        </p:nvSpPr>
        <p:spPr>
          <a:xfrm>
            <a:off x="540119" y="430279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某粮库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日有存粮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日至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粮食进出情况如下表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20b30,isEnd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记进库为正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日运粮结束时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仓库内存粮是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graphicFrame>
        <p:nvGraphicFramePr>
          <p:cNvPr id="7" name="yt_table_11337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0331910"/>
              </p:ext>
            </p:extLst>
          </p:nvPr>
        </p:nvGraphicFramePr>
        <p:xfrm>
          <a:off x="540000" y="5414593"/>
          <a:ext cx="11111998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7774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669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669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669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6690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66690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日期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日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日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日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日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日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数量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吨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8" name="文本框 7">
            <a:extLst>
              <a:ext uri="{FF2B5EF4-FFF2-40B4-BE49-F238E27FC236}">
                <a16:creationId xmlns:a16="http://schemas.microsoft.com/office/drawing/2014/main" id="{63378116-1290-CC52-46C7-C371BBCA9C4B}"/>
              </a:ext>
            </a:extLst>
          </p:cNvPr>
          <p:cNvSpPr txBox="1"/>
          <p:nvPr/>
        </p:nvSpPr>
        <p:spPr>
          <a:xfrm>
            <a:off x="8516004" y="4731476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39" name="yt_shape_11339"/>
          <p:cNvSpPr txBox="1"/>
          <p:nvPr/>
        </p:nvSpPr>
        <p:spPr>
          <a:xfrm>
            <a:off x="540000" y="900000"/>
            <a:ext cx="715580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某小商店一周的盈亏情况如下表所示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亏为负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）：</a:t>
            </a:r>
          </a:p>
        </p:txBody>
      </p:sp>
      <p:graphicFrame>
        <p:nvGraphicFramePr>
          <p:cNvPr id="11340" name="yt_table_11340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7100413"/>
              </p:ext>
            </p:extLst>
          </p:nvPr>
        </p:nvGraphicFramePr>
        <p:xfrm>
          <a:off x="540000" y="1531667"/>
          <a:ext cx="11111998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6322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117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117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17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11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1110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1110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1110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星期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二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四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五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六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日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盈亏情况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1342" name="yt_shape_11342"/>
          <p:cNvSpPr txBox="1"/>
          <p:nvPr/>
        </p:nvSpPr>
        <p:spPr>
          <a:xfrm>
            <a:off x="540000" y="2935273"/>
            <a:ext cx="8617744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计算出该小商店这一周的盈亏情况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所以小商店一周盈利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指出盈利最少的一天比最多的一天少多少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盈利最少的一天比最多的一天少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AD36BF2-E3BB-0172-646B-0D602188C5F6}"/>
              </a:ext>
            </a:extLst>
          </p:cNvPr>
          <p:cNvSpPr txBox="1"/>
          <p:nvPr/>
        </p:nvSpPr>
        <p:spPr>
          <a:xfrm>
            <a:off x="449989" y="3363956"/>
            <a:ext cx="871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807D154-FC55-BCCD-098E-89EF116FDF3C}"/>
              </a:ext>
            </a:extLst>
          </p:cNvPr>
          <p:cNvSpPr txBox="1"/>
          <p:nvPr/>
        </p:nvSpPr>
        <p:spPr>
          <a:xfrm>
            <a:off x="449989" y="3839443"/>
            <a:ext cx="414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所以小商店一周盈利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F11841C-EB1D-D886-6089-59D953C03B23}"/>
              </a:ext>
            </a:extLst>
          </p:cNvPr>
          <p:cNvSpPr txBox="1"/>
          <p:nvPr/>
        </p:nvSpPr>
        <p:spPr>
          <a:xfrm>
            <a:off x="449989" y="4790419"/>
            <a:ext cx="642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B193256-DB2C-4DA3-B97D-6BAC2FF74061}"/>
              </a:ext>
            </a:extLst>
          </p:cNvPr>
          <p:cNvSpPr txBox="1"/>
          <p:nvPr/>
        </p:nvSpPr>
        <p:spPr>
          <a:xfrm>
            <a:off x="449989" y="5265907"/>
            <a:ext cx="6276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盈利最少的一天比最多的一天少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47" name="yt_shape_11347"/>
          <p:cNvSpPr txBox="1"/>
          <p:nvPr/>
        </p:nvSpPr>
        <p:spPr>
          <a:xfrm>
            <a:off x="540119" y="900000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不会用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正负数表示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进行有理数的加减混合运算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某公司去年第一季度亏损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第二季度在全体员工的努力下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盈利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5f04"/>
              </a:rPr>
              <a:t>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第三季度盈利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第四季度每月亏损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8164a"/>
              </a:rPr>
              <a:t>则这个公司在去年总的盈亏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情况如何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万元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这个公司在去年总盈利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万元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E506D49-E288-80CB-9C81-6E00E3BE9149}"/>
              </a:ext>
            </a:extLst>
          </p:cNvPr>
          <p:cNvSpPr txBox="1"/>
          <p:nvPr/>
        </p:nvSpPr>
        <p:spPr>
          <a:xfrm>
            <a:off x="450108" y="2755146"/>
            <a:ext cx="8257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9750D43-AFBB-D49B-93E7-574AD62FEFFA}"/>
              </a:ext>
            </a:extLst>
          </p:cNvPr>
          <p:cNvSpPr txBox="1"/>
          <p:nvPr/>
        </p:nvSpPr>
        <p:spPr>
          <a:xfrm>
            <a:off x="450108" y="3230634"/>
            <a:ext cx="459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EAC0D59-8813-538F-54BF-2C8CF4176878}"/>
              </a:ext>
            </a:extLst>
          </p:cNvPr>
          <p:cNvSpPr txBox="1"/>
          <p:nvPr/>
        </p:nvSpPr>
        <p:spPr>
          <a:xfrm>
            <a:off x="450108" y="3706122"/>
            <a:ext cx="246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万元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BB04A61-8542-E432-E6C9-8B8FD5D92409}"/>
              </a:ext>
            </a:extLst>
          </p:cNvPr>
          <p:cNvSpPr txBox="1"/>
          <p:nvPr/>
        </p:nvSpPr>
        <p:spPr>
          <a:xfrm>
            <a:off x="450108" y="4181610"/>
            <a:ext cx="5209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这个公司在去年总盈利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万元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52" name="yt_shape_11352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351" name="yt_image_11351" title="H_41.85">
            <a:extLst>
              <a:ext uri="">
                <a16:creationId xmlns="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54" name="yt_shape_11354"/>
          <p:cNvSpPr txBox="1"/>
          <p:nvPr/>
        </p:nvSpPr>
        <p:spPr>
          <a:xfrm>
            <a:off x="540120" y="14821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某足球队在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场足球赛中战绩是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第一场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第二场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第三场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e152f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第四场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则该队在这次比赛中总的净胜球数是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355" name="yt_table_1135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117949"/>
              </p:ext>
            </p:extLst>
          </p:nvPr>
        </p:nvGraphicFramePr>
        <p:xfrm>
          <a:off x="540056" y="2441600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254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255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256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2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4"/>
                  </a:ext>
                </a:extLst>
              </a:tr>
            </a:tbl>
          </a:graphicData>
        </a:graphic>
      </p:graphicFrame>
      <p:sp>
        <p:nvSpPr>
          <p:cNvPr id="11357" name="yt_shape_11357"/>
          <p:cNvSpPr txBox="1"/>
          <p:nvPr/>
        </p:nvSpPr>
        <p:spPr>
          <a:xfrm>
            <a:off x="540119" y="2967771"/>
            <a:ext cx="10596441" cy="154134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某公交车上原有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个站时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上下车情况为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上车为正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下车为负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2_fe05d,isEnd"/>
              </a:rPr>
              <a:t>）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2_fe05d,isEnd"/>
              </a:rPr>
              <a:t>：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0bc9d,isEnd"/>
              </a:rPr>
              <a:t>则车上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0bc9d,isEnd"/>
              </a:rPr>
              <a:t>现在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sz="24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  <a:sym typeface=",isEnd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6AC6D65-9070-702A-4880-B1C12546F325}"/>
              </a:ext>
            </a:extLst>
          </p:cNvPr>
          <p:cNvSpPr txBox="1"/>
          <p:nvPr/>
        </p:nvSpPr>
        <p:spPr>
          <a:xfrm>
            <a:off x="8679708" y="19108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5797E34-165B-12FB-D7CE-7FE78E69D1B8}"/>
              </a:ext>
            </a:extLst>
          </p:cNvPr>
          <p:cNvSpPr txBox="1"/>
          <p:nvPr/>
        </p:nvSpPr>
        <p:spPr>
          <a:xfrm>
            <a:off x="1631504" y="387194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359" name="yt_table_11359" title="H_126.7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0629585"/>
              </p:ext>
            </p:extLst>
          </p:nvPr>
        </p:nvGraphicFramePr>
        <p:xfrm>
          <a:off x="540000" y="2276872"/>
          <a:ext cx="11111995" cy="160934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8373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58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558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5588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5588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65106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日期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月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日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月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日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月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日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月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日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月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日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人数变化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1361" name="yt_shape_11361"/>
          <p:cNvSpPr txBox="1"/>
          <p:nvPr/>
        </p:nvSpPr>
        <p:spPr>
          <a:xfrm>
            <a:off x="540120" y="4155862"/>
            <a:ext cx="11111876" cy="242424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日的游客人数是多少万人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？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天内游客人数最多的是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日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最少的是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17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日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00b3,isEnd"/>
              </a:rPr>
              <a:t>相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差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</a:t>
            </a:r>
            <a:r>
              <a:rPr sz="9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万人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由题意得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万人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），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日的游客人数是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万人</a:t>
            </a:r>
            <a:r>
              <a:rPr lang="en-US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 </a:t>
            </a:r>
            <a:r>
              <a:rPr lang="zh-CN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由题意得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万人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），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今年五一小长假期间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游客在该公园的总人数为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万人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F037050-1DC7-2C79-7DD7-6DB1E70C2F48}"/>
              </a:ext>
            </a:extLst>
          </p:cNvPr>
          <p:cNvSpPr txBox="1"/>
          <p:nvPr/>
        </p:nvSpPr>
        <p:spPr>
          <a:xfrm>
            <a:off x="5424928" y="4584543"/>
            <a:ext cx="13421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月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0657CFA-6CF0-254C-CCD8-D44371327FA8}"/>
              </a:ext>
            </a:extLst>
          </p:cNvPr>
          <p:cNvSpPr txBox="1"/>
          <p:nvPr/>
        </p:nvSpPr>
        <p:spPr>
          <a:xfrm>
            <a:off x="9408368" y="4584543"/>
            <a:ext cx="1170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月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67E5C05-7323-610A-B290-AE38E1C1942E}"/>
              </a:ext>
            </a:extLst>
          </p:cNvPr>
          <p:cNvSpPr txBox="1"/>
          <p:nvPr/>
        </p:nvSpPr>
        <p:spPr>
          <a:xfrm>
            <a:off x="1120033" y="5060031"/>
            <a:ext cx="1018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CF9BA52-2BB6-1C2A-18A0-6CE79D4C4851}"/>
              </a:ext>
            </a:extLst>
          </p:cNvPr>
          <p:cNvSpPr txBox="1"/>
          <p:nvPr/>
        </p:nvSpPr>
        <p:spPr>
          <a:xfrm>
            <a:off x="450108" y="5535519"/>
            <a:ext cx="8104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万人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71C939E-BCD3-8B6F-10DF-83AC8C496B73}"/>
              </a:ext>
            </a:extLst>
          </p:cNvPr>
          <p:cNvSpPr txBox="1"/>
          <p:nvPr/>
        </p:nvSpPr>
        <p:spPr>
          <a:xfrm>
            <a:off x="450108" y="6011007"/>
            <a:ext cx="475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日的游客人数是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万人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yt_shape_11357"/>
          <p:cNvSpPr txBox="1"/>
          <p:nvPr/>
        </p:nvSpPr>
        <p:spPr>
          <a:xfrm>
            <a:off x="540119" y="800855"/>
            <a:ext cx="11492915" cy="147601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页随堂练习变式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今年五一小长假期间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合肥逍遥津公园在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d47d7,isEnd"/>
              </a:rPr>
              <a:t>天假期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中每天旅游的人数变化如下表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正数表示比前一天多的人数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b0395,isEnd"/>
              </a:rPr>
              <a:t>负数表示比前一天少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的人数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日的游客人数记为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1" name="yt_shape_11361"/>
          <p:cNvSpPr txBox="1"/>
          <p:nvPr/>
        </p:nvSpPr>
        <p:spPr>
          <a:xfrm>
            <a:off x="540119" y="791693"/>
            <a:ext cx="9300297" cy="177321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求今年五一小长假期间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游客在该公园的总人数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由题意得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万人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），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今年五一小长假期间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游客在该公园的总人数为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万人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F9051A6-0268-420E-0413-8E34FCB63BB3}"/>
              </a:ext>
            </a:extLst>
          </p:cNvPr>
          <p:cNvSpPr txBox="1"/>
          <p:nvPr/>
        </p:nvSpPr>
        <p:spPr>
          <a:xfrm>
            <a:off x="450108" y="1297688"/>
            <a:ext cx="90079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万人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01A9760-A094-A842-2EC2-2629E355A624}"/>
              </a:ext>
            </a:extLst>
          </p:cNvPr>
          <p:cNvSpPr txBox="1"/>
          <p:nvPr/>
        </p:nvSpPr>
        <p:spPr>
          <a:xfrm>
            <a:off x="450108" y="1773176"/>
            <a:ext cx="855078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今年五一小长假期间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游客在该公园的总人数为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万人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702764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1158</Words>
  <Application>Microsoft Office PowerPoint</Application>
  <PresentationFormat>宽屏</PresentationFormat>
  <Paragraphs>170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47" baseType="lpstr">
      <vt:lpstr>,isEnd</vt:lpstr>
      <vt:lpstr>_⨹_1_000b3,isEnd</vt:lpstr>
      <vt:lpstr>_⨹_1_20b30,isEnd</vt:lpstr>
      <vt:lpstr>_⨹_1_6f5bc,isEnd</vt:lpstr>
      <vt:lpstr>_⨹_1_d5f04</vt:lpstr>
      <vt:lpstr>_⨹_1_e152f</vt:lpstr>
      <vt:lpstr>_⨹_1_e262a</vt:lpstr>
      <vt:lpstr>_⨹_12_27f9a</vt:lpstr>
      <vt:lpstr>_⨹_12_8164a</vt:lpstr>
      <vt:lpstr>_⨹_15_d83b1</vt:lpstr>
      <vt:lpstr>_⨹_2_fe05d,isEnd</vt:lpstr>
      <vt:lpstr>_⨹_3_5fa15</vt:lpstr>
      <vt:lpstr>_⨹_3_d47d7,isEnd</vt:lpstr>
      <vt:lpstr>_⨹_5_0bbe9</vt:lpstr>
      <vt:lpstr>_⨹_5_0bc9d,isEnd</vt:lpstr>
      <vt:lpstr>_⨹_6_4eb4f</vt:lpstr>
      <vt:lpstr>_⨹_6_658b9</vt:lpstr>
      <vt:lpstr>_⨹_6_a44eb</vt:lpstr>
      <vt:lpstr>_⨹_8_8df5a</vt:lpstr>
      <vt:lpstr>_⨹_9_5fc6d</vt:lpstr>
      <vt:lpstr>_⨹_9_b0395,isEnd</vt:lpstr>
      <vt:lpstr>_⨹_9_f8ed2</vt:lpstr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12</cp:revision>
  <dcterms:created xsi:type="dcterms:W3CDTF">2024-07-23T04:16:09Z</dcterms:created>
  <dcterms:modified xsi:type="dcterms:W3CDTF">2024-07-23T16:55:43Z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