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2" r:id="rId7"/>
    <p:sldId id="317" r:id="rId8"/>
    <p:sldId id="319" r:id="rId9"/>
    <p:sldId id="321" r:id="rId10"/>
    <p:sldId id="322" r:id="rId11"/>
    <p:sldId id="326" r:id="rId12"/>
    <p:sldId id="327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5" name="yt_shape_13665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自主学习</a:t>
            </a:r>
          </a:p>
        </p:txBody>
      </p:sp>
      <p:pic>
        <p:nvPicPr>
          <p:cNvPr id="13666" name="yt_image_13666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8" name="yt_shape_13668"/>
          <p:cNvSpPr txBox="1"/>
          <p:nvPr/>
        </p:nvSpPr>
        <p:spPr>
          <a:xfrm>
            <a:off x="540119" y="1960224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在一个方程中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且方程中的代数式都是整式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b99fa,isEnd"/>
              </a:rPr>
              <a:t>未知数的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次数都是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这样的方程叫作一元一次方程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使方程左、右两边的值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的未知数的值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19EDE2-629D-0381-D262-812C22C40402}"/>
              </a:ext>
            </a:extLst>
          </p:cNvPr>
          <p:cNvSpPr txBox="1"/>
          <p:nvPr/>
        </p:nvSpPr>
        <p:spPr>
          <a:xfrm>
            <a:off x="4207721" y="19134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461F14-0E2E-4AFD-A85D-08484AD6098E}"/>
              </a:ext>
            </a:extLst>
          </p:cNvPr>
          <p:cNvSpPr txBox="1"/>
          <p:nvPr/>
        </p:nvSpPr>
        <p:spPr>
          <a:xfrm>
            <a:off x="1974108" y="23889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5D6AB4-9EAC-CF77-095A-75E21E33EF8C}"/>
              </a:ext>
            </a:extLst>
          </p:cNvPr>
          <p:cNvSpPr txBox="1"/>
          <p:nvPr/>
        </p:nvSpPr>
        <p:spPr>
          <a:xfrm>
            <a:off x="4207721" y="2864394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32" name="yt_shape_13732"/>
              <p:cNvSpPr txBox="1"/>
              <p:nvPr/>
            </p:nvSpPr>
            <p:spPr>
              <a:xfrm>
                <a:off x="540119" y="900000"/>
                <a:ext cx="11492915" cy="5358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情境题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欢欢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欢欢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我手中有四张卡片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它们上面分别写有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我用等号将这四张卡片中的任意两张卡片上的数或式子连接起来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2ec38"/>
                  </a:rPr>
                  <a:t>就会得到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乐乐一共能写出几个等式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在她写的这些等式中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有几个一元一次方程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请写出这几个一元一次方程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个一元一次方程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它们分别是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5824"/>
                  </a:rPr>
                  <a:t> 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32" name="yt_shape_13732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58455"/>
              </a:xfrm>
              <a:prstGeom prst="rect">
                <a:avLst/>
              </a:prstGeom>
              <a:blipFill>
                <a:blip r:embed="rId2"/>
                <a:stretch>
                  <a:fillRect l="-1645" t="-1024" b="-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7BA514-C0D0-0849-710C-134FDFC83E2F}"/>
              </a:ext>
            </a:extLst>
          </p:cNvPr>
          <p:cNvSpPr txBox="1"/>
          <p:nvPr/>
        </p:nvSpPr>
        <p:spPr>
          <a:xfrm>
            <a:off x="450108" y="390468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0B7F1F-C3A5-F20D-0D40-009A22AD6A22}"/>
                  </a:ext>
                </a:extLst>
              </p:cNvPr>
              <p:cNvSpPr txBox="1"/>
              <p:nvPr/>
            </p:nvSpPr>
            <p:spPr>
              <a:xfrm>
                <a:off x="450108" y="4983590"/>
                <a:ext cx="1134770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个一元一次方程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它们分别是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75824"/>
                  </a:rPr>
                  <a:t> 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0B7F1F-C3A5-F20D-0D40-009A22AD6A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3590"/>
                <a:ext cx="11347704" cy="765061"/>
              </a:xfrm>
              <a:prstGeom prst="rect">
                <a:avLst/>
              </a:prstGeom>
              <a:blipFill>
                <a:blip r:embed="rId3"/>
                <a:stretch>
                  <a:fillRect l="-860" t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537976-9CFD-5FDB-1534-8AD25FE48666}"/>
                  </a:ext>
                </a:extLst>
              </p:cNvPr>
              <p:cNvSpPr txBox="1"/>
              <p:nvPr/>
            </p:nvSpPr>
            <p:spPr>
              <a:xfrm>
                <a:off x="450108" y="5527112"/>
                <a:ext cx="127666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7B537976-9CFD-5FDB-1534-8AD25FE486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7112"/>
                <a:ext cx="1276668" cy="726326"/>
              </a:xfrm>
              <a:prstGeom prst="rect">
                <a:avLst/>
              </a:prstGeom>
              <a:blipFill>
                <a:blip r:embed="rId4"/>
                <a:stretch>
                  <a:fillRect r="-71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3" name="yt_shape_137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42" name="yt_image_1374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45" name="yt_shape_13745"/>
              <p:cNvSpPr txBox="1"/>
              <p:nvPr/>
            </p:nvSpPr>
            <p:spPr>
              <a:xfrm>
                <a:off x="540119" y="1482165"/>
                <a:ext cx="11100497" cy="32389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毕达哥拉斯是古希腊著名的数学家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一个数学家问他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42b4"/>
                  </a:rPr>
                  <a:t>尊敬的毕达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哥拉斯先生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请您告诉我有多少名学生在您的学校里听您讲课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842f"/>
                  </a:rPr>
                  <a:t>毕达哥拉斯回答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一共有这么多学生在听课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在学习数学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在学习音乐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沉默无言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503e"/>
                  </a:rPr>
                  <a:t>此外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名妇女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请你用方程描述这个问题中数量之间的等量关系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ebd9"/>
                  </a:rPr>
                  <a:t>名学生在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学校里听课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45" name="yt_shape_13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00497" cy="3238964"/>
              </a:xfrm>
              <a:prstGeom prst="rect">
                <a:avLst/>
              </a:prstGeom>
              <a:blipFill>
                <a:blip r:embed="rId3"/>
                <a:stretch>
                  <a:fillRect l="-1702" t="-1507" r="-1647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412460-2976-953E-B7F9-C15C71677127}"/>
                  </a:ext>
                </a:extLst>
              </p:cNvPr>
              <p:cNvSpPr txBox="1"/>
              <p:nvPr/>
            </p:nvSpPr>
            <p:spPr>
              <a:xfrm>
                <a:off x="450108" y="4009522"/>
                <a:ext cx="4982273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B2412460-2976-953E-B7F9-C15C71677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09522"/>
                <a:ext cx="4982273" cy="727088"/>
              </a:xfrm>
              <a:prstGeom prst="rect">
                <a:avLst/>
              </a:prstGeom>
              <a:blipFill>
                <a:blip r:embed="rId4"/>
                <a:stretch>
                  <a:fillRect l="-1958" r="-18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1" name="yt_shape_13671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670" name="yt_image_13670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3" name="yt_shape_13673"/>
          <p:cNvSpPr txBox="1"/>
          <p:nvPr/>
        </p:nvSpPr>
        <p:spPr>
          <a:xfrm>
            <a:off x="540119" y="1386424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本题考查了一元一次方程的概念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根据一元一次方程的定义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05ea2"/>
              </a:rPr>
              <a:t>只含有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且方程中的代数式都是整式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未知数的次数是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cfa30"/>
              </a:rPr>
              <a:t>这样的方程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叫一元一次方程求出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1" name="yt_shape_136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80" name="yt_image_1368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3" name="yt_shape_13683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方程与一元一次方程的概念</a:t>
            </a:r>
          </a:p>
        </p:txBody>
      </p:sp>
      <p:sp>
        <p:nvSpPr>
          <p:cNvPr id="13684" name="yt_shape_13684"/>
          <p:cNvSpPr txBox="1"/>
          <p:nvPr/>
        </p:nvSpPr>
        <p:spPr>
          <a:xfrm>
            <a:off x="540000" y="1971599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5" name="yt_table_136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398459"/>
              </p:ext>
            </p:extLst>
          </p:nvPr>
        </p:nvGraphicFramePr>
        <p:xfrm>
          <a:off x="540056" y="2450902"/>
          <a:ext cx="637921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1855788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sp>
        <p:nvSpPr>
          <p:cNvPr id="13687" name="yt_shape_13687"/>
          <p:cNvSpPr txBox="1"/>
          <p:nvPr/>
        </p:nvSpPr>
        <p:spPr>
          <a:xfrm>
            <a:off x="540000" y="3452456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8" name="yt_table_136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524354"/>
              </p:ext>
            </p:extLst>
          </p:nvPr>
        </p:nvGraphicFramePr>
        <p:xfrm>
          <a:off x="540056" y="3931759"/>
          <a:ext cx="776859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3245168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sp>
        <p:nvSpPr>
          <p:cNvPr id="13690" name="yt_shape_13690"/>
          <p:cNvSpPr txBox="1"/>
          <p:nvPr/>
        </p:nvSpPr>
        <p:spPr>
          <a:xfrm>
            <a:off x="540000" y="4933313"/>
            <a:ext cx="9853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1" name="yt_table_136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273411"/>
              </p:ext>
            </p:extLst>
          </p:nvPr>
        </p:nvGraphicFramePr>
        <p:xfrm>
          <a:off x="540056" y="541261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pic>
        <p:nvPicPr>
          <p:cNvPr id="3" name="yt_shape_1721708627027">
            <a:extLst>
              <a:ext uri="{FF2B5EF4-FFF2-40B4-BE49-F238E27FC236}">
                <a16:creationId xmlns:a16="http://schemas.microsoft.com/office/drawing/2014/main" id="{E3D95E4E-86FA-E41D-F6FF-F089C28E4D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EC6FE5-12FE-15BE-8BD5-07D72F1FEFF6}"/>
              </a:ext>
            </a:extLst>
          </p:cNvPr>
          <p:cNvSpPr txBox="1"/>
          <p:nvPr/>
        </p:nvSpPr>
        <p:spPr>
          <a:xfrm>
            <a:off x="4183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2C18DA-2B4C-0325-0197-64EE4A0FC752}"/>
              </a:ext>
            </a:extLst>
          </p:cNvPr>
          <p:cNvSpPr txBox="1"/>
          <p:nvPr/>
        </p:nvSpPr>
        <p:spPr>
          <a:xfrm>
            <a:off x="5707789" y="34056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782011-97C0-A983-D458-2FB2327864D7}"/>
              </a:ext>
            </a:extLst>
          </p:cNvPr>
          <p:cNvSpPr txBox="1"/>
          <p:nvPr/>
        </p:nvSpPr>
        <p:spPr>
          <a:xfrm>
            <a:off x="9395551" y="48865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3" name="yt_shape_1369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</a:t>
            </a:r>
          </a:p>
        </p:txBody>
      </p:sp>
      <p:sp>
        <p:nvSpPr>
          <p:cNvPr id="13694" name="yt_shape_13694"/>
          <p:cNvSpPr txBox="1"/>
          <p:nvPr/>
        </p:nvSpPr>
        <p:spPr>
          <a:xfrm>
            <a:off x="540000" y="1389434"/>
            <a:ext cx="5285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95" name="yt_table_1369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3851553"/>
                  </p:ext>
                </p:extLst>
              </p:nvPr>
            </p:nvGraphicFramePr>
            <p:xfrm>
              <a:off x="540056" y="1868737"/>
              <a:ext cx="7120192" cy="1146937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596769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695" name="yt_table_13695" descr="{&quot;rangeId&quot;:8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3851553"/>
                  </p:ext>
                </p:extLst>
              </p:nvPr>
            </p:nvGraphicFramePr>
            <p:xfrm>
              <a:off x="540056" y="1868737"/>
              <a:ext cx="7120192" cy="1057085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596769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4413" t="-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96" name="yt_shape_13696"/>
          <p:cNvSpPr txBox="1"/>
          <p:nvPr/>
        </p:nvSpPr>
        <p:spPr>
          <a:xfrm>
            <a:off x="540000" y="2976377"/>
            <a:ext cx="105589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7" name="yt_table_136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56578"/>
              </p:ext>
            </p:extLst>
          </p:nvPr>
        </p:nvGraphicFramePr>
        <p:xfrm>
          <a:off x="540056" y="345568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pic>
        <p:nvPicPr>
          <p:cNvPr id="3" name="yt_shape_1721708627088">
            <a:extLst>
              <a:ext uri="{FF2B5EF4-FFF2-40B4-BE49-F238E27FC236}">
                <a16:creationId xmlns:a16="http://schemas.microsoft.com/office/drawing/2014/main" id="{CCE4ADD9-B0B9-4320-B49B-0993DFF6A4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B7D2D9-1953-9564-D8D4-A180DFFC672A}"/>
              </a:ext>
            </a:extLst>
          </p:cNvPr>
          <p:cNvSpPr txBox="1"/>
          <p:nvPr/>
        </p:nvSpPr>
        <p:spPr>
          <a:xfrm>
            <a:off x="4871177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59DADD-1E97-8EAF-4C8F-DA617C234140}"/>
              </a:ext>
            </a:extLst>
          </p:cNvPr>
          <p:cNvSpPr txBox="1"/>
          <p:nvPr/>
        </p:nvSpPr>
        <p:spPr>
          <a:xfrm>
            <a:off x="10094051" y="29295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9" name="yt_shape_1369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列一元一次方程</a:t>
            </a:r>
          </a:p>
        </p:txBody>
      </p:sp>
      <p:sp>
        <p:nvSpPr>
          <p:cNvPr id="13700" name="yt_shape_13700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地球上的海洋面积约为陆地面积的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地球的表面积约为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cca3,isEnd"/>
              </a:rPr>
              <a:t>求地球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上的陆地面积是多少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如果设地球上的陆地面积是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6bae,isEnd"/>
              </a:rPr>
              <a:t>那么列出的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701" name="yt_shape_13701"/>
          <p:cNvSpPr txBox="1"/>
          <p:nvPr/>
        </p:nvSpPr>
        <p:spPr>
          <a:xfrm>
            <a:off x="540000" y="2829000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根据下列条件列方程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1708627145">
            <a:extLst>
              <a:ext uri="{FF2B5EF4-FFF2-40B4-BE49-F238E27FC236}">
                <a16:creationId xmlns:a16="http://schemas.microsoft.com/office/drawing/2014/main" id="{C0BB6C5D-8689-162D-C101-F383BCA19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7B250D-0969-A807-C89A-31AAE86A4080}"/>
              </a:ext>
            </a:extLst>
          </p:cNvPr>
          <p:cNvSpPr txBox="1"/>
          <p:nvPr/>
        </p:nvSpPr>
        <p:spPr>
          <a:xfrm>
            <a:off x="1716933" y="2293604"/>
            <a:ext cx="2421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702"/>
          <p:cNvSpPr txBox="1"/>
          <p:nvPr/>
        </p:nvSpPr>
        <p:spPr>
          <a:xfrm>
            <a:off x="540000" y="3212976"/>
            <a:ext cx="5926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某数比它的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8" name="yt_shape_13703"/>
          <p:cNvSpPr txBox="1"/>
          <p:nvPr/>
        </p:nvSpPr>
        <p:spPr>
          <a:xfrm>
            <a:off x="540000" y="3692279"/>
            <a:ext cx="29270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704"/>
              <p:cNvSpPr txBox="1"/>
              <p:nvPr/>
            </p:nvSpPr>
            <p:spPr>
              <a:xfrm>
                <a:off x="540119" y="4171582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倍比它的一半大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设这个数为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一份试卷共有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规定答对一题得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答错一题扣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f256"/>
                  </a:rPr>
                  <a:t>小明每道题都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那么他答对了几道题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设他答对了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71582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3FEC7EF-8470-C1D3-9CB1-E75012896E41}"/>
                  </a:ext>
                </a:extLst>
              </p:cNvPr>
              <p:cNvSpPr txBox="1"/>
              <p:nvPr/>
            </p:nvSpPr>
            <p:spPr>
              <a:xfrm>
                <a:off x="450108" y="4600264"/>
                <a:ext cx="3255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3FEC7EF-8470-C1D3-9CB1-E75012896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00264"/>
                <a:ext cx="3255073" cy="765061"/>
              </a:xfrm>
              <a:prstGeom prst="rect">
                <a:avLst/>
              </a:prstGeom>
              <a:blipFill>
                <a:blip r:embed="rId4"/>
                <a:stretch>
                  <a:fillRect l="-2996" r="-280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77156C0-7A05-D8EF-79E6-487FEDE9B03C}"/>
              </a:ext>
            </a:extLst>
          </p:cNvPr>
          <p:cNvSpPr txBox="1"/>
          <p:nvPr/>
        </p:nvSpPr>
        <p:spPr>
          <a:xfrm>
            <a:off x="450108" y="6222689"/>
            <a:ext cx="582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09" name="yt_shape_13709"/>
              <p:cNvSpPr txBox="1"/>
              <p:nvPr/>
            </p:nvSpPr>
            <p:spPr>
              <a:xfrm>
                <a:off x="540119" y="900000"/>
                <a:ext cx="11492915" cy="19347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利用一元一次方程的定义求字母的值未考虑其系数而出错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709" name="yt_shape_13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34760"/>
              </a:xfrm>
              <a:prstGeom prst="rect">
                <a:avLst/>
              </a:prstGeom>
              <a:blipFill>
                <a:blip r:embed="rId2"/>
                <a:stretch>
                  <a:fillRect l="-1645" t="-2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7DA194-B2C4-19F1-2FBD-473941A643BA}"/>
              </a:ext>
            </a:extLst>
          </p:cNvPr>
          <p:cNvSpPr txBox="1"/>
          <p:nvPr/>
        </p:nvSpPr>
        <p:spPr>
          <a:xfrm>
            <a:off x="999415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5B09D7-CB72-4778-22DB-51AFB297D6C6}"/>
              </a:ext>
            </a:extLst>
          </p:cNvPr>
          <p:cNvSpPr txBox="1"/>
          <p:nvPr/>
        </p:nvSpPr>
        <p:spPr>
          <a:xfrm>
            <a:off x="10906399" y="2009306"/>
            <a:ext cx="6372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64d5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13" name="yt_image_1371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6" name="yt_shape_13716"/>
          <p:cNvSpPr txBox="1"/>
          <p:nvPr/>
        </p:nvSpPr>
        <p:spPr>
          <a:xfrm>
            <a:off x="540121" y="1482165"/>
            <a:ext cx="11028488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某班分两组去两处植树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744d"/>
              </a:rPr>
              <a:t>现第一组在植树中遇到困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需第二组支援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问从第二组调多少人去第一组才能使第一组的人数是第二组的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691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设抽调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7" name="yt_table_137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2230"/>
              </p:ext>
            </p:extLst>
          </p:nvPr>
        </p:nvGraphicFramePr>
        <p:xfrm>
          <a:off x="540056" y="2921731"/>
          <a:ext cx="3838575" cy="1901952"/>
        </p:xfrm>
        <a:graphic>
          <a:graphicData uri="http://schemas.openxmlformats.org/drawingml/2006/table">
            <a:tbl>
              <a:tblPr/>
              <a:tblGrid>
                <a:gridCol w="3838575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04A318-AD53-5CF4-72AD-B9B2CD125AF5}"/>
              </a:ext>
            </a:extLst>
          </p:cNvPr>
          <p:cNvSpPr txBox="1"/>
          <p:nvPr/>
        </p:nvSpPr>
        <p:spPr>
          <a:xfrm>
            <a:off x="5252297" y="23863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的值会随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的取值不同而不同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8577"/>
              </a:rPr>
              <a:t>取不同值时对应的代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0" name="yt_table_1372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05786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3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6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2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2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77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2ax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722" name="yt_table_137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772036"/>
              </p:ext>
            </p:extLst>
          </p:nvPr>
        </p:nvGraphicFramePr>
        <p:xfrm>
          <a:off x="540056" y="3415405"/>
          <a:ext cx="4508818" cy="950976"/>
        </p:xfrm>
        <a:graphic>
          <a:graphicData uri="http://schemas.openxmlformats.org/drawingml/2006/table">
            <a:tbl>
              <a:tblPr/>
              <a:tblGrid>
                <a:gridCol w="2864168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958AF2D-6382-8257-D275-6CB1DC178351}"/>
              </a:ext>
            </a:extLst>
          </p:cNvPr>
          <p:cNvSpPr txBox="1"/>
          <p:nvPr/>
        </p:nvSpPr>
        <p:spPr>
          <a:xfrm>
            <a:off x="755893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七年级学生到雷锋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毛泽东纪念馆参观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a655,isEnd"/>
              </a:rPr>
              <a:t>到毛泽东纪念馆的人数是到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雷锋纪念馆人数的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设到雷锋纪念馆的人数为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某仓库有化肥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问仓库原有化肥多少吨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设仓库原有化肥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本练习本和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支铅笔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已知铅笔每支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5fc5,isEnd"/>
              </a:rPr>
              <a:t>问练习本每本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设练习本每本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米的铁丝围成一个长方形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ade6,isEnd"/>
              </a:rPr>
              <a:t>问长方形的长和宽各为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68B906-F415-373F-6F78-248F71B562FF}"/>
              </a:ext>
            </a:extLst>
          </p:cNvPr>
          <p:cNvSpPr txBox="1"/>
          <p:nvPr/>
        </p:nvSpPr>
        <p:spPr>
          <a:xfrm>
            <a:off x="10433896" y="1328682"/>
            <a:ext cx="124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b7bec"/>
              </a:rPr>
              <a:t>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F03178-E34B-0471-3579-4C72FA5AAD50}"/>
              </a:ext>
            </a:extLst>
          </p:cNvPr>
          <p:cNvSpPr txBox="1"/>
          <p:nvPr/>
        </p:nvSpPr>
        <p:spPr>
          <a:xfrm>
            <a:off x="450108" y="180417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5D064A-CC5D-307A-6482-FEE6C2F81022}"/>
              </a:ext>
            </a:extLst>
          </p:cNvPr>
          <p:cNvSpPr txBox="1"/>
          <p:nvPr/>
        </p:nvSpPr>
        <p:spPr>
          <a:xfrm>
            <a:off x="450108" y="3230634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设仓库原有化肥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1026DC-EDD7-D258-56BF-F62759CB7871}"/>
              </a:ext>
            </a:extLst>
          </p:cNvPr>
          <p:cNvSpPr txBox="1"/>
          <p:nvPr/>
        </p:nvSpPr>
        <p:spPr>
          <a:xfrm>
            <a:off x="450108" y="4657098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设练习本每本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1992B8-32C6-2453-381B-474C43A087C7}"/>
              </a:ext>
            </a:extLst>
          </p:cNvPr>
          <p:cNvSpPr txBox="1"/>
          <p:nvPr/>
        </p:nvSpPr>
        <p:spPr>
          <a:xfrm>
            <a:off x="450108" y="6083562"/>
            <a:ext cx="6509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855</Words>
  <Application>Microsoft Office PowerPoint</Application>
  <PresentationFormat>宽屏</PresentationFormat>
  <Paragraphs>122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,isEnd</vt:lpstr>
      <vt:lpstr>_⨹_1_23691</vt:lpstr>
      <vt:lpstr>_⨹_1_75824</vt:lpstr>
      <vt:lpstr>_⨹_1_764d5</vt:lpstr>
      <vt:lpstr>_⨹_10_2ade6,isEnd</vt:lpstr>
      <vt:lpstr>_⨹_11_5744d</vt:lpstr>
      <vt:lpstr>_⨹_12_2a655,isEnd</vt:lpstr>
      <vt:lpstr>_⨹_2_2503e</vt:lpstr>
      <vt:lpstr>_⨹_2_b7bec</vt:lpstr>
      <vt:lpstr>_⨹_3_05ea2</vt:lpstr>
      <vt:lpstr>_⨹_3_9cca3,isEnd</vt:lpstr>
      <vt:lpstr>_⨹_4_2ec38</vt:lpstr>
      <vt:lpstr>_⨹_4_5ebd9</vt:lpstr>
      <vt:lpstr>_⨹_4_b99fa,isEnd</vt:lpstr>
      <vt:lpstr>_⨹_5_c42b4</vt:lpstr>
      <vt:lpstr>_⨹_5_cfa30</vt:lpstr>
      <vt:lpstr>_⨹_5_e6bae,isEnd</vt:lpstr>
      <vt:lpstr>_⨹_6_1f256</vt:lpstr>
      <vt:lpstr>_⨹_6_e5fc5,isEnd</vt:lpstr>
      <vt:lpstr>_⨹_7_9842f</vt:lpstr>
      <vt:lpstr>_⨹_9_08577</vt:lpstr>
      <vt:lpstr>Finished</vt:lpstr>
      <vt:lpstr>MS Mincho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2024-07-23T15:16:55Z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