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03" r:id="rId3"/>
    <p:sldId id="305" r:id="rId4"/>
    <p:sldId id="307" r:id="rId5"/>
    <p:sldId id="312" r:id="rId6"/>
    <p:sldId id="314" r:id="rId7"/>
    <p:sldId id="316" r:id="rId8"/>
    <p:sldId id="318" r:id="rId9"/>
    <p:sldId id="321" r:id="rId10"/>
    <p:sldId id="325" r:id="rId11"/>
    <p:sldId id="323" r:id="rId12"/>
    <p:sldId id="326" r:id="rId13"/>
    <p:sldId id="25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AE6C5-289D-4F01-9B81-B2F87641FBD8}" type="datetimeFigureOut">
              <a:rPr lang="zh-CN" altLang="en-US" smtClean="0"/>
              <a:t>2024/7/24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8382D-A604-4CFC-8FA0-1A537CB6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47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8382D-A604-4CFC-8FA0-1A537CB612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840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80" name="yt_image_12680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3" name="yt_shape_12683"/>
          <p:cNvSpPr txBox="1"/>
          <p:nvPr/>
        </p:nvSpPr>
        <p:spPr>
          <a:xfrm>
            <a:off x="540000" y="1482165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用字母表示并借助运算解释规律和现象</a:t>
            </a:r>
          </a:p>
        </p:txBody>
      </p:sp>
      <p:sp>
        <p:nvSpPr>
          <p:cNvPr id="12684" name="yt_shape_12684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有一个游戏的规则是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你想一个数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a500"/>
              </a:rPr>
              <a:t>最后减去你所想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我就知道结果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5" name="yt_table_126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310495"/>
              </p:ext>
            </p:extLst>
          </p:nvPr>
        </p:nvGraphicFramePr>
        <p:xfrm>
          <a:off x="540056" y="293103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pic>
        <p:nvPicPr>
          <p:cNvPr id="3" name="yt_shape_1721708527009">
            <a:extLst>
              <a:ext uri="{FF2B5EF4-FFF2-40B4-BE49-F238E27FC236}">
                <a16:creationId xmlns:a16="http://schemas.microsoft.com/office/drawing/2014/main" id="{1DCD60E0-D411-BB8C-F42B-C773DA5841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BDB2D-EFA0-13A1-E8F0-E5D7958F89AD}"/>
              </a:ext>
            </a:extLst>
          </p:cNvPr>
          <p:cNvSpPr txBox="1"/>
          <p:nvPr/>
        </p:nvSpPr>
        <p:spPr>
          <a:xfrm>
            <a:off x="54793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24" name="yt_image_12724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7" name="yt_shape_12727"/>
          <p:cNvSpPr txBox="1"/>
          <p:nvPr/>
        </p:nvSpPr>
        <p:spPr>
          <a:xfrm>
            <a:off x="540119" y="1482165"/>
            <a:ext cx="1117250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任意写出一个三位数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11e5,isEnd"/>
              </a:rPr>
              <a:t>百位上的数字都不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任取其三个数字中的两个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组合成所有可能的两位数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05a,isEnd"/>
              </a:rPr>
              <a:t>求出所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有这些两位数的和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然后将它除以原三位数的各个数位上的数字之和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9876,isEnd"/>
              </a:rPr>
              <a:t>对三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取其两个数字组成所有可能的两位数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e59d,isEnd"/>
              </a:rPr>
              <a:t>它们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各个数位上的数字的和是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若写的三位数是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最后得到的结果是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若写的三位数是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752,isEnd"/>
              </a:rPr>
              <a:t>最后得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到的结果是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4CDA84-48E3-E334-945B-7ECDE9C83EB3}"/>
              </a:ext>
            </a:extLst>
          </p:cNvPr>
          <p:cNvSpPr txBox="1"/>
          <p:nvPr/>
        </p:nvSpPr>
        <p:spPr>
          <a:xfrm>
            <a:off x="6828302" y="38127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74987-258C-EC45-7B16-54EE55787188}"/>
              </a:ext>
            </a:extLst>
          </p:cNvPr>
          <p:cNvSpPr txBox="1"/>
          <p:nvPr/>
        </p:nvSpPr>
        <p:spPr>
          <a:xfrm>
            <a:off x="2278908" y="42882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9" name="yt_shape_1272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的探索过程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若写出的三位数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bbee"/>
              </a:rPr>
              <a:t>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最后得到的结果是什么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请运用相关知识严格的证明你的猜想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所得结果是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该三位数百位数为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十位数为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个位数为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则这个三位数可表示为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组合成的两位数有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1c8e5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求和得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F2935B-F4BE-F02B-F732-A4EB69EBF7A1}"/>
              </a:ext>
            </a:extLst>
          </p:cNvPr>
          <p:cNvSpPr txBox="1"/>
          <p:nvPr/>
        </p:nvSpPr>
        <p:spPr>
          <a:xfrm>
            <a:off x="450108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猜想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所得结果是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7DA288-4C9B-D929-10C8-D4D46DB39B1F}"/>
              </a:ext>
            </a:extLst>
          </p:cNvPr>
          <p:cNvSpPr txBox="1"/>
          <p:nvPr/>
        </p:nvSpPr>
        <p:spPr>
          <a:xfrm>
            <a:off x="450108" y="2279658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该三位数百位数为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十位数为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个位数为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497F2-65F4-BD64-B95F-37D10585C860}"/>
              </a:ext>
            </a:extLst>
          </p:cNvPr>
          <p:cNvSpPr txBox="1"/>
          <p:nvPr/>
        </p:nvSpPr>
        <p:spPr>
          <a:xfrm>
            <a:off x="450108" y="2755146"/>
            <a:ext cx="562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则这个三位数可表示为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5C419C-BB2A-E25C-1710-5095658F7207}"/>
              </a:ext>
            </a:extLst>
          </p:cNvPr>
          <p:cNvSpPr txBox="1"/>
          <p:nvPr/>
        </p:nvSpPr>
        <p:spPr>
          <a:xfrm>
            <a:off x="450108" y="3230634"/>
            <a:ext cx="10854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组合成的两位数有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1c8e5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437E9A-7554-2839-FE7C-1579224CB49E}"/>
              </a:ext>
            </a:extLst>
          </p:cNvPr>
          <p:cNvSpPr txBox="1"/>
          <p:nvPr/>
        </p:nvSpPr>
        <p:spPr>
          <a:xfrm>
            <a:off x="450108" y="3703365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求和得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5A631F-B27A-494A-69BE-82F751B843AA}"/>
              </a:ext>
            </a:extLst>
          </p:cNvPr>
          <p:cNvSpPr txBox="1"/>
          <p:nvPr/>
        </p:nvSpPr>
        <p:spPr>
          <a:xfrm>
            <a:off x="450108" y="4178853"/>
            <a:ext cx="605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7" name="yt_shape_12687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为了保密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许多情况下需要采用密码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破译密码有一把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钥匙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868,isEnd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密码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钥匙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表示将密文中每个字母在图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中沿逆时针方向转动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251,isEnd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破译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kdssb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happy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继续使用此密码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钥匙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破译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pdwkv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688" name="yt_image_12688" title="H_165.8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4202" y="2444416"/>
            <a:ext cx="2983595" cy="210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747109-A903-4B3B-789A-CFE22728CAD2}"/>
              </a:ext>
            </a:extLst>
          </p:cNvPr>
          <p:cNvSpPr txBox="1"/>
          <p:nvPr/>
        </p:nvSpPr>
        <p:spPr>
          <a:xfrm>
            <a:off x="10035433" y="1804170"/>
            <a:ext cx="1211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maths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1" name="yt_shape_12691"/>
          <p:cNvSpPr txBox="1"/>
          <p:nvPr/>
        </p:nvSpPr>
        <p:spPr>
          <a:xfrm>
            <a:off x="540119" y="2268152"/>
            <a:ext cx="11492915" cy="1473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有三堆棋子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数目相等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每堆至少有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0d91,isEnd"/>
              </a:rPr>
              <a:t>从左堆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枚放入中堆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从右堆中取出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枚放入中堆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0e46f,isEnd"/>
              </a:rPr>
              <a:t>再从中堆中取出与左堆剩余棋子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数相同的棋子数放入左堆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这时中堆的棋子数是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35A98B-2714-C8B5-281C-F9B2640E051A}"/>
              </a:ext>
            </a:extLst>
          </p:cNvPr>
          <p:cNvSpPr txBox="1"/>
          <p:nvPr/>
        </p:nvSpPr>
        <p:spPr>
          <a:xfrm>
            <a:off x="7155707" y="31723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690"/>
          <p:cNvSpPr txBox="1"/>
          <p:nvPr/>
        </p:nvSpPr>
        <p:spPr>
          <a:xfrm>
            <a:off x="540120" y="8429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表示十位上的数字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表示个位上的数字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2c78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把十位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个位上的数字互换位置得到一个新两位数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37f2,isEnd"/>
              </a:rPr>
              <a:t>则这两个两位数的和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一定能被数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这两个两位数的差一定能被数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2E51EB-A9E2-6DBD-E08A-21A2DA6BAC43}"/>
              </a:ext>
            </a:extLst>
          </p:cNvPr>
          <p:cNvSpPr txBox="1"/>
          <p:nvPr/>
        </p:nvSpPr>
        <p:spPr>
          <a:xfrm>
            <a:off x="2278909" y="1747084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DFAD5B-051C-ADCA-C7E3-87C76FEC2E89}"/>
              </a:ext>
            </a:extLst>
          </p:cNvPr>
          <p:cNvSpPr txBox="1"/>
          <p:nvPr/>
        </p:nvSpPr>
        <p:spPr>
          <a:xfrm>
            <a:off x="8058806" y="17470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8921BF-B5C4-B4B0-561F-7957302F8E63}"/>
              </a:ext>
            </a:extLst>
          </p:cNvPr>
          <p:cNvSpPr txBox="1"/>
          <p:nvPr/>
        </p:nvSpPr>
        <p:spPr>
          <a:xfrm>
            <a:off x="450108" y="381760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A5E201-B024-1610-CF3B-32DC6E09187F}"/>
              </a:ext>
            </a:extLst>
          </p:cNvPr>
          <p:cNvSpPr txBox="1"/>
          <p:nvPr/>
        </p:nvSpPr>
        <p:spPr>
          <a:xfrm>
            <a:off x="450108" y="4293096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ED41C-29A1-122B-9B72-A8968357250E}"/>
              </a:ext>
            </a:extLst>
          </p:cNvPr>
          <p:cNvSpPr txBox="1"/>
          <p:nvPr/>
        </p:nvSpPr>
        <p:spPr>
          <a:xfrm>
            <a:off x="450108" y="4768584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D80CD0-99DE-2723-24CE-F4C4CA2D485B}"/>
              </a:ext>
            </a:extLst>
          </p:cNvPr>
          <p:cNvSpPr txBox="1"/>
          <p:nvPr/>
        </p:nvSpPr>
        <p:spPr>
          <a:xfrm>
            <a:off x="450108" y="5244072"/>
            <a:ext cx="6561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F55A9E-E49B-6472-EC06-72BA814172A8}"/>
              </a:ext>
            </a:extLst>
          </p:cNvPr>
          <p:cNvSpPr txBox="1"/>
          <p:nvPr/>
        </p:nvSpPr>
        <p:spPr>
          <a:xfrm>
            <a:off x="450108" y="5719560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26F346-3EE0-059C-1E0D-1E1EBFBB4289}"/>
              </a:ext>
            </a:extLst>
          </p:cNvPr>
          <p:cNvSpPr txBox="1"/>
          <p:nvPr/>
        </p:nvSpPr>
        <p:spPr>
          <a:xfrm>
            <a:off x="450108" y="6195048"/>
            <a:ext cx="179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108" y="767835"/>
            <a:ext cx="11389638" cy="313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陈老师和学生做一个猜数游戏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他让学生按照如下步骤进行计算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lvl="0" hangingPunct="0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任想一个两位数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乘以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再加上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把所得的和再乘以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lvl="0" hangingPunct="0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乘以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再加上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把所得的和除以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lvl="0" hangingPunct="0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所得的结果减去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所得的结果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这个差即为最后的结果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lvl="0" hangingPunct="0"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陈老师说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只要你告诉我最后的结果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我就能猜出你最初想的两位数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_⨹_5_dc04e"/>
              </a:rPr>
              <a:t>学生周晓晓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计算的结果是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陈老师立即猜出周晓晓最初想的两位数是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</a:p>
          <a:p>
            <a:pPr lvl="0" hangingPunct="0"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请用自己的语言解释陈老师是怎样算出来的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【易错点】不清楚多位数的表示方法而出错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小明和小红玩猜数字游戏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你随便在自然数中选定三个一位数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9796,isEnd"/>
              </a:rPr>
              <a:t>按下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列步骤进行计算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把第一个数乘以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把所得的和乘以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00e2,isEnd"/>
              </a:rPr>
              <a:t>加上第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二个数字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再把所得的和乘以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再加上第三个数字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a235,isEnd"/>
              </a:rPr>
              <a:t>只要你告诉我最后的得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我就知道你所选的三个一位数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若小红告诉小明最后得到的结果是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b46,isEnd"/>
              </a:rPr>
              <a:t>则小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红所报的第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74170E-B595-142D-78DE-7A6438179266}"/>
              </a:ext>
            </a:extLst>
          </p:cNvPr>
          <p:cNvSpPr txBox="1"/>
          <p:nvPr/>
        </p:nvSpPr>
        <p:spPr>
          <a:xfrm>
            <a:off x="3345708" y="32306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6" name="yt_shape_127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05" name="yt_image_12705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8" name="yt_shape_12708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【阅读理解】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86a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我们发现两位数乘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的速算方法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头尾一拉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满十进一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十位上的数字是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a5a2"/>
              </a:rPr>
              <a:t>这个两位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计算结果的十位上的数字可表示为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0" name="yt_table_127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24245"/>
              </p:ext>
            </p:extLst>
          </p:nvPr>
        </p:nvGraphicFramePr>
        <p:xfrm>
          <a:off x="540056" y="3401035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6EB9F13-835C-A114-6183-532E5373B5D7}"/>
              </a:ext>
            </a:extLst>
          </p:cNvPr>
          <p:cNvSpPr txBox="1"/>
          <p:nvPr/>
        </p:nvSpPr>
        <p:spPr>
          <a:xfrm>
            <a:off x="6839604" y="2861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12" name="yt_shape_12712"/>
              <p:cNvSpPr txBox="1"/>
              <p:nvPr/>
            </p:nvSpPr>
            <p:spPr>
              <a:xfrm>
                <a:off x="540000" y="883042"/>
                <a:ext cx="11111999" cy="22579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甘孜州中考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有一列数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记第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9521,isEnd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为偶数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为奇数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8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2712" name="yt_shape_12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83042"/>
                <a:ext cx="11111999" cy="2257926"/>
              </a:xfrm>
              <a:prstGeom prst="rect">
                <a:avLst/>
              </a:prstGeom>
              <a:blipFill>
                <a:blip r:embed="rId2"/>
                <a:stretch>
                  <a:fillRect l="-1701" t="-4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14" name="yt_shape_12714"/>
          <p:cNvSpPr txBox="1"/>
          <p:nvPr/>
        </p:nvSpPr>
        <p:spPr>
          <a:xfrm>
            <a:off x="540119" y="29968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任取一个三位数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把这个三位数的百位数字乘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得到下一个数的百位数字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400,isEnd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则将积的两个数位上的数字之和作为下一个数的百位数字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4884,isEnd"/>
              </a:rPr>
              <a:t>对起始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数的十位数字和个位数字进行相同的操作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得到下一个数的十位数字和个位数字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b587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次操作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然后重复这个过程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作为原始数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e261,isEnd"/>
              </a:rPr>
              <a:t>次操作后得到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10AB67-109A-7261-1F7C-05109640AD61}"/>
              </a:ext>
            </a:extLst>
          </p:cNvPr>
          <p:cNvSpPr txBox="1"/>
          <p:nvPr/>
        </p:nvSpPr>
        <p:spPr>
          <a:xfrm>
            <a:off x="5239151" y="1214747"/>
            <a:ext cx="637286" cy="185421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538697-F452-0BD1-FB8F-EB72B858FBAF}"/>
              </a:ext>
            </a:extLst>
          </p:cNvPr>
          <p:cNvSpPr txBox="1"/>
          <p:nvPr/>
        </p:nvSpPr>
        <p:spPr>
          <a:xfrm>
            <a:off x="1669308" y="48519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6" name="yt_shape_12716"/>
          <p:cNvSpPr txBox="1"/>
          <p:nvPr/>
        </p:nvSpPr>
        <p:spPr>
          <a:xfrm>
            <a:off x="540000" y="1303245"/>
            <a:ext cx="630942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请你对照示例再写一个数字按这种操作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18" name="yt_image_12718" title="H_304.963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1832" y="2420888"/>
            <a:ext cx="4794636" cy="387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D12243-A81F-B7FC-F9A4-124F438DCFE5}"/>
              </a:ext>
            </a:extLst>
          </p:cNvPr>
          <p:cNvSpPr txBox="1"/>
          <p:nvPr/>
        </p:nvSpPr>
        <p:spPr>
          <a:xfrm>
            <a:off x="449989" y="1731927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715"/>
          <p:cNvSpPr txBox="1"/>
          <p:nvPr/>
        </p:nvSpPr>
        <p:spPr>
          <a:xfrm>
            <a:off x="540000" y="836712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小明在研究数学问题时发现一个有趣的现象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0" name="yt_shape_1272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请你在草稿纸上用不同的三位数再做做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发现有什么有趣的现象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418a"/>
              </a:rPr>
              <a:t>用你所学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过的知识解释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结果一定是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1089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设百位数字为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十位数字为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则个位数字为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5440a"/>
              </a:rPr>
              <a:t> 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则第一步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第三步两式相减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1089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22" name="yt_image_12722" title="H_304.963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824" y="4275222"/>
            <a:ext cx="2924022" cy="236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B0F75D-7583-7804-2625-8BEA9DF251DC}"/>
              </a:ext>
            </a:extLst>
          </p:cNvPr>
          <p:cNvSpPr txBox="1"/>
          <p:nvPr/>
        </p:nvSpPr>
        <p:spPr>
          <a:xfrm>
            <a:off x="450108" y="1804170"/>
            <a:ext cx="11409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结果一定是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1089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设百位数字为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十位数字为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则个位数字为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5440a"/>
              </a:rPr>
              <a:t> 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CE13E7-98FD-A678-D57C-2DBC0D90642C}"/>
              </a:ext>
            </a:extLst>
          </p:cNvPr>
          <p:cNvSpPr txBox="1"/>
          <p:nvPr/>
        </p:nvSpPr>
        <p:spPr>
          <a:xfrm>
            <a:off x="450108" y="2279658"/>
            <a:ext cx="99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B32252-7640-25F8-E857-6D582A768C38}"/>
              </a:ext>
            </a:extLst>
          </p:cNvPr>
          <p:cNvSpPr txBox="1"/>
          <p:nvPr/>
        </p:nvSpPr>
        <p:spPr>
          <a:xfrm>
            <a:off x="450108" y="2755146"/>
            <a:ext cx="7323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则第一步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1484E7-90B1-AC21-4D88-2636D595A5D0}"/>
              </a:ext>
            </a:extLst>
          </p:cNvPr>
          <p:cNvSpPr txBox="1"/>
          <p:nvPr/>
        </p:nvSpPr>
        <p:spPr>
          <a:xfrm>
            <a:off x="450108" y="3230634"/>
            <a:ext cx="7990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94E333-0C52-25B3-8C03-158FC6F6A327}"/>
              </a:ext>
            </a:extLst>
          </p:cNvPr>
          <p:cNvSpPr txBox="1"/>
          <p:nvPr/>
        </p:nvSpPr>
        <p:spPr>
          <a:xfrm>
            <a:off x="450108" y="3706122"/>
            <a:ext cx="9819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第三步两式相减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5183FA-D50F-FBB7-0E68-6D873243F908}"/>
              </a:ext>
            </a:extLst>
          </p:cNvPr>
          <p:cNvSpPr txBox="1"/>
          <p:nvPr/>
        </p:nvSpPr>
        <p:spPr>
          <a:xfrm>
            <a:off x="450108" y="4181610"/>
            <a:ext cx="3037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1089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958</Words>
  <Application>Microsoft Office PowerPoint</Application>
  <PresentationFormat>宽屏</PresentationFormat>
  <Paragraphs>82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3" baseType="lpstr">
      <vt:lpstr>,isEnd</vt:lpstr>
      <vt:lpstr>_⨹_1_1c8e5</vt:lpstr>
      <vt:lpstr>_⨹_1_32c78,isEnd</vt:lpstr>
      <vt:lpstr>_⨹_1_3b587,isEnd</vt:lpstr>
      <vt:lpstr>_⨹_1_44868,isEnd</vt:lpstr>
      <vt:lpstr>_⨹_1_486a6</vt:lpstr>
      <vt:lpstr>_⨹_1_5440a</vt:lpstr>
      <vt:lpstr>_⨹_1_b4400,isEnd</vt:lpstr>
      <vt:lpstr>_⨹_1_bf251,isEnd</vt:lpstr>
      <vt:lpstr>_⨹_1_e9521,isEnd</vt:lpstr>
      <vt:lpstr>_⨹_10_aa235,isEnd</vt:lpstr>
      <vt:lpstr>_⨹_14_0e46f,isEnd</vt:lpstr>
      <vt:lpstr>_⨹_2_19796,isEnd</vt:lpstr>
      <vt:lpstr>_⨹_2_49876,isEnd</vt:lpstr>
      <vt:lpstr>_⨹_2_5e59d,isEnd</vt:lpstr>
      <vt:lpstr>_⨹_2_abbee</vt:lpstr>
      <vt:lpstr>_⨹_2_f9b46,isEnd</vt:lpstr>
      <vt:lpstr>_⨹_3_14752,isEnd</vt:lpstr>
      <vt:lpstr>_⨹_3_3805a,isEnd</vt:lpstr>
      <vt:lpstr>_⨹_3_84884,isEnd</vt:lpstr>
      <vt:lpstr>_⨹_3_d00e2,isEnd</vt:lpstr>
      <vt:lpstr>_⨹_3_f0d91,isEnd</vt:lpstr>
      <vt:lpstr>_⨹_4_0a5a2</vt:lpstr>
      <vt:lpstr>_⨹_4_e418a</vt:lpstr>
      <vt:lpstr>_⨹_5_dc04e</vt:lpstr>
      <vt:lpstr>_⨹_6_4e261,isEnd</vt:lpstr>
      <vt:lpstr>_⨹_7_0a500</vt:lpstr>
      <vt:lpstr>_⨹_8_011e5,isEnd</vt:lpstr>
      <vt:lpstr>_⨹_9_037f2,isEnd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2024-07-24T00:45:04Z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