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6" r:id="rId6"/>
    <p:sldId id="314" r:id="rId7"/>
    <p:sldId id="315" r:id="rId8"/>
    <p:sldId id="318" r:id="rId9"/>
    <p:sldId id="320" r:id="rId10"/>
    <p:sldId id="321" r:id="rId11"/>
    <p:sldId id="337" r:id="rId12"/>
    <p:sldId id="322" r:id="rId13"/>
    <p:sldId id="324" r:id="rId14"/>
    <p:sldId id="327" r:id="rId15"/>
    <p:sldId id="332" r:id="rId16"/>
    <p:sldId id="338" r:id="rId17"/>
    <p:sldId id="334" r:id="rId18"/>
    <p:sldId id="339" r:id="rId19"/>
    <p:sldId id="340" r:id="rId20"/>
    <p:sldId id="336" r:id="rId21"/>
    <p:sldId id="256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1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6" name="yt_shape_11436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1437" name="yt_image_11437" title="H_31.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39" name="yt_shape_11439"/>
          <p:cNvSpPr txBox="1"/>
          <p:nvPr/>
        </p:nvSpPr>
        <p:spPr>
          <a:xfrm>
            <a:off x="540000" y="1976703"/>
            <a:ext cx="7317709" cy="13956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乘法交换律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乘法结合律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乘法对加法的分配律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9BFB550-6E0A-B20D-F21C-13B6648734A5}"/>
              </a:ext>
            </a:extLst>
          </p:cNvPr>
          <p:cNvSpPr txBox="1"/>
          <p:nvPr/>
        </p:nvSpPr>
        <p:spPr>
          <a:xfrm>
            <a:off x="3740877" y="1929897"/>
            <a:ext cx="837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0A11B6-C335-3A44-1650-5E658984C8A5}"/>
              </a:ext>
            </a:extLst>
          </p:cNvPr>
          <p:cNvSpPr txBox="1"/>
          <p:nvPr/>
        </p:nvSpPr>
        <p:spPr>
          <a:xfrm>
            <a:off x="3875814" y="2405385"/>
            <a:ext cx="1677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A0632C-5F36-40B3-BD28-9359614977FD}"/>
              </a:ext>
            </a:extLst>
          </p:cNvPr>
          <p:cNvSpPr txBox="1"/>
          <p:nvPr/>
        </p:nvSpPr>
        <p:spPr>
          <a:xfrm>
            <a:off x="6199914" y="2880873"/>
            <a:ext cx="1524699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03" name="yt_shape_11503"/>
              <p:cNvSpPr txBox="1"/>
              <p:nvPr/>
            </p:nvSpPr>
            <p:spPr>
              <a:xfrm>
                <a:off x="540000" y="900000"/>
                <a:ext cx="6502165" cy="25841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03" name="yt_shape_11503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02165" cy="2584105"/>
              </a:xfrm>
              <a:prstGeom prst="rect">
                <a:avLst/>
              </a:prstGeom>
              <a:blipFill>
                <a:blip r:embed="rId2"/>
                <a:stretch>
                  <a:fillRect l="-2908" b="-6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22603AB-C882-E3D6-CF38-638FE9962FEE}"/>
                  </a:ext>
                </a:extLst>
              </p:cNvPr>
              <p:cNvSpPr txBox="1"/>
              <p:nvPr/>
            </p:nvSpPr>
            <p:spPr>
              <a:xfrm>
                <a:off x="449989" y="1564775"/>
                <a:ext cx="6619367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022603AB-C882-E3D6-CF38-638FE9962F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64775"/>
                <a:ext cx="6619367" cy="805193"/>
              </a:xfrm>
              <a:prstGeom prst="rect">
                <a:avLst/>
              </a:prstGeom>
              <a:blipFill>
                <a:blip r:embed="rId3"/>
                <a:stretch>
                  <a:fillRect l="-1473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3584FF-FC37-F6F9-CE2A-14C1DC311C9F}"/>
                  </a:ext>
                </a:extLst>
              </p:cNvPr>
              <p:cNvSpPr txBox="1"/>
              <p:nvPr/>
            </p:nvSpPr>
            <p:spPr>
              <a:xfrm>
                <a:off x="1631504" y="2276356"/>
                <a:ext cx="3052826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3584FF-FC37-F6F9-CE2A-14C1DC311C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76356"/>
                <a:ext cx="3052826" cy="805193"/>
              </a:xfrm>
              <a:prstGeom prst="rect">
                <a:avLst/>
              </a:prstGeom>
              <a:blipFill>
                <a:blip r:embed="rId4"/>
                <a:stretch>
                  <a:fillRect l="-3200" b="-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54202E7-9C8E-7296-8249-AD4DEF8756B0}"/>
              </a:ext>
            </a:extLst>
          </p:cNvPr>
          <p:cNvSpPr txBox="1"/>
          <p:nvPr/>
        </p:nvSpPr>
        <p:spPr>
          <a:xfrm>
            <a:off x="1631504" y="298793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07" name="yt_shape_11507"/>
              <p:cNvSpPr txBox="1"/>
              <p:nvPr/>
            </p:nvSpPr>
            <p:spPr>
              <a:xfrm>
                <a:off x="540000" y="900000"/>
                <a:ext cx="8002191" cy="35068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运用乘法对加法的分配律时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易漏乘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号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07" name="yt_shape_11507" descr="{&quot;rangeId&quot;:14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002191" cy="3506857"/>
              </a:xfrm>
              <a:prstGeom prst="rect">
                <a:avLst/>
              </a:prstGeom>
              <a:blipFill>
                <a:blip r:embed="rId2"/>
                <a:stretch>
                  <a:fillRect l="-2363" t="-1565" r="-1372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A0B96F0-79EB-2523-5A78-5A98D24AD92A}"/>
                  </a:ext>
                </a:extLst>
              </p:cNvPr>
              <p:cNvSpPr txBox="1"/>
              <p:nvPr/>
            </p:nvSpPr>
            <p:spPr>
              <a:xfrm>
                <a:off x="449989" y="2040263"/>
                <a:ext cx="3818572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4, 'pageBreak': True}">
                <a:extLst>
                  <a:ext uri="{FF2B5EF4-FFF2-40B4-BE49-F238E27FC236}">
                    <a16:creationId xmlns:a16="http://schemas.microsoft.com/office/drawing/2014/main" id="{6A0B96F0-79EB-2523-5A78-5A98D24AD9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40263"/>
                <a:ext cx="3818572" cy="805193"/>
              </a:xfrm>
              <a:prstGeom prst="rect">
                <a:avLst/>
              </a:prstGeom>
              <a:blipFill>
                <a:blip r:embed="rId3"/>
                <a:stretch>
                  <a:fillRect l="-2556" r="-2556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8A83217-7BF1-1281-EEBE-0433E5C8F0BD}"/>
                  </a:ext>
                </a:extLst>
              </p:cNvPr>
              <p:cNvSpPr txBox="1"/>
              <p:nvPr/>
            </p:nvSpPr>
            <p:spPr>
              <a:xfrm>
                <a:off x="449989" y="2751844"/>
                <a:ext cx="633799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4, 'pageBreak': True}">
                <a:extLst>
                  <a:ext uri="{FF2B5EF4-FFF2-40B4-BE49-F238E27FC236}">
                    <a16:creationId xmlns:a16="http://schemas.microsoft.com/office/drawing/2014/main" id="{C8A83217-7BF1-1281-EEBE-0433E5C8F0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1844"/>
                <a:ext cx="6337998" cy="768046"/>
              </a:xfrm>
              <a:prstGeom prst="rect">
                <a:avLst/>
              </a:prstGeom>
              <a:blipFill>
                <a:blip r:embed="rId4"/>
                <a:stretch>
                  <a:fillRect l="-1538" r="-144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B89A56E-769A-CC77-184F-652A5B067AA0}"/>
              </a:ext>
            </a:extLst>
          </p:cNvPr>
          <p:cNvSpPr txBox="1"/>
          <p:nvPr/>
        </p:nvSpPr>
        <p:spPr>
          <a:xfrm>
            <a:off x="449989" y="3426278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29A31D-5E3B-628C-B422-AFBCE27C8667}"/>
              </a:ext>
            </a:extLst>
          </p:cNvPr>
          <p:cNvSpPr txBox="1"/>
          <p:nvPr/>
        </p:nvSpPr>
        <p:spPr>
          <a:xfrm>
            <a:off x="449989" y="3901766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3" name="yt_shape_1151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512" name="yt_image_11512" title="H_41.85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15" name="yt_shape_11515"/>
          <p:cNvSpPr txBox="1"/>
          <p:nvPr/>
        </p:nvSpPr>
        <p:spPr>
          <a:xfrm>
            <a:off x="540000" y="1482165"/>
            <a:ext cx="71477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个有理数相乘积为负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则其中负因数有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16" name="yt_table_1151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560423"/>
              </p:ext>
            </p:extLst>
          </p:nvPr>
        </p:nvGraphicFramePr>
        <p:xfrm>
          <a:off x="540056" y="1961468"/>
          <a:ext cx="3014663" cy="1901952"/>
        </p:xfrm>
        <a:graphic>
          <a:graphicData uri="http://schemas.openxmlformats.org/drawingml/2006/table">
            <a:tbl>
              <a:tblPr/>
              <a:tblGrid>
                <a:gridCol w="3014663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518" name="yt_shape_11518"/>
              <p:cNvSpPr txBox="1"/>
              <p:nvPr/>
            </p:nvSpPr>
            <p:spPr>
              <a:xfrm>
                <a:off x="540000" y="3913788"/>
                <a:ext cx="9242851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05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本题运用了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1518" name="yt_shape_11518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13788"/>
                <a:ext cx="9242851" cy="677108"/>
              </a:xfrm>
              <a:prstGeom prst="rect">
                <a:avLst/>
              </a:prstGeom>
              <a:blipFill>
                <a:blip r:embed="rId3"/>
                <a:stretch>
                  <a:fillRect l="-2045" r="-1055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20" name="yt_table_1152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998132"/>
              </p:ext>
            </p:extLst>
          </p:nvPr>
        </p:nvGraphicFramePr>
        <p:xfrm>
          <a:off x="540056" y="4641684"/>
          <a:ext cx="3776663" cy="1901952"/>
        </p:xfrm>
        <a:graphic>
          <a:graphicData uri="http://schemas.openxmlformats.org/drawingml/2006/table">
            <a:tbl>
              <a:tblPr/>
              <a:tblGrid>
                <a:gridCol w="3776663">
                  <a:extLst>
                    <a:ext uri="{9D8B030D-6E8A-4147-A177-3AD203B41FA5}">
                      <a16:colId xmlns:a16="http://schemas.microsoft.com/office/drawing/2014/main" val="102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乘法对加法的分配律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F0DBDC1-BC66-8A5A-5AF7-F4943582391B}"/>
              </a:ext>
            </a:extLst>
          </p:cNvPr>
          <p:cNvSpPr txBox="1"/>
          <p:nvPr/>
        </p:nvSpPr>
        <p:spPr>
          <a:xfrm>
            <a:off x="66983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51BE6A-34C4-28E2-5AD2-B002D8468F05}"/>
              </a:ext>
            </a:extLst>
          </p:cNvPr>
          <p:cNvSpPr txBox="1"/>
          <p:nvPr/>
        </p:nvSpPr>
        <p:spPr>
          <a:xfrm>
            <a:off x="8773188" y="3866982"/>
            <a:ext cx="400748" cy="76417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2" name="yt_shape_1152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①②③④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38cf8"/>
              </a:rPr>
              <a:t>则原点所在的部分是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24" name="yt_table_1152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41577"/>
              </p:ext>
            </p:extLst>
          </p:nvPr>
        </p:nvGraphicFramePr>
        <p:xfrm>
          <a:off x="540056" y="2626218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8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8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8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7"/>
                  </a:ext>
                </a:extLst>
              </a:tr>
            </a:tbl>
          </a:graphicData>
        </a:graphic>
      </p:graphicFrame>
      <p:pic>
        <p:nvPicPr>
          <p:cNvPr id="11523" name="yt_image_11523_skip" title="H_60.39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0692" y="1690161"/>
            <a:ext cx="3048838" cy="76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26" name="yt_shape_11526"/>
              <p:cNvSpPr txBox="1"/>
              <p:nvPr/>
            </p:nvSpPr>
            <p:spPr>
              <a:xfrm>
                <a:off x="540119" y="3152389"/>
                <a:ext cx="11492915" cy="32303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若定义一种新的运算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规定有理数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a*b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e6f97,isEnd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米长的小棒第一次截去一半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第二次截去剩下的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剩下的小棒长为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若第三次又截去剩下的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以此类推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则截了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次后剩下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675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 xmlns="">
          <p:sp>
            <p:nvSpPr>
              <p:cNvPr id="11526" name="yt_shape_115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52389"/>
                <a:ext cx="11492915" cy="3230372"/>
              </a:xfrm>
              <a:prstGeom prst="rect">
                <a:avLst/>
              </a:prstGeom>
              <a:blipFill>
                <a:blip r:embed="rId3"/>
                <a:stretch>
                  <a:fillRect l="-1645" t="-15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224F6EE-2FA5-1228-F7E5-DB0CC1A9FF5E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A5B2FF-F0DB-2429-F127-A078D742D90E}"/>
              </a:ext>
            </a:extLst>
          </p:cNvPr>
          <p:cNvSpPr txBox="1"/>
          <p:nvPr/>
        </p:nvSpPr>
        <p:spPr>
          <a:xfrm>
            <a:off x="9213107" y="3105583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3C91F8-2877-29B2-6CFF-53A8C04654D5}"/>
              </a:ext>
            </a:extLst>
          </p:cNvPr>
          <p:cNvSpPr txBox="1"/>
          <p:nvPr/>
        </p:nvSpPr>
        <p:spPr>
          <a:xfrm>
            <a:off x="6241308" y="4056559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63AAD7-8ECE-637B-9E18-37582C1320BA}"/>
              </a:ext>
            </a:extLst>
          </p:cNvPr>
          <p:cNvSpPr txBox="1"/>
          <p:nvPr/>
        </p:nvSpPr>
        <p:spPr>
          <a:xfrm>
            <a:off x="10808546" y="4532047"/>
            <a:ext cx="637285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C47B30A-AAFD-2B40-2C2B-277AB5F6BDD8}"/>
                  </a:ext>
                </a:extLst>
              </p:cNvPr>
              <p:cNvSpPr txBox="1"/>
              <p:nvPr/>
            </p:nvSpPr>
            <p:spPr>
              <a:xfrm>
                <a:off x="9560771" y="5205909"/>
                <a:ext cx="918274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675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6" name="文本框 5" descr="{'rangeId': 20, 'hasSerialNum': 1}">
                <a:extLst>
                  <a:ext uri="{FF2B5EF4-FFF2-40B4-BE49-F238E27FC236}">
                    <a16:creationId xmlns:a16="http://schemas.microsoft.com/office/drawing/2014/main" id="{0C47B30A-AAFD-2B40-2C2B-277AB5F6BD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0771" y="5205909"/>
                <a:ext cx="918274" cy="76804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DD14536-49C3-DEE4-B61A-4B9D352E65F0}"/>
              </a:ext>
            </a:extLst>
          </p:cNvPr>
          <p:cNvCxnSpPr/>
          <p:nvPr/>
        </p:nvCxnSpPr>
        <p:spPr>
          <a:xfrm>
            <a:off x="9298357" y="5946199"/>
            <a:ext cx="109067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31" name="yt_shape_11531"/>
              <p:cNvSpPr txBox="1"/>
              <p:nvPr/>
            </p:nvSpPr>
            <p:spPr>
              <a:xfrm>
                <a:off x="540000" y="1265160"/>
                <a:ext cx="10020372" cy="50383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…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1531" name="yt_shape_115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5160"/>
                <a:ext cx="10020372" cy="5038302"/>
              </a:xfrm>
              <a:prstGeom prst="rect">
                <a:avLst/>
              </a:prstGeom>
              <a:blipFill>
                <a:blip r:embed="rId2"/>
                <a:stretch>
                  <a:fillRect l="-18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C7F8DA2-9A36-630C-CEAE-0B1B4EBFF0F8}"/>
                  </a:ext>
                </a:extLst>
              </p:cNvPr>
              <p:cNvSpPr txBox="1"/>
              <p:nvPr/>
            </p:nvSpPr>
            <p:spPr>
              <a:xfrm>
                <a:off x="3802789" y="3501008"/>
                <a:ext cx="290423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C7F8DA2-9A36-630C-CEAE-0B1B4EBFF0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2789" y="3501008"/>
                <a:ext cx="2904236" cy="768046"/>
              </a:xfrm>
              <a:prstGeom prst="rect">
                <a:avLst/>
              </a:prstGeom>
              <a:blipFill>
                <a:blip r:embed="rId3"/>
                <a:stretch>
                  <a:fillRect l="-3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EEA7F43-AB0B-5D61-43F2-012365F1D8DC}"/>
                  </a:ext>
                </a:extLst>
              </p:cNvPr>
              <p:cNvSpPr txBox="1"/>
              <p:nvPr/>
            </p:nvSpPr>
            <p:spPr>
              <a:xfrm>
                <a:off x="2431189" y="4175442"/>
                <a:ext cx="2904236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EEA7F43-AB0B-5D61-43F2-012365F1D8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1189" y="4175442"/>
                <a:ext cx="2904236" cy="768045"/>
              </a:xfrm>
              <a:prstGeom prst="rect">
                <a:avLst/>
              </a:prstGeom>
              <a:blipFill>
                <a:blip r:embed="rId4"/>
                <a:stretch>
                  <a:fillRect l="-3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540000" y="692696"/>
            <a:ext cx="4416594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创新题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观察下列各式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45" name="yt_shape_11545"/>
              <p:cNvSpPr txBox="1"/>
              <p:nvPr/>
            </p:nvSpPr>
            <p:spPr>
              <a:xfrm>
                <a:off x="540119" y="2159227"/>
                <a:ext cx="11492915" cy="28913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−1+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</m:e>
                    </m:d>
                    <m:d>
                      <m:dPr>
                        <m:beg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2022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2023</m:t>
                            </m:r>
                          </m:den>
                        </m:f>
                      </m:e>
                    </m:d>
                    <m:d>
                      <m:dPr>
                        <m:beg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_⨹_11_5d43d"/>
                          </a:rPr>
                        </m:ctrlPr>
                      </m:dPr>
                      <m:e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11_5d43d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_⨹_11_5d43d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11_5d43d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11_5d43d"/>
                              </a:rPr>
                              <m:t>2024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1" dirty="0">
                    <a:solidFill>
                      <a:srgbClr val="FE0000">
                        <a:alpha val="0"/>
                      </a:srgbClr>
                    </a:solidFill>
                    <a:effectLst/>
                    <a:latin typeface="Cambria Math" panose="02040503050406030204" pitchFamily="1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2400" b="0" i="1" dirty="0">
                    <a:solidFill>
                      <a:srgbClr val="FE0000">
                        <a:alpha val="0"/>
                      </a:srgbClr>
                    </a:solidFill>
                    <a:effectLst/>
                    <a:latin typeface="Cambria Math" panose="02040503050406030204" pitchFamily="18" charset="0"/>
                    <a:ea typeface="Cambria Math" panose="02040503050406030204" pitchFamily="48" charset="0"/>
                  </a:rPr>
                </a:b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545" name="yt_shape_115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59227"/>
                <a:ext cx="11492915" cy="2891369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1F43366-865E-C589-591E-67742FEB7437}"/>
                  </a:ext>
                </a:extLst>
              </p:cNvPr>
              <p:cNvSpPr txBox="1"/>
              <p:nvPr/>
            </p:nvSpPr>
            <p:spPr>
              <a:xfrm>
                <a:off x="450108" y="2112421"/>
                <a:ext cx="11718480" cy="9344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−1+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</m:e>
                    </m:d>
                    <m:d>
                      <m:dPr>
                        <m:beg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…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2022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2023</m:t>
                            </m:r>
                          </m:den>
                        </m:f>
                      </m:e>
                    </m:d>
                    <m:d>
                      <m:dPr>
                        <m:beg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_⨹_11_5d43d"/>
                          </a:rPr>
                        </m:ctrlPr>
                      </m:dPr>
                      <m:e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11_5d43d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_⨹_11_5d43d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11_5d43d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11_5d43d"/>
                              </a:rPr>
                              <m:t>2024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1F43366-865E-C589-591E-67742FEB74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12421"/>
                <a:ext cx="11718480" cy="934479"/>
              </a:xfrm>
              <a:prstGeom prst="rect">
                <a:avLst/>
              </a:prstGeom>
              <a:blipFill>
                <a:blip r:embed="rId3"/>
                <a:stretch>
                  <a:fillRect l="-8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B45AFF7-1489-C788-0B43-B94F85050BA2}"/>
                  </a:ext>
                </a:extLst>
              </p:cNvPr>
              <p:cNvSpPr txBox="1"/>
              <p:nvPr/>
            </p:nvSpPr>
            <p:spPr>
              <a:xfrm>
                <a:off x="1631504" y="2888027"/>
                <a:ext cx="185648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B45AFF7-1489-C788-0B43-B94F85050B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888027"/>
                <a:ext cx="1856486" cy="768046"/>
              </a:xfrm>
              <a:prstGeom prst="rect">
                <a:avLst/>
              </a:prstGeom>
              <a:blipFill>
                <a:blip r:embed="rId4"/>
                <a:stretch>
                  <a:fillRect l="-526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412DFCC-DDA5-600F-CDB0-748149EF6A27}"/>
                  </a:ext>
                </a:extLst>
              </p:cNvPr>
              <p:cNvSpPr txBox="1"/>
              <p:nvPr/>
            </p:nvSpPr>
            <p:spPr>
              <a:xfrm>
                <a:off x="1631504" y="3562461"/>
                <a:ext cx="1551687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412DFCC-DDA5-600F-CDB0-748149EF6A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562461"/>
                <a:ext cx="1551687" cy="730136"/>
              </a:xfrm>
              <a:prstGeom prst="rect">
                <a:avLst/>
              </a:prstGeom>
              <a:blipFill>
                <a:blip r:embed="rId5"/>
                <a:stretch>
                  <a:fillRect l="-6299" r="-6299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450108" y="764704"/>
                <a:ext cx="11582926" cy="12909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用观察到的规律计算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2022</m:t>
                            </m:r>
                          </m:den>
                        </m:f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2023</m:t>
                            </m:r>
                          </m:den>
                        </m:f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764704"/>
                <a:ext cx="11582926" cy="1290994"/>
              </a:xfrm>
              <a:prstGeom prst="rect">
                <a:avLst/>
              </a:prstGeom>
              <a:blipFill>
                <a:blip r:embed="rId6"/>
                <a:stretch>
                  <a:fillRect l="-842" t="-4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8" name="yt_shape_1154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547" name="yt_image_11547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50" name="yt_shape_11550"/>
          <p:cNvSpPr txBox="1"/>
          <p:nvPr/>
        </p:nvSpPr>
        <p:spPr>
          <a:xfrm>
            <a:off x="540119" y="1482165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对有理数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在乘法运算中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交换律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84d4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结合律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对加法的分配律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5ef4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这种运算作如下定义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想一想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这种运算是否满足交换律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根据题中的新定义得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c62b8"/>
              </a:rPr>
              <a:t>）＝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所以这种运算满足交换律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150764-039E-3A4C-5789-E95ACF330AD1}"/>
              </a:ext>
            </a:extLst>
          </p:cNvPr>
          <p:cNvSpPr txBox="1"/>
          <p:nvPr/>
        </p:nvSpPr>
        <p:spPr>
          <a:xfrm>
            <a:off x="450108" y="3645024"/>
            <a:ext cx="1130204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根据题中的新定义得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c62b8"/>
              </a:rPr>
              <a:t>）＝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F2F2795-3953-CD90-EC2A-536AE724A39C}"/>
              </a:ext>
            </a:extLst>
          </p:cNvPr>
          <p:cNvSpPr txBox="1"/>
          <p:nvPr/>
        </p:nvSpPr>
        <p:spPr>
          <a:xfrm>
            <a:off x="450108" y="3923732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CBC2CC-7770-E72A-C8B1-A526C2833808}"/>
              </a:ext>
            </a:extLst>
          </p:cNvPr>
          <p:cNvSpPr txBox="1"/>
          <p:nvPr/>
        </p:nvSpPr>
        <p:spPr>
          <a:xfrm>
            <a:off x="450108" y="4468908"/>
            <a:ext cx="44441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1DB326-D003-FD76-8B50-064C5641A084}"/>
              </a:ext>
            </a:extLst>
          </p:cNvPr>
          <p:cNvSpPr txBox="1"/>
          <p:nvPr/>
        </p:nvSpPr>
        <p:spPr>
          <a:xfrm>
            <a:off x="450108" y="5004289"/>
            <a:ext cx="3685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所以这种运算满足交换律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3" name="yt_shape_11553"/>
          <p:cNvSpPr txBox="1"/>
          <p:nvPr/>
        </p:nvSpPr>
        <p:spPr>
          <a:xfrm>
            <a:off x="540119" y="900000"/>
            <a:ext cx="11492915" cy="42530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想一想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60b7"/>
              </a:rPr>
              <a:t>这种运算是否满足结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00ddb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1a11e"/>
              </a:rPr>
              <a:t>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所以这种运算满足结合律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7561558-B0E3-A956-C8E1-760E0CB43CBB}"/>
              </a:ext>
            </a:extLst>
          </p:cNvPr>
          <p:cNvSpPr txBox="1"/>
          <p:nvPr/>
        </p:nvSpPr>
        <p:spPr>
          <a:xfrm>
            <a:off x="450108" y="1989434"/>
            <a:ext cx="11256835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00ddb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9C921C-D1F4-4E24-6CD5-2ED5F116C1DB}"/>
              </a:ext>
            </a:extLst>
          </p:cNvPr>
          <p:cNvSpPr txBox="1"/>
          <p:nvPr/>
        </p:nvSpPr>
        <p:spPr>
          <a:xfrm>
            <a:off x="450108" y="221299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529663-36F4-CE33-7845-FA41C62F742B}"/>
              </a:ext>
            </a:extLst>
          </p:cNvPr>
          <p:cNvSpPr txBox="1"/>
          <p:nvPr/>
        </p:nvSpPr>
        <p:spPr>
          <a:xfrm>
            <a:off x="450108" y="2655860"/>
            <a:ext cx="39869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DD74A4-4D01-92B2-D31F-1580255B6F5F}"/>
              </a:ext>
            </a:extLst>
          </p:cNvPr>
          <p:cNvSpPr txBox="1"/>
          <p:nvPr/>
        </p:nvSpPr>
        <p:spPr>
          <a:xfrm>
            <a:off x="450108" y="3322286"/>
            <a:ext cx="1130204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1a11e"/>
              </a:rPr>
              <a:t>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2C90F10-A7D4-34B1-8F28-821BB681D905}"/>
              </a:ext>
            </a:extLst>
          </p:cNvPr>
          <p:cNvSpPr txBox="1"/>
          <p:nvPr/>
        </p:nvSpPr>
        <p:spPr>
          <a:xfrm>
            <a:off x="450108" y="3610550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3914C6-B36D-E9AB-345B-451317FA7452}"/>
              </a:ext>
            </a:extLst>
          </p:cNvPr>
          <p:cNvSpPr txBox="1"/>
          <p:nvPr/>
        </p:nvSpPr>
        <p:spPr>
          <a:xfrm>
            <a:off x="450108" y="4086038"/>
            <a:ext cx="40377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E262037-B8D8-1B66-C598-E134F536931E}"/>
              </a:ext>
            </a:extLst>
          </p:cNvPr>
          <p:cNvSpPr txBox="1"/>
          <p:nvPr/>
        </p:nvSpPr>
        <p:spPr>
          <a:xfrm>
            <a:off x="450108" y="4561526"/>
            <a:ext cx="3685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所以这种运算满足结合律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5" name="yt_shape_11555"/>
          <p:cNvSpPr txBox="1"/>
          <p:nvPr/>
        </p:nvSpPr>
        <p:spPr>
          <a:xfrm>
            <a:off x="540000" y="900000"/>
            <a:ext cx="10615085" cy="233256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举例说明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这种运算是否满足对加法的分配律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举例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所以这种运算不满足对加法的分配律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611B319-7691-B429-522B-41E4B0DFD83C}"/>
              </a:ext>
            </a:extLst>
          </p:cNvPr>
          <p:cNvSpPr txBox="1"/>
          <p:nvPr/>
        </p:nvSpPr>
        <p:spPr>
          <a:xfrm>
            <a:off x="449989" y="1328682"/>
            <a:ext cx="10692512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举例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C52DA4-3595-FC9D-2001-4B992A6A68BD}"/>
              </a:ext>
            </a:extLst>
          </p:cNvPr>
          <p:cNvSpPr txBox="1"/>
          <p:nvPr/>
        </p:nvSpPr>
        <p:spPr>
          <a:xfrm>
            <a:off x="449989" y="1804170"/>
            <a:ext cx="7796912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BCE619-34E5-659C-7900-B08C008DF88E}"/>
              </a:ext>
            </a:extLst>
          </p:cNvPr>
          <p:cNvSpPr txBox="1"/>
          <p:nvPr/>
        </p:nvSpPr>
        <p:spPr>
          <a:xfrm>
            <a:off x="449989" y="2279658"/>
            <a:ext cx="550932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746C27-845E-6FDC-9854-A814ECAF8EB7}"/>
              </a:ext>
            </a:extLst>
          </p:cNvPr>
          <p:cNvSpPr txBox="1"/>
          <p:nvPr/>
        </p:nvSpPr>
        <p:spPr>
          <a:xfrm>
            <a:off x="449989" y="2755146"/>
            <a:ext cx="5209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所以这种运算不满足对加法的分配律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7" name="yt_shape_11557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名师点晴</a:t>
            </a:r>
          </a:p>
        </p:txBody>
      </p:sp>
      <p:sp>
        <p:nvSpPr>
          <p:cNvPr id="11558" name="yt_shape_11558"/>
          <p:cNvSpPr txBox="1"/>
          <p:nvPr/>
        </p:nvSpPr>
        <p:spPr>
          <a:xfrm>
            <a:off x="540119" y="1556792"/>
            <a:ext cx="1117250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多个有理数相乘时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先确定符号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再把绝对值相乘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特别注意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8aff1"/>
              </a:rPr>
              <a:t>乘以任何数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都得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乘以任何数得原数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乘以任何数得原数的相反数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3" name="yt_shape_11443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1442" name="yt_image_11442" title="H_31.0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45" name="yt_shape_11445"/>
              <p:cNvSpPr txBox="1"/>
              <p:nvPr/>
            </p:nvSpPr>
            <p:spPr>
              <a:xfrm>
                <a:off x="540119" y="1386424"/>
                <a:ext cx="11492915" cy="36885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Times New Roman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Times New Roman" pitchFamily="24"/>
                    <a:ea typeface="黑体" pitchFamily="24"/>
                  </a:rPr>
                  <a:t>【方法归纳】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确定多个有理数乘积符号的方法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先看各因数是否有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这个因数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_47df1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则乘积为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若无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再看负因数的个数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并按照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奇负偶正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7_646da"/>
                  </a:rPr>
                  <a:t>的方法得到乘积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结果的符号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45" name="yt_shape_11445" descr="{&quot;rangeId&quot;: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6424"/>
                <a:ext cx="11111999" cy="3688574"/>
              </a:xfrm>
              <a:prstGeom prst="rect">
                <a:avLst/>
              </a:prstGeom>
              <a:blipFill>
                <a:blip r:embed="rId3"/>
                <a:stretch>
                  <a:fillRect l="-1701" b="-39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52" name="yt_shape_11452"/>
              <p:cNvSpPr txBox="1"/>
              <p:nvPr/>
            </p:nvSpPr>
            <p:spPr>
              <a:xfrm>
                <a:off x="540119" y="900000"/>
                <a:ext cx="11492915" cy="43865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Times New Roman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Times New Roman" pitchFamily="24"/>
                    <a:ea typeface="黑体" pitchFamily="24"/>
                  </a:rPr>
                  <a:t>【方法归纳】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本题考查的是有理数的乘法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7_f27f1"/>
                  </a:rPr>
                  <a:t>解答此类题目时要根据式子的特点利用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分配律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以简化计算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452" name="yt_shape_11452" descr="{&quot;rangeId&quot;:3,&quot;color&quot;:&quot;B&quot;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4386522"/>
              </a:xfrm>
              <a:prstGeom prst="rect">
                <a:avLst/>
              </a:prstGeom>
              <a:blipFill>
                <a:blip r:embed="rId2"/>
                <a:stretch>
                  <a:fillRect l="-1701" r="-439" b="-31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3" name="yt_shape_1146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62" name="yt_image_1146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65" name="yt_shape_11465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多个有理数相乘</a:t>
            </a:r>
          </a:p>
        </p:txBody>
      </p:sp>
      <p:sp>
        <p:nvSpPr>
          <p:cNvPr id="11466" name="yt_shape_11466"/>
          <p:cNvSpPr txBox="1"/>
          <p:nvPr/>
        </p:nvSpPr>
        <p:spPr>
          <a:xfrm>
            <a:off x="540000" y="1971599"/>
            <a:ext cx="40780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判断下列各式乘积的符号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467" name="yt_shape_11467"/>
          <p:cNvSpPr txBox="1"/>
          <p:nvPr/>
        </p:nvSpPr>
        <p:spPr>
          <a:xfrm>
            <a:off x="540000" y="2450902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1468" name="yt_shape_11468"/>
          <p:cNvSpPr txBox="1"/>
          <p:nvPr/>
        </p:nvSpPr>
        <p:spPr>
          <a:xfrm>
            <a:off x="540000" y="2930205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1469" name="yt_shape_11469"/>
          <p:cNvSpPr txBox="1"/>
          <p:nvPr/>
        </p:nvSpPr>
        <p:spPr>
          <a:xfrm>
            <a:off x="540000" y="3409508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1470" name="yt_shape_11470"/>
          <p:cNvSpPr txBox="1"/>
          <p:nvPr/>
        </p:nvSpPr>
        <p:spPr>
          <a:xfrm>
            <a:off x="540000" y="3888811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471" name="yt_shape_11471"/>
          <p:cNvSpPr txBox="1"/>
          <p:nvPr/>
        </p:nvSpPr>
        <p:spPr>
          <a:xfrm>
            <a:off x="540119" y="436811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其中积为正数的有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积为负数的有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afce,isEnd"/>
              </a:rPr>
              <a:t>的计算结果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371790">
            <a:extLst>
              <a:ext uri="{FF2B5EF4-FFF2-40B4-BE49-F238E27FC236}">
                <a16:creationId xmlns:a16="http://schemas.microsoft.com/office/drawing/2014/main" id="{87DB474F-3B24-2137-F312-9C79812AE7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AA4CBC8-177D-AC7D-F870-12A796003B87}"/>
              </a:ext>
            </a:extLst>
          </p:cNvPr>
          <p:cNvSpPr txBox="1"/>
          <p:nvPr/>
        </p:nvSpPr>
        <p:spPr>
          <a:xfrm>
            <a:off x="3193308" y="432130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47DA85-F9EA-5CDC-3067-DF8E449B82EA}"/>
              </a:ext>
            </a:extLst>
          </p:cNvPr>
          <p:cNvSpPr txBox="1"/>
          <p:nvPr/>
        </p:nvSpPr>
        <p:spPr>
          <a:xfrm>
            <a:off x="6546107" y="432130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278B83-10C3-9CE4-00DD-65411676B293}"/>
              </a:ext>
            </a:extLst>
          </p:cNvPr>
          <p:cNvSpPr txBox="1"/>
          <p:nvPr/>
        </p:nvSpPr>
        <p:spPr>
          <a:xfrm>
            <a:off x="1059708" y="479679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72" name="yt_shape_11472"/>
              <p:cNvSpPr txBox="1"/>
              <p:nvPr/>
            </p:nvSpPr>
            <p:spPr>
              <a:xfrm>
                <a:off x="540000" y="900000"/>
                <a:ext cx="5910272" cy="43340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72" name="yt_shape_11472" descr="{&quot;rangeId&quot;: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10272" cy="4334072"/>
              </a:xfrm>
              <a:prstGeom prst="rect">
                <a:avLst/>
              </a:prstGeom>
              <a:blipFill>
                <a:blip r:embed="rId2"/>
                <a:stretch>
                  <a:fillRect l="-3199" t="-1266" r="-2167" b="-33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4C41A92-0403-EC7D-4D9B-175D15CC1EB1}"/>
                  </a:ext>
                </a:extLst>
              </p:cNvPr>
              <p:cNvSpPr txBox="1"/>
              <p:nvPr/>
            </p:nvSpPr>
            <p:spPr>
              <a:xfrm>
                <a:off x="449989" y="2003560"/>
                <a:ext cx="2985199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6, 'hasSerialNum': 1, 'pageBreak': True}">
                <a:extLst>
                  <a:ext uri="{FF2B5EF4-FFF2-40B4-BE49-F238E27FC236}">
                    <a16:creationId xmlns:a16="http://schemas.microsoft.com/office/drawing/2014/main" id="{94C41A92-0403-EC7D-4D9B-175D15CC1E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560"/>
                <a:ext cx="2985199" cy="775221"/>
              </a:xfrm>
              <a:prstGeom prst="rect">
                <a:avLst/>
              </a:prstGeom>
              <a:blipFill>
                <a:blip r:embed="rId3"/>
                <a:stretch>
                  <a:fillRect l="-3265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B92DB53-DA10-9E47-F6A5-3D28D7B2988B}"/>
                  </a:ext>
                </a:extLst>
              </p:cNvPr>
              <p:cNvSpPr txBox="1"/>
              <p:nvPr/>
            </p:nvSpPr>
            <p:spPr>
              <a:xfrm>
                <a:off x="1631504" y="2685169"/>
                <a:ext cx="8611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B92DB53-DA10-9E47-F6A5-3D28D7B298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685169"/>
                <a:ext cx="861124" cy="765061"/>
              </a:xfrm>
              <a:prstGeom prst="rect">
                <a:avLst/>
              </a:prstGeom>
              <a:blipFill>
                <a:blip r:embed="rId4"/>
                <a:stretch>
                  <a:fillRect l="-11348" r="-11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3A4A596-06EF-93D0-D412-41CB64EF6BE1}"/>
                  </a:ext>
                </a:extLst>
              </p:cNvPr>
              <p:cNvSpPr txBox="1"/>
              <p:nvPr/>
            </p:nvSpPr>
            <p:spPr>
              <a:xfrm>
                <a:off x="449989" y="4038799"/>
                <a:ext cx="3818636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6, 'hasSerialNum': 1, 'pageBreak': True}">
                <a:extLst>
                  <a:ext uri="{FF2B5EF4-FFF2-40B4-BE49-F238E27FC236}">
                    <a16:creationId xmlns:a16="http://schemas.microsoft.com/office/drawing/2014/main" id="{D3A4A596-06EF-93D0-D412-41CB64EF6B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38799"/>
                <a:ext cx="3818636" cy="775792"/>
              </a:xfrm>
              <a:prstGeom prst="rect">
                <a:avLst/>
              </a:prstGeom>
              <a:blipFill>
                <a:blip r:embed="rId5"/>
                <a:stretch>
                  <a:fillRect l="-2556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3FC5FA3-9060-26E5-0ED7-2118A9BB3439}"/>
              </a:ext>
            </a:extLst>
          </p:cNvPr>
          <p:cNvSpPr txBox="1"/>
          <p:nvPr/>
        </p:nvSpPr>
        <p:spPr>
          <a:xfrm>
            <a:off x="1631504" y="472097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1" name="yt_shape_11481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有理数的乘法运算律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82" name="yt_shape_11482"/>
              <p:cNvSpPr txBox="1"/>
              <p:nvPr/>
            </p:nvSpPr>
            <p:spPr>
              <a:xfrm>
                <a:off x="540000" y="1389434"/>
                <a:ext cx="8907888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这个运算运用了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1482" name="yt_shape_11482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8907888" cy="641201"/>
              </a:xfrm>
              <a:prstGeom prst="rect">
                <a:avLst/>
              </a:prstGeom>
              <a:blipFill>
                <a:blip r:embed="rId2"/>
                <a:stretch>
                  <a:fillRect l="-2122" r="-109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484" name="yt_table_1148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8456430"/>
              </p:ext>
            </p:extLst>
          </p:nvPr>
        </p:nvGraphicFramePr>
        <p:xfrm>
          <a:off x="540056" y="2081423"/>
          <a:ext cx="72663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274"/>
                    </a:ext>
                  </a:extLst>
                </a:gridCol>
                <a:gridCol w="3776663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乘法对加法的分配律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0"/>
                  </a:ext>
                </a:extLst>
              </a:tr>
            </a:tbl>
          </a:graphicData>
        </a:graphic>
      </p:graphicFrame>
      <p:sp>
        <p:nvSpPr>
          <p:cNvPr id="11486" name="yt_shape_11486"/>
          <p:cNvSpPr txBox="1"/>
          <p:nvPr/>
        </p:nvSpPr>
        <p:spPr>
          <a:xfrm>
            <a:off x="540000" y="3082977"/>
            <a:ext cx="50013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指出下列变化中所运用的运算律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487" name="yt_shape_11487"/>
          <p:cNvSpPr txBox="1"/>
          <p:nvPr/>
        </p:nvSpPr>
        <p:spPr>
          <a:xfrm>
            <a:off x="540000" y="3562280"/>
            <a:ext cx="95923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88" name="yt_shape_11488"/>
              <p:cNvSpPr txBox="1"/>
              <p:nvPr/>
            </p:nvSpPr>
            <p:spPr>
              <a:xfrm>
                <a:off x="540000" y="4041583"/>
                <a:ext cx="8857553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24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1488" name="yt_shape_114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41583"/>
                <a:ext cx="8857553" cy="677108"/>
              </a:xfrm>
              <a:prstGeom prst="rect">
                <a:avLst/>
              </a:prstGeom>
              <a:blipFill>
                <a:blip r:embed="rId3"/>
                <a:stretch>
                  <a:fillRect l="-2134" b="-12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708371858">
            <a:extLst>
              <a:ext uri="{FF2B5EF4-FFF2-40B4-BE49-F238E27FC236}">
                <a16:creationId xmlns:a16="http://schemas.microsoft.com/office/drawing/2014/main" id="{5AA22B57-A984-7F59-ABF1-134D43449A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3A680F-C165-3965-612B-ACD0956B6F26}"/>
              </a:ext>
            </a:extLst>
          </p:cNvPr>
          <p:cNvSpPr txBox="1"/>
          <p:nvPr/>
        </p:nvSpPr>
        <p:spPr>
          <a:xfrm>
            <a:off x="8441464" y="1342628"/>
            <a:ext cx="400748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30F996-6160-B183-FFE9-DACAFD8E0765}"/>
              </a:ext>
            </a:extLst>
          </p:cNvPr>
          <p:cNvSpPr txBox="1"/>
          <p:nvPr/>
        </p:nvSpPr>
        <p:spPr>
          <a:xfrm>
            <a:off x="8120789" y="3515474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乘法结合律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16E6DC-853A-2B94-7117-9DCD73C8714E}"/>
              </a:ext>
            </a:extLst>
          </p:cNvPr>
          <p:cNvSpPr txBox="1"/>
          <p:nvPr/>
        </p:nvSpPr>
        <p:spPr>
          <a:xfrm>
            <a:off x="6173879" y="3994777"/>
            <a:ext cx="3228086" cy="76417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乘法对加法的分配律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0" name="yt_shape_11490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有理数的乘法运算律的应用</a:t>
            </a:r>
          </a:p>
        </p:txBody>
      </p:sp>
      <p:sp>
        <p:nvSpPr>
          <p:cNvPr id="11491" name="yt_shape_11491"/>
          <p:cNvSpPr txBox="1"/>
          <p:nvPr/>
        </p:nvSpPr>
        <p:spPr>
          <a:xfrm>
            <a:off x="540000" y="1389434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92" name="yt_table_11492" title="H_153.0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0258673"/>
                  </p:ext>
                </p:extLst>
              </p:nvPr>
            </p:nvGraphicFramePr>
            <p:xfrm>
              <a:off x="540056" y="1868737"/>
              <a:ext cx="9110663" cy="2138045"/>
            </p:xfrm>
            <a:graphic>
              <a:graphicData uri="http://schemas.openxmlformats.org/drawingml/2006/table">
                <a:tbl>
                  <a:tblPr/>
                  <a:tblGrid>
                    <a:gridCol w="9110663">
                      <a:extLst>
                        <a:ext uri="{9D8B030D-6E8A-4147-A177-3AD203B41FA5}">
                          <a16:colId xmlns:a16="http://schemas.microsoft.com/office/drawing/2014/main" val="1027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736507" indent="-736507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180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4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1492" name="yt_table_11492" descr="{&quot;rangeId&quot;:11,&quot;type&quot;:&quot;Option&quot;}" title="H_153.0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0258673"/>
                  </p:ext>
                </p:extLst>
              </p:nvPr>
            </p:nvGraphicFramePr>
            <p:xfrm>
              <a:off x="540056" y="1868737"/>
              <a:ext cx="9110663" cy="1943673"/>
            </p:xfrm>
            <a:graphic>
              <a:graphicData uri="http://schemas.openxmlformats.org/drawingml/2006/table">
                <a:tbl>
                  <a:tblPr/>
                  <a:tblGrid>
                    <a:gridCol w="9110663">
                      <a:extLst>
                        <a:ext uri="{9D8B030D-6E8A-4147-A177-3AD203B41FA5}">
                          <a16:colId xmlns:a16="http://schemas.microsoft.com/office/drawing/2014/main" val="1027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1"/>
                      </a:ext>
                    </a:extLst>
                  </a:tr>
                  <a:tr h="6705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0909" b="-1554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736507" indent="-736507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180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708371915">
            <a:extLst>
              <a:ext uri="{FF2B5EF4-FFF2-40B4-BE49-F238E27FC236}">
                <a16:creationId xmlns:a16="http://schemas.microsoft.com/office/drawing/2014/main" id="{706960E1-C2E0-33D8-7233-AF1A82C145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E44606-6FE4-B73F-70B8-D03672B513D9}"/>
              </a:ext>
            </a:extLst>
          </p:cNvPr>
          <p:cNvSpPr txBox="1"/>
          <p:nvPr/>
        </p:nvSpPr>
        <p:spPr>
          <a:xfrm>
            <a:off x="38789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93" name="yt_shape_11493"/>
              <p:cNvSpPr txBox="1"/>
              <p:nvPr/>
            </p:nvSpPr>
            <p:spPr>
              <a:xfrm>
                <a:off x="540000" y="900000"/>
                <a:ext cx="9717404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运用分配律计算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你认为变形最简便的是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1493" name="yt_shape_11493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717404" cy="641779"/>
              </a:xfrm>
              <a:prstGeom prst="rect">
                <a:avLst/>
              </a:prstGeom>
              <a:blipFill>
                <a:blip r:embed="rId2"/>
                <a:stretch>
                  <a:fillRect l="-1945" r="-87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95" name="yt_table_11495" title="H_205.6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53542477"/>
                  </p:ext>
                </p:extLst>
              </p:nvPr>
            </p:nvGraphicFramePr>
            <p:xfrm>
              <a:off x="540056" y="1592567"/>
              <a:ext cx="3739515" cy="2772030"/>
            </p:xfrm>
            <a:graphic>
              <a:graphicData uri="http://schemas.openxmlformats.org/drawingml/2006/table">
                <a:tbl>
                  <a:tblPr/>
                  <a:tblGrid>
                    <a:gridCol w="3739515">
                      <a:extLst>
                        <a:ext uri="{9D8B030D-6E8A-4147-A177-3AD203B41FA5}">
                          <a16:colId xmlns:a16="http://schemas.microsoft.com/office/drawing/2014/main" val="102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20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19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20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8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1495" name="yt_table_11495" descr="{&quot;rangeId&quot;:12,&quot;type&quot;:&quot;Option&quot;}" title="H_205.6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53542477"/>
                  </p:ext>
                </p:extLst>
              </p:nvPr>
            </p:nvGraphicFramePr>
            <p:xfrm>
              <a:off x="540056" y="1592567"/>
              <a:ext cx="3739515" cy="2612264"/>
            </p:xfrm>
            <a:graphic>
              <a:graphicData uri="http://schemas.openxmlformats.org/drawingml/2006/table">
                <a:tbl>
                  <a:tblPr/>
                  <a:tblGrid>
                    <a:gridCol w="3739515">
                      <a:extLst>
                        <a:ext uri="{9D8B030D-6E8A-4147-A177-3AD203B41FA5}">
                          <a16:colId xmlns:a16="http://schemas.microsoft.com/office/drawing/2014/main" val="10277"/>
                        </a:ext>
                      </a:extLst>
                    </a:gridCol>
                  </a:tblGrid>
                  <a:tr h="6705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3054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5"/>
                      </a:ext>
                    </a:extLst>
                  </a:tr>
                  <a:tr h="6705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b="-2054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6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9524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7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125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FF77239-0B31-E26B-7D1A-35B97A4CD162}"/>
              </a:ext>
            </a:extLst>
          </p:cNvPr>
          <p:cNvSpPr txBox="1"/>
          <p:nvPr/>
        </p:nvSpPr>
        <p:spPr>
          <a:xfrm>
            <a:off x="9260614" y="853194"/>
            <a:ext cx="383286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96" name="yt_shape_11496"/>
              <p:cNvSpPr txBox="1"/>
              <p:nvPr/>
            </p:nvSpPr>
            <p:spPr>
              <a:xfrm>
                <a:off x="540000" y="900000"/>
                <a:ext cx="4616648" cy="49253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70+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562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96" name="yt_shape_11496" descr="{&quot;rangeId&quot;:24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616648" cy="4925387"/>
              </a:xfrm>
              <a:prstGeom prst="rect">
                <a:avLst/>
              </a:prstGeom>
              <a:blipFill>
                <a:blip r:embed="rId2"/>
                <a:stretch>
                  <a:fillRect l="-4095" t="-1114" r="-3038" b="-2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4DBB294-05B6-F551-4D97-9C62BF6FBBD7}"/>
                  </a:ext>
                </a:extLst>
              </p:cNvPr>
              <p:cNvSpPr txBox="1"/>
              <p:nvPr/>
            </p:nvSpPr>
            <p:spPr>
              <a:xfrm>
                <a:off x="449989" y="2010863"/>
                <a:ext cx="4426013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70+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4, 'hasSerialNum': 1, 'pageBreak': True}">
                <a:extLst>
                  <a:ext uri="{FF2B5EF4-FFF2-40B4-BE49-F238E27FC236}">
                    <a16:creationId xmlns:a16="http://schemas.microsoft.com/office/drawing/2014/main" id="{54DBB294-05B6-F551-4D97-9C62BF6FBB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0863"/>
                <a:ext cx="4426013" cy="805193"/>
              </a:xfrm>
              <a:prstGeom prst="rect">
                <a:avLst/>
              </a:prstGeom>
              <a:blipFill>
                <a:blip r:embed="rId3"/>
                <a:stretch>
                  <a:fillRect l="-2204" r="-2204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8E52475-DD36-E181-C6F9-2F449ED9AC9E}"/>
                  </a:ext>
                </a:extLst>
              </p:cNvPr>
              <p:cNvSpPr txBox="1"/>
              <p:nvPr/>
            </p:nvSpPr>
            <p:spPr>
              <a:xfrm>
                <a:off x="1689865" y="2722444"/>
                <a:ext cx="4190111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8E52475-DD36-E181-C6F9-2F449ED9AC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9865" y="2722444"/>
                <a:ext cx="4190111" cy="775792"/>
              </a:xfrm>
              <a:prstGeom prst="rect">
                <a:avLst/>
              </a:prstGeom>
              <a:blipFill>
                <a:blip r:embed="rId4"/>
                <a:stretch>
                  <a:fillRect l="-2180" r="-2326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FBFAC66-AD98-6A86-D861-82E8C9334A11}"/>
              </a:ext>
            </a:extLst>
          </p:cNvPr>
          <p:cNvSpPr txBox="1"/>
          <p:nvPr/>
        </p:nvSpPr>
        <p:spPr>
          <a:xfrm>
            <a:off x="1689865" y="340462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562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AFDC8C-4E5A-9C54-4A06-C8D9F7A5E537}"/>
              </a:ext>
            </a:extLst>
          </p:cNvPr>
          <p:cNvSpPr txBox="1"/>
          <p:nvPr/>
        </p:nvSpPr>
        <p:spPr>
          <a:xfrm>
            <a:off x="449989" y="4355600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A50E38-4C88-1074-1B9A-F09710DE5170}"/>
              </a:ext>
            </a:extLst>
          </p:cNvPr>
          <p:cNvSpPr txBox="1"/>
          <p:nvPr/>
        </p:nvSpPr>
        <p:spPr>
          <a:xfrm>
            <a:off x="1689865" y="4831088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8D5EDE-527A-832F-5BB3-5D9ACA01467C}"/>
              </a:ext>
            </a:extLst>
          </p:cNvPr>
          <p:cNvSpPr txBox="1"/>
          <p:nvPr/>
        </p:nvSpPr>
        <p:spPr>
          <a:xfrm>
            <a:off x="1689865" y="530657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1135</Words>
  <Application>Microsoft Office PowerPoint</Application>
  <PresentationFormat>宽屏</PresentationFormat>
  <Paragraphs>181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49" baseType="lpstr">
      <vt:lpstr>,isEnd</vt:lpstr>
      <vt:lpstr>_⨹_1_00ddb</vt:lpstr>
      <vt:lpstr>_⨹_1_1a11e</vt:lpstr>
      <vt:lpstr>_⨹_1_35ef4</vt:lpstr>
      <vt:lpstr>_⨹_1_47df1</vt:lpstr>
      <vt:lpstr>_⨹_1_984d4</vt:lpstr>
      <vt:lpstr>_⨹_1_e6f97,isEnd</vt:lpstr>
      <vt:lpstr>_⨹_11_5d43d</vt:lpstr>
      <vt:lpstr>_⨹_17_f27f1</vt:lpstr>
      <vt:lpstr>_⨹_2_c62b8</vt:lpstr>
      <vt:lpstr>_⨹_5_7afce,isEnd</vt:lpstr>
      <vt:lpstr>_⨹_5_8aff1</vt:lpstr>
      <vt:lpstr>_⨹_7_646da</vt:lpstr>
      <vt:lpstr>_⨹_9_38cf8</vt:lpstr>
      <vt:lpstr>_⨹_9_660b7</vt:lpstr>
      <vt:lpstr>Finished</vt:lpstr>
      <vt:lpstr>IsAddLine</vt:lpstr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2024-07-23T04:16:09Z</dcterms:created>
  <dcterms:modified xsi:type="dcterms:W3CDTF">2024-07-23T16:59:21Z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