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7" r:id="rId5"/>
    <p:sldId id="308" r:id="rId6"/>
    <p:sldId id="311" r:id="rId7"/>
    <p:sldId id="312" r:id="rId8"/>
    <p:sldId id="315" r:id="rId9"/>
    <p:sldId id="318" r:id="rId10"/>
    <p:sldId id="319" r:id="rId11"/>
    <p:sldId id="322" r:id="rId12"/>
    <p:sldId id="324" r:id="rId13"/>
    <p:sldId id="256" r:id="rId14"/>
  </p:sldIdLst>
  <p:sldSz cx="12192000" cy="6858000"/>
  <p:notesSz cx="6858000" cy="9144000"/>
  <p:custDataLst>
    <p:tags r:id="rId15"/>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0" d="100"/>
          <a:sy n="50" d="100"/>
        </p:scale>
        <p:origin x="52" y="10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0535" name="yt_shape_10535"/>
          <p:cNvSpPr txBox="1"/>
          <p:nvPr/>
        </p:nvSpPr>
        <p:spPr>
          <a:xfrm>
            <a:off x="540000" y="900000"/>
            <a:ext cx="3086166"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23403">
                <a:solidFill>
                  <a:srgbClr val="1EE3CF"/>
                </a:solidFill>
                <a:effectLst/>
                <a:latin typeface="Times New Roman" pitchFamily="26"/>
                <a:ea typeface="宋体" pitchFamily="26"/>
              </a:rPr>
              <a:t> </a:t>
            </a:r>
          </a:p>
        </p:txBody>
      </p:sp>
      <p:pic>
        <p:nvPicPr>
          <p:cNvPr id="10534" name="yt_image_10534" title="H_41.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3054070" cy="531495"/>
          </a:xfrm>
          <a:prstGeom prst="rect">
            <a:avLst/>
          </a:prstGeom>
          <a:noFill/>
          <a:extLst>
            <a:ext uri="{909E8E84-426E-40DD-AFC4-6F175D3DCCD1}">
              <a14:hiddenFill xmlns:a14="http://schemas.microsoft.com/office/drawing/2010/main">
                <a:solidFill>
                  <a:srgbClr val="FFFFFF"/>
                </a:solidFill>
              </a14:hiddenFill>
            </a:ext>
          </a:extLst>
        </p:spPr>
      </p:pic>
      <p:pic>
        <p:nvPicPr>
          <p:cNvPr id="10537" name="yt_image_10537" title="H_377.9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3690795" y="1634529"/>
            <a:ext cx="4810408" cy="47994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12" name="yt_shape_10612"/>
          <p:cNvSpPr txBox="1"/>
          <p:nvPr/>
        </p:nvSpPr>
        <p:spPr>
          <a:xfrm>
            <a:off x="540000" y="900000"/>
            <a:ext cx="2366866"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7794">
                <a:solidFill>
                  <a:srgbClr val="1EE3CF"/>
                </a:solidFill>
                <a:effectLst/>
                <a:latin typeface="Times New Roman" pitchFamily="26"/>
                <a:ea typeface="宋体" pitchFamily="26"/>
              </a:rPr>
              <a:t> </a:t>
            </a:r>
          </a:p>
        </p:txBody>
      </p:sp>
      <p:pic>
        <p:nvPicPr>
          <p:cNvPr id="10611" name="yt_image_10611" title="H_41.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0614" name="yt_shape_10614"/>
          <p:cNvSpPr txBox="1"/>
          <p:nvPr/>
        </p:nvSpPr>
        <p:spPr>
          <a:xfrm>
            <a:off x="540119" y="1482165"/>
            <a:ext cx="11492915" cy="3309304"/>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小明用若干个正方形和长方形拼成了一个长方体的展开图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拼完后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b04c2,isEnd"/>
              </a:rPr>
              <a:t>小明看来</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看去觉得所拼图形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似乎存在问题</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请你帮小明分析一下拼图是否存在问题</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若有多余图形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7c0c2,isEnd"/>
              </a:rPr>
              <a:t>请将多余部分涂上颜</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若图形不全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则直接在原图中补全</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若图中的正方形边长为</a:t>
            </a:r>
            <a:r>
              <a:rPr lang="en-US" altLang="zh-CN" sz="2400" b="0" i="0" u="none">
                <a:solidFill>
                  <a:srgbClr val="000000"/>
                </a:solidFill>
                <a:effectLst/>
                <a:latin typeface="Times New Roman" pitchFamily="24"/>
                <a:ea typeface="宋体" pitchFamily="24"/>
              </a:rPr>
              <a:t>5cm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长方形的长为</a:t>
            </a:r>
            <a:r>
              <a:rPr lang="en-US" altLang="zh-CN" sz="2400" b="0" i="0" u="none">
                <a:solidFill>
                  <a:srgbClr val="000000"/>
                </a:solidFill>
                <a:effectLst/>
                <a:latin typeface="Times New Roman" pitchFamily="24"/>
                <a:ea typeface="宋体" pitchFamily="24"/>
              </a:rPr>
              <a:t>8cm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22f39,isEnd"/>
              </a:rPr>
              <a:t>则修正后所折叠而成的长方</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体的表面积为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宋体" pitchFamily="24"/>
              </a:rPr>
              <a:t>cm</a:t>
            </a:r>
            <a:r>
              <a:rPr lang="en-US" altLang="zh-CN" sz="2400" b="0" i="0" u="none" baseline="30000">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拼图存在问题</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多出一个正方形</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如图所示</a:t>
            </a:r>
            <a:r>
              <a:rPr lang="en-US" altLang="zh-CN" sz="2400" b="0" i="0" u="none">
                <a:solidFill>
                  <a:srgbClr val="FF0000">
                    <a:alpha val="0"/>
                  </a:srgbClr>
                </a:solidFill>
                <a:effectLst/>
                <a:latin typeface="宋体" pitchFamily="24"/>
                <a:ea typeface="宋体" pitchFamily="24"/>
                <a:sym typeface=",isEnd"/>
              </a:rPr>
              <a:t>.</a:t>
            </a:r>
          </a:p>
        </p:txBody>
      </p:sp>
      <p:sp>
        <p:nvSpPr>
          <p:cNvPr id="10619" name="yt_shape_10619"/>
          <p:cNvSpPr txBox="1"/>
          <p:nvPr/>
        </p:nvSpPr>
        <p:spPr>
          <a:xfrm>
            <a:off x="540000" y="4959177"/>
            <a:ext cx="1152110" cy="1026563"/>
          </a:xfrm>
          <a:prstGeom prst="rect">
            <a:avLst/>
          </a:prstGeom>
        </p:spPr>
        <p:txBody>
          <a:bodyPr vert="horz" wrap="none" lIns="0" tIns="0" rIns="0" bIns="0" rtlCol="0">
            <a:noAutofit/>
          </a:bodyPr>
          <a:lstStyle/>
          <a:p>
            <a:pPr algn="l" eaLnBrk="1" latinLnBrk="0" hangingPunct="0">
              <a:lnSpc>
                <a:spcPct val="129999"/>
              </a:lnSpc>
            </a:pPr>
            <a:r>
              <a:rPr lang="en-US" altLang="zh-CN" sz="5700" b="0" i="0" u="none" spc="-5700">
                <a:solidFill>
                  <a:srgbClr val="1EE3CF"/>
                </a:solidFill>
                <a:effectLst/>
                <a:latin typeface="Times New Roman" pitchFamily="57"/>
                <a:ea typeface="宋体" pitchFamily="57"/>
              </a:rPr>
              <a:t> </a:t>
            </a:r>
            <a:r>
              <a:rPr lang="en-US" altLang="zh-CN" sz="5700" b="0" i="0" u="none" spc="7559">
                <a:solidFill>
                  <a:srgbClr val="1EE3CF"/>
                </a:solidFill>
                <a:effectLst/>
                <a:latin typeface="Times New Roman" pitchFamily="57"/>
                <a:ea typeface="宋体" pitchFamily="57"/>
              </a:rPr>
              <a:t> </a:t>
            </a:r>
          </a:p>
        </p:txBody>
      </p:sp>
      <p:pic>
        <p:nvPicPr>
          <p:cNvPr id="10618" name="yt_image_10618" title="H_89.8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447928" y="4959177"/>
            <a:ext cx="1140714" cy="114071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51B1B7E-ECFC-88F3-E919-719ED6D1D3A9}"/>
              </a:ext>
            </a:extLst>
          </p:cNvPr>
          <p:cNvSpPr txBox="1"/>
          <p:nvPr/>
        </p:nvSpPr>
        <p:spPr>
          <a:xfrm>
            <a:off x="2583708" y="3812799"/>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210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7BB52757-705C-72B0-7797-71EF82070F6C}"/>
              </a:ext>
            </a:extLst>
          </p:cNvPr>
          <p:cNvSpPr txBox="1"/>
          <p:nvPr/>
        </p:nvSpPr>
        <p:spPr>
          <a:xfrm>
            <a:off x="450108" y="4288287"/>
            <a:ext cx="7495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拼图存在问题</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多出一个正方形</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如图所示</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18"/>
                                        </p:tgtEl>
                                        <p:attrNameLst>
                                          <p:attrName>style.visibility</p:attrName>
                                        </p:attrNameLst>
                                      </p:cBhvr>
                                      <p:to>
                                        <p:strVal val="visible"/>
                                      </p:to>
                                    </p:set>
                                    <p:animEffect transition="in" filter="blinds(horizontal)">
                                      <p:cBhvr>
                                        <p:cTn id="12" dur="500"/>
                                        <p:tgtEl>
                                          <p:spTgt spid="106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1" name="yt_shape_10621"/>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一个几何体是由若干个棱长为</a:t>
            </a:r>
            <a:r>
              <a:rPr lang="en-US" altLang="zh-CN" sz="2400" b="0" i="0" u="none">
                <a:solidFill>
                  <a:srgbClr val="000000"/>
                </a:solidFill>
                <a:effectLst/>
                <a:latin typeface="Times New Roman" pitchFamily="24"/>
                <a:ea typeface="宋体" pitchFamily="24"/>
              </a:rPr>
              <a:t>3cm</a:t>
            </a:r>
            <a:r>
              <a:rPr lang="zh-CN" altLang="zh-CN" sz="2400" b="0" i="0" u="none">
                <a:solidFill>
                  <a:srgbClr val="000000"/>
                </a:solidFill>
                <a:effectLst/>
                <a:latin typeface="Times New Roman" pitchFamily="24"/>
                <a:ea typeface="宋体" pitchFamily="24"/>
              </a:rPr>
              <a:t>的小正方体搭成的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从左面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c5816,isEnd"/>
              </a:rPr>
              <a:t>上面看到的几</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何体的形状图如图所示</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该几何体最少由</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个小正方体组成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最多由</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个小正方体组成</a:t>
            </a:r>
            <a:r>
              <a:rPr lang="zh-CN" altLang="zh-CN" sz="2400" b="0" i="0" u="none">
                <a:solidFill>
                  <a:srgbClr val="000000"/>
                </a:solidFill>
                <a:effectLst/>
                <a:latin typeface="宋体" pitchFamily="24"/>
                <a:ea typeface="宋体" pitchFamily="24"/>
                <a:sym typeface=",isEnd"/>
              </a:rPr>
              <a:t>；</a:t>
            </a:r>
          </a:p>
        </p:txBody>
      </p:sp>
      <p:pic>
        <p:nvPicPr>
          <p:cNvPr id="10624" name="yt_image_10624" title="H_92.43">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8832304" y="4002757"/>
            <a:ext cx="2511133" cy="1173861"/>
          </a:xfrm>
          <a:prstGeom prst="rect">
            <a:avLst/>
          </a:prstGeom>
          <a:noFill/>
          <a:extLst>
            <a:ext uri="{909E8E84-426E-40DD-AFC4-6F175D3DCCD1}">
              <a14:hiddenFill xmlns:a14="http://schemas.microsoft.com/office/drawing/2010/main">
                <a:solidFill>
                  <a:srgbClr val="FFFFFF"/>
                </a:solidFill>
              </a14:hiddenFill>
            </a:ext>
          </a:extLst>
        </p:spPr>
      </p:pic>
      <p:sp>
        <p:nvSpPr>
          <p:cNvPr id="10626" name="yt_shape_10626"/>
          <p:cNvSpPr txBox="1"/>
          <p:nvPr/>
        </p:nvSpPr>
        <p:spPr>
          <a:xfrm>
            <a:off x="540000" y="2338549"/>
            <a:ext cx="9694962" cy="2349041"/>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将该几何体的形状固定好</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Times New Roman" pitchFamily="24"/>
                <a:ea typeface="宋体" pitchFamily="24"/>
              </a:rPr>
              <a:t>求该几何体体积的最大值</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Times New Roman" pitchFamily="24"/>
                <a:ea typeface="宋体" pitchFamily="24"/>
              </a:rPr>
              <a:t>若要给体积最小时的几何体表面涂上油漆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求所涂油漆面积的最小值</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①</a:t>
            </a:r>
            <a:r>
              <a:rPr lang="en-US" altLang="zh-CN" sz="2400" b="0" i="0" u="none" dirty="0">
                <a:solidFill>
                  <a:srgbClr val="FF0000">
                    <a:alpha val="0"/>
                  </a:srgbClr>
                </a:solidFill>
                <a:effectLst/>
                <a:latin typeface="Times New Roman" pitchFamily="24"/>
                <a:ea typeface="宋体" pitchFamily="24"/>
              </a:rPr>
              <a:t>3</a:t>
            </a:r>
            <a:r>
              <a:rPr lang="en-US" altLang="zh-CN" sz="2400" b="0" i="0" u="none" baseline="30000" dirty="0">
                <a:solidFill>
                  <a:srgbClr val="FF0000">
                    <a:alpha val="0"/>
                  </a:srgbClr>
                </a:solidFill>
                <a:effectLst/>
                <a:latin typeface="Times New Roman" pitchFamily="24"/>
                <a:ea typeface="宋体" pitchFamily="24"/>
              </a:rPr>
              <a:t>3</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378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cm</a:t>
            </a:r>
            <a:r>
              <a:rPr lang="en-US" altLang="zh-CN" sz="2400" b="0" i="0" u="none" baseline="30000"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②</a:t>
            </a:r>
            <a:r>
              <a:rPr lang="en-US" altLang="zh-CN" sz="2400" b="0" i="0" u="none" dirty="0">
                <a:solidFill>
                  <a:srgbClr val="FF0000">
                    <a:alpha val="0"/>
                  </a:srgbClr>
                </a:solidFill>
                <a:effectLst/>
                <a:latin typeface="Times New Roman" pitchFamily="24"/>
                <a:ea typeface="宋体" pitchFamily="24"/>
              </a:rPr>
              <a:t>9</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6</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324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cm</a:t>
            </a:r>
            <a:r>
              <a:rPr lang="en-US" altLang="zh-CN" sz="2400" b="0" i="0" u="none" baseline="30000"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4F11C20E-7AD0-C0CC-1260-9DEDA4F00D9C}"/>
              </a:ext>
            </a:extLst>
          </p:cNvPr>
          <p:cNvSpPr txBox="1"/>
          <p:nvPr/>
        </p:nvSpPr>
        <p:spPr>
          <a:xfrm>
            <a:off x="3650508" y="180417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971FD42-F835-1509-A8E6-DFF823286C9F}"/>
              </a:ext>
            </a:extLst>
          </p:cNvPr>
          <p:cNvSpPr txBox="1"/>
          <p:nvPr/>
        </p:nvSpPr>
        <p:spPr>
          <a:xfrm>
            <a:off x="7765307" y="180417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6DE72D61-2D77-6B68-2003-A10451B05764}"/>
              </a:ext>
            </a:extLst>
          </p:cNvPr>
          <p:cNvSpPr txBox="1"/>
          <p:nvPr/>
        </p:nvSpPr>
        <p:spPr>
          <a:xfrm>
            <a:off x="449989" y="3718207"/>
            <a:ext cx="4717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378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CD661E1E-F180-48D1-7C8C-31EE72CC22FE}"/>
              </a:ext>
            </a:extLst>
          </p:cNvPr>
          <p:cNvSpPr txBox="1"/>
          <p:nvPr/>
        </p:nvSpPr>
        <p:spPr>
          <a:xfrm>
            <a:off x="449989" y="4193695"/>
            <a:ext cx="59871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324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40" name="yt_shape_10540"/>
          <p:cNvSpPr txBox="1"/>
          <p:nvPr/>
        </p:nvSpPr>
        <p:spPr>
          <a:xfrm>
            <a:off x="540000" y="900000"/>
            <a:ext cx="2366866"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7794">
                <a:solidFill>
                  <a:srgbClr val="1EE3CF"/>
                </a:solidFill>
                <a:effectLst/>
                <a:latin typeface="Times New Roman" pitchFamily="26"/>
                <a:ea typeface="宋体" pitchFamily="26"/>
              </a:rPr>
              <a:t> </a:t>
            </a:r>
          </a:p>
        </p:txBody>
      </p:sp>
      <p:pic>
        <p:nvPicPr>
          <p:cNvPr id="10539" name="yt_image_10539">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0542" name="yt_shape_10542"/>
          <p:cNvSpPr txBox="1"/>
          <p:nvPr/>
        </p:nvSpPr>
        <p:spPr>
          <a:xfrm>
            <a:off x="540000" y="1482165"/>
            <a:ext cx="375904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生活中的立体图形</a:t>
            </a:r>
          </a:p>
        </p:txBody>
      </p:sp>
      <p:sp>
        <p:nvSpPr>
          <p:cNvPr id="10543" name="yt_shape_10543"/>
          <p:cNvSpPr txBox="1"/>
          <p:nvPr/>
        </p:nvSpPr>
        <p:spPr>
          <a:xfrm>
            <a:off x="540119" y="1971599"/>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几何图形都是由点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体组成的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点动成线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线动成面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面动成体</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70374"/>
              </a:rPr>
              <a:t>下列</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生活现象中可以反映</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点动成线</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544" name="yt_table_1054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77779478"/>
              </p:ext>
            </p:extLst>
          </p:nvPr>
        </p:nvGraphicFramePr>
        <p:xfrm>
          <a:off x="540056" y="2931034"/>
          <a:ext cx="6944043" cy="950976"/>
        </p:xfrm>
        <a:graphic>
          <a:graphicData uri="http://schemas.openxmlformats.org/drawingml/2006/table">
            <a:tbl>
              <a:tblPr/>
              <a:tblGrid>
                <a:gridCol w="4081780">
                  <a:extLst>
                    <a:ext uri="{9D8B030D-6E8A-4147-A177-3AD203B41FA5}">
                      <a16:colId xmlns:a16="http://schemas.microsoft.com/office/drawing/2014/main" val="10049"/>
                    </a:ext>
                  </a:extLst>
                </a:gridCol>
                <a:gridCol w="2862263">
                  <a:extLst>
                    <a:ext uri="{9D8B030D-6E8A-4147-A177-3AD203B41FA5}">
                      <a16:colId xmlns:a16="http://schemas.microsoft.com/office/drawing/2014/main" val="1005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流星划过夜空</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打开折扇</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汽车雨刷的转动</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旋转门的旋转</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4"/>
                  </a:ext>
                </a:extLst>
              </a:tr>
            </a:tbl>
          </a:graphicData>
        </a:graphic>
      </p:graphicFrame>
      <p:sp>
        <p:nvSpPr>
          <p:cNvPr id="10546" name="yt_shape_10546"/>
          <p:cNvSpPr txBox="1"/>
          <p:nvPr/>
        </p:nvSpPr>
        <p:spPr>
          <a:xfrm>
            <a:off x="540119" y="3932588"/>
            <a:ext cx="11492915" cy="89216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与图中实物图相类似的立体图形按从左到右的顺序依次是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zh-CN" altLang="zh-CN" sz="2400" b="0" i="0" u="sng">
                <a:solidFill>
                  <a:srgbClr val="FF0000">
                    <a:alpha val="0"/>
                  </a:srgbClr>
                </a:solidFill>
                <a:effectLst/>
                <a:uFill>
                  <a:solidFill>
                    <a:srgbClr val="000000"/>
                  </a:solidFill>
                </a:uFill>
                <a:latin typeface="Times New Roman" pitchFamily="24"/>
                <a:ea typeface="楷体" pitchFamily="24"/>
                <a:sym typeface="W:6.005039,H:37.44"/>
              </a:rPr>
              <a:t/>
            </a:r>
            <a:br>
              <a:rPr lang="zh-CN" altLang="zh-CN" sz="2400" b="0" i="0" u="sng">
                <a:solidFill>
                  <a:srgbClr val="FF0000">
                    <a:alpha val="0"/>
                  </a:srgbClr>
                </a:solidFill>
                <a:effectLst/>
                <a:uFill>
                  <a:solidFill>
                    <a:srgbClr val="000000"/>
                  </a:solidFill>
                </a:uFill>
                <a:latin typeface="Times New Roman" pitchFamily="24"/>
                <a:ea typeface="楷体" pitchFamily="24"/>
                <a:sym typeface="W:6.005039,H:37.44"/>
              </a:rPr>
            </a:br>
            <a:r>
              <a:rPr sz="21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0547" name="yt_image_10547">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3" cstate="print"/>
          <a:srcRect/>
          <a:stretch>
            <a:fillRect/>
          </a:stretch>
        </p:blipFill>
        <p:spPr bwMode="auto">
          <a:xfrm>
            <a:off x="3936911" y="5027907"/>
            <a:ext cx="4318176" cy="94869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708267885">
            <a:extLst>
              <a:ext uri="{FF2B5EF4-FFF2-40B4-BE49-F238E27FC236}">
                <a16:creationId xmlns:a16="http://schemas.microsoft.com/office/drawing/2014/main" id="{D654CFF3-94F5-C30D-4FAB-1338C8A7C0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534434"/>
            <a:ext cx="979677" cy="329866"/>
          </a:xfrm>
          <a:prstGeom prst="rect">
            <a:avLst/>
          </a:prstGeom>
        </p:spPr>
      </p:pic>
      <p:sp>
        <p:nvSpPr>
          <p:cNvPr id="2" name="文本框 1">
            <a:extLst>
              <a:ext uri="{FF2B5EF4-FFF2-40B4-BE49-F238E27FC236}">
                <a16:creationId xmlns:a16="http://schemas.microsoft.com/office/drawing/2014/main" id="{3D108983-4D4A-7933-B4DC-09763E8174EB}"/>
              </a:ext>
            </a:extLst>
          </p:cNvPr>
          <p:cNvSpPr txBox="1"/>
          <p:nvPr/>
        </p:nvSpPr>
        <p:spPr>
          <a:xfrm>
            <a:off x="6241308" y="240028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B5F101A3-3663-71E2-8509-DFCF361BA14E}"/>
              </a:ext>
            </a:extLst>
          </p:cNvPr>
          <p:cNvSpPr txBox="1"/>
          <p:nvPr/>
        </p:nvSpPr>
        <p:spPr>
          <a:xfrm>
            <a:off x="8755907" y="3885782"/>
            <a:ext cx="2999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sym typeface="_⨹_9_8c97e"/>
              </a:rPr>
              <a:t>圆柱、球、正方体、</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
            </a:r>
            <a:b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br>
            <a:endParaRPr lang="zh-CN" altLang="en-US">
              <a:solidFill>
                <a:srgbClr val="FF0000"/>
              </a:solidFill>
            </a:endParaRPr>
          </a:p>
        </p:txBody>
      </p:sp>
      <p:sp>
        <p:nvSpPr>
          <p:cNvPr id="5" name="文本框 4">
            <a:extLst>
              <a:ext uri="{FF2B5EF4-FFF2-40B4-BE49-F238E27FC236}">
                <a16:creationId xmlns:a16="http://schemas.microsoft.com/office/drawing/2014/main" id="{B1BC6383-A642-D901-22B5-E5CBB48A47BF}"/>
              </a:ext>
            </a:extLst>
          </p:cNvPr>
          <p:cNvSpPr txBox="1"/>
          <p:nvPr/>
        </p:nvSpPr>
        <p:spPr>
          <a:xfrm>
            <a:off x="450108" y="4361270"/>
            <a:ext cx="13992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长方体</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49" name="yt_shape_10549"/>
          <p:cNvSpPr txBox="1"/>
          <p:nvPr/>
        </p:nvSpPr>
        <p:spPr>
          <a:xfrm>
            <a:off x="540000" y="900000"/>
            <a:ext cx="5693866" cy="1852430"/>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根据如图所示的图形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完成下列各题</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将图形按平面图形与立体图形分类</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平面图形</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②④⑦⑧</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立体图形</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①③⑤⑥⑨.</a:t>
            </a:r>
          </a:p>
        </p:txBody>
      </p:sp>
      <p:pic>
        <p:nvPicPr>
          <p:cNvPr id="10552" name="yt_image_10552" title="H_136.4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7296835" y="2010970"/>
            <a:ext cx="4355164" cy="1732788"/>
          </a:xfrm>
          <a:prstGeom prst="rect">
            <a:avLst/>
          </a:prstGeom>
          <a:noFill/>
          <a:extLst>
            <a:ext uri="{909E8E84-426E-40DD-AFC4-6F175D3DCCD1}">
              <a14:hiddenFill xmlns:a14="http://schemas.microsoft.com/office/drawing/2010/main">
                <a:solidFill>
                  <a:srgbClr val="FFFFFF"/>
                </a:solidFill>
              </a14:hiddenFill>
            </a:ext>
          </a:extLst>
        </p:spPr>
      </p:pic>
      <p:sp>
        <p:nvSpPr>
          <p:cNvPr id="10554" name="yt_shape_10554"/>
          <p:cNvSpPr txBox="1"/>
          <p:nvPr/>
        </p:nvSpPr>
        <p:spPr>
          <a:xfrm>
            <a:off x="540000" y="3202276"/>
            <a:ext cx="6155531"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把立体图形按柱体</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锥体</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球分类</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柱体</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①③⑤</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锥体</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⑨</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球</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⑥.</a:t>
            </a:r>
          </a:p>
        </p:txBody>
      </p:sp>
      <p:sp>
        <p:nvSpPr>
          <p:cNvPr id="2" name="文本框 1">
            <a:extLst>
              <a:ext uri="{FF2B5EF4-FFF2-40B4-BE49-F238E27FC236}">
                <a16:creationId xmlns:a16="http://schemas.microsoft.com/office/drawing/2014/main" id="{C95F1AB8-35AC-35C8-ED07-7CCDD70D5554}"/>
              </a:ext>
            </a:extLst>
          </p:cNvPr>
          <p:cNvSpPr txBox="1"/>
          <p:nvPr/>
        </p:nvSpPr>
        <p:spPr>
          <a:xfrm>
            <a:off x="449989" y="1804170"/>
            <a:ext cx="459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平面图形</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②④⑦⑧</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6545DCD3-B908-721D-05E1-510B3092C5D2}"/>
              </a:ext>
            </a:extLst>
          </p:cNvPr>
          <p:cNvSpPr txBox="1"/>
          <p:nvPr/>
        </p:nvSpPr>
        <p:spPr>
          <a:xfrm>
            <a:off x="449989" y="2279658"/>
            <a:ext cx="33804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立体图形</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①③⑤⑥⑨.</a:t>
            </a:r>
            <a:endParaRPr lang="zh-CN" altLang="en-US" dirty="0">
              <a:solidFill>
                <a:srgbClr val="FF0000"/>
              </a:solidFill>
            </a:endParaRPr>
          </a:p>
        </p:txBody>
      </p:sp>
      <p:sp>
        <p:nvSpPr>
          <p:cNvPr id="4" name="文本框 3">
            <a:extLst>
              <a:ext uri="{FF2B5EF4-FFF2-40B4-BE49-F238E27FC236}">
                <a16:creationId xmlns:a16="http://schemas.microsoft.com/office/drawing/2014/main" id="{18EE50BA-B229-6776-A58E-D17A38D08FFC}"/>
              </a:ext>
            </a:extLst>
          </p:cNvPr>
          <p:cNvSpPr txBox="1"/>
          <p:nvPr/>
        </p:nvSpPr>
        <p:spPr>
          <a:xfrm>
            <a:off x="449989" y="3630959"/>
            <a:ext cx="6276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柱体</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①③⑤</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锥体</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⑨</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⑥.</a:t>
            </a:r>
            <a:endParaRPr lang="zh-CN" altLang="en-US">
              <a:solidFill>
                <a:srgbClr val="FF0000"/>
              </a:solidFill>
            </a:endParaRPr>
          </a:p>
        </p:txBody>
      </p:sp>
      <p:sp>
        <p:nvSpPr>
          <p:cNvPr id="8" name="yt_shape_10558"/>
          <p:cNvSpPr txBox="1"/>
          <p:nvPr/>
        </p:nvSpPr>
        <p:spPr>
          <a:xfrm>
            <a:off x="540000" y="4437112"/>
            <a:ext cx="5847755"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指出立体图形中各面都是平面的图形</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各面都是平面的图形</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①⑤.</a:t>
            </a:r>
          </a:p>
        </p:txBody>
      </p:sp>
      <p:sp>
        <p:nvSpPr>
          <p:cNvPr id="9" name="文本框 8">
            <a:extLst>
              <a:ext uri="{FF2B5EF4-FFF2-40B4-BE49-F238E27FC236}">
                <a16:creationId xmlns:a16="http://schemas.microsoft.com/office/drawing/2014/main" id="{DC283C47-4F70-DD3D-D19D-AE8703E754DF}"/>
              </a:ext>
            </a:extLst>
          </p:cNvPr>
          <p:cNvSpPr txBox="1"/>
          <p:nvPr/>
        </p:nvSpPr>
        <p:spPr>
          <a:xfrm>
            <a:off x="449989" y="4865794"/>
            <a:ext cx="5361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各面都是平面的图形</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①⑤.</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62" name="yt_shape_10562"/>
          <p:cNvSpPr txBox="1"/>
          <p:nvPr/>
        </p:nvSpPr>
        <p:spPr>
          <a:xfrm>
            <a:off x="540000" y="900000"/>
            <a:ext cx="375904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图形的展开与折叠</a:t>
            </a:r>
          </a:p>
        </p:txBody>
      </p:sp>
      <p:sp>
        <p:nvSpPr>
          <p:cNvPr id="10563" name="yt_shape_10563"/>
          <p:cNvSpPr txBox="1"/>
          <p:nvPr/>
        </p:nvSpPr>
        <p:spPr>
          <a:xfrm>
            <a:off x="540000" y="1389434"/>
            <a:ext cx="7686400"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下列图形中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可以是正方体表面展开图的是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64" name="yt_image_10564">
            <a:extLst>
              <a:ext uri="">
                <a16:creationId xmlns="" xmlns:a16="http://schemas.microsoft.com/office/drawing/2014/main" xmlns:a14="http://schemas.microsoft.com/office/drawing/2010/main" xmlns:mc="http://schemas.openxmlformats.org/markup-compatibility/2006"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3757218" y="2021101"/>
            <a:ext cx="4677562" cy="888111"/>
          </a:xfrm>
          <a:prstGeom prst="rect">
            <a:avLst/>
          </a:prstGeom>
          <a:noFill/>
          <a:extLst>
            <a:ext uri="{909E8E84-426E-40DD-AFC4-6F175D3DCCD1}">
              <a14:hiddenFill xmlns:a14="http://schemas.microsoft.com/office/drawing/2010/main">
                <a:solidFill>
                  <a:srgbClr val="FFFFFF"/>
                </a:solidFill>
              </a14:hiddenFill>
            </a:ext>
          </a:extLst>
        </p:spPr>
      </p:pic>
      <p:sp>
        <p:nvSpPr>
          <p:cNvPr id="10566" name="yt_shape_10566"/>
          <p:cNvSpPr txBox="1"/>
          <p:nvPr/>
        </p:nvSpPr>
        <p:spPr>
          <a:xfrm>
            <a:off x="540119" y="295980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如图是一个正方体的展开图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把展开图折叠成小正方体后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和</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bbb28"/>
              </a:rPr>
              <a:t>字所在面相</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对的面上的字是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570" name="yt_table_10570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06588969"/>
              </p:ext>
            </p:extLst>
          </p:nvPr>
        </p:nvGraphicFramePr>
        <p:xfrm>
          <a:off x="540056" y="3919239"/>
          <a:ext cx="8114666" cy="475488"/>
        </p:xfrm>
        <a:graphic>
          <a:graphicData uri="http://schemas.openxmlformats.org/drawingml/2006/table">
            <a:tbl>
              <a:tblPr/>
              <a:tblGrid>
                <a:gridCol w="2270443">
                  <a:extLst>
                    <a:ext uri="{9D8B030D-6E8A-4147-A177-3AD203B41FA5}">
                      <a16:colId xmlns:a16="http://schemas.microsoft.com/office/drawing/2014/main" val="10051"/>
                    </a:ext>
                  </a:extLst>
                </a:gridCol>
                <a:gridCol w="2252980">
                  <a:extLst>
                    <a:ext uri="{9D8B030D-6E8A-4147-A177-3AD203B41FA5}">
                      <a16:colId xmlns:a16="http://schemas.microsoft.com/office/drawing/2014/main" val="10052"/>
                    </a:ext>
                  </a:extLst>
                </a:gridCol>
                <a:gridCol w="2252980">
                  <a:extLst>
                    <a:ext uri="{9D8B030D-6E8A-4147-A177-3AD203B41FA5}">
                      <a16:colId xmlns:a16="http://schemas.microsoft.com/office/drawing/2014/main" val="10053"/>
                    </a:ext>
                  </a:extLst>
                </a:gridCol>
                <a:gridCol w="1338263">
                  <a:extLst>
                    <a:ext uri="{9D8B030D-6E8A-4147-A177-3AD203B41FA5}">
                      <a16:colId xmlns:a16="http://schemas.microsoft.com/office/drawing/2014/main" val="1005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跟</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百</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走</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年</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5"/>
                  </a:ext>
                </a:extLst>
              </a:tr>
            </a:tbl>
          </a:graphicData>
        </a:graphic>
      </p:graphicFrame>
      <p:grpSp>
        <p:nvGrpSpPr>
          <p:cNvPr id="10567" name="yt_shape_10567_skip" title="H_115.781105">
            <a:extLst>
              <a:ext uri="{FF2B5EF4-FFF2-40B4-BE49-F238E27FC236}">
                <a16:creationId xmlns:a16="http://schemas.microsoft.com/office/drawing/2014/main" id="{249740F1-2B05-4C5A-B423-6F681AEFABC2}"/>
              </a:ext>
            </a:extLst>
          </p:cNvPr>
          <p:cNvGrpSpPr/>
          <p:nvPr/>
        </p:nvGrpSpPr>
        <p:grpSpPr>
          <a:xfrm>
            <a:off x="9696400" y="3919239"/>
            <a:ext cx="1428026" cy="1470420"/>
            <a:chOff x="0" y="0"/>
            <a:chExt cx="1428026" cy="1470420"/>
          </a:xfrm>
        </p:grpSpPr>
        <p:pic>
          <p:nvPicPr>
            <p:cNvPr id="2" name="yt_image_1056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0" y="0"/>
              <a:ext cx="1428026" cy="1074420"/>
            </a:xfrm>
            <a:prstGeom prst="rect">
              <a:avLst/>
            </a:prstGeom>
            <a:noFill/>
            <a:extLst>
              <a:ext uri="{909E8E84-426E-40DD-AFC4-6F175D3DCCD1}">
                <a14:hiddenFill xmlns:a14="http://schemas.microsoft.com/office/drawing/2010/main">
                  <a:solidFill>
                    <a:srgbClr val="FFFFFF"/>
                  </a:solidFill>
                </a14:hiddenFill>
              </a:ext>
            </a:extLst>
          </p:spPr>
        </p:pic>
        <p:sp>
          <p:nvSpPr>
            <p:cNvPr id="10569" name="yt_shape_10569" descr="{&quot;rangeId&quot;:0,&quot;IgnoreLineSpacing&quot;:1}"/>
            <p:cNvSpPr txBox="1"/>
            <p:nvPr/>
          </p:nvSpPr>
          <p:spPr>
            <a:xfrm>
              <a:off x="180732" y="1110420"/>
              <a:ext cx="1102562" cy="360000"/>
            </a:xfrm>
            <a:prstGeom prst="rect">
              <a:avLst/>
            </a:prstGeom>
          </p:spPr>
          <p:txBody>
            <a:bodyPr vert="horz" wrap="square" lIns="0" tIns="0" rIns="0" bIns="0" rtlCol="0">
              <a:noAutofit/>
            </a:bodyPr>
            <a:lstStyle/>
            <a:p>
              <a:pPr algn="ctr" eaLnBrk="1" latinLnBrk="0" hangingPunct="0">
                <a:lnSpc>
                  <a:spcPct val="100000"/>
                </a:lnSpc>
              </a:pPr>
              <a:r>
                <a:rPr lang="zh-CN" altLang="zh-CN" sz="2400" b="0" i="0" u="none">
                  <a:solidFill>
                    <a:srgbClr val="000000"/>
                  </a:solidFill>
                  <a:effectLst/>
                  <a:latin typeface="Times New Roman" pitchFamily="24"/>
                  <a:ea typeface="宋体" pitchFamily="24"/>
                </a:rPr>
                <a:t>第5题图</a:t>
              </a:r>
            </a:p>
          </p:txBody>
        </p:sp>
      </p:grpSp>
      <p:pic>
        <p:nvPicPr>
          <p:cNvPr id="4" name="yt_shape_1721708267957">
            <a:extLst>
              <a:ext uri="{FF2B5EF4-FFF2-40B4-BE49-F238E27FC236}">
                <a16:creationId xmlns:a16="http://schemas.microsoft.com/office/drawing/2014/main" id="{22B18FB4-FBDF-D69D-E606-43243B306E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3" name="文本框 2">
            <a:extLst>
              <a:ext uri="{FF2B5EF4-FFF2-40B4-BE49-F238E27FC236}">
                <a16:creationId xmlns:a16="http://schemas.microsoft.com/office/drawing/2014/main" id="{23B0EB86-E546-4BB7-50EB-BE37402AE73B}"/>
              </a:ext>
            </a:extLst>
          </p:cNvPr>
          <p:cNvSpPr txBox="1"/>
          <p:nvPr/>
        </p:nvSpPr>
        <p:spPr>
          <a:xfrm>
            <a:off x="7231789" y="134262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5" name="文本框 4">
            <a:extLst>
              <a:ext uri="{FF2B5EF4-FFF2-40B4-BE49-F238E27FC236}">
                <a16:creationId xmlns:a16="http://schemas.microsoft.com/office/drawing/2014/main" id="{1DB1706D-70E2-580B-8A23-A38C611CD70C}"/>
              </a:ext>
            </a:extLst>
          </p:cNvPr>
          <p:cNvSpPr txBox="1"/>
          <p:nvPr/>
        </p:nvSpPr>
        <p:spPr>
          <a:xfrm>
            <a:off x="3193308" y="338848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72" name="yt_shape_10572"/>
          <p:cNvSpPr txBox="1"/>
          <p:nvPr/>
        </p:nvSpPr>
        <p:spPr>
          <a:xfrm>
            <a:off x="540000" y="900000"/>
            <a:ext cx="5155257"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是一个几何体的表面展开图</a:t>
            </a:r>
            <a:r>
              <a:rPr lang="en-US" altLang="zh-CN" sz="2400" b="0" i="0" u="none">
                <a:solidFill>
                  <a:srgbClr val="000000"/>
                </a:solidFill>
                <a:effectLst/>
                <a:latin typeface="宋体" pitchFamily="24"/>
                <a:ea typeface="宋体" pitchFamily="24"/>
              </a:rPr>
              <a:t>.</a:t>
            </a:r>
          </a:p>
        </p:txBody>
      </p:sp>
      <p:sp>
        <p:nvSpPr>
          <p:cNvPr id="10576" name="yt_shape_10576"/>
          <p:cNvSpPr txBox="1"/>
          <p:nvPr/>
        </p:nvSpPr>
        <p:spPr>
          <a:xfrm>
            <a:off x="540000" y="970019"/>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573" name="yt_shape_10573" title="H_149.0811">
            <a:extLst>
              <a:ext uri="{FF2B5EF4-FFF2-40B4-BE49-F238E27FC236}">
                <a16:creationId xmlns:a16="http://schemas.microsoft.com/office/drawing/2014/main" id="{249740F1-2B05-4C5A-B423-6F681AEFABC2}"/>
              </a:ext>
            </a:extLst>
          </p:cNvPr>
          <p:cNvGrpSpPr/>
          <p:nvPr/>
        </p:nvGrpSpPr>
        <p:grpSpPr>
          <a:xfrm>
            <a:off x="7680176" y="1591488"/>
            <a:ext cx="2113716" cy="1893330"/>
            <a:chOff x="0" y="0"/>
            <a:chExt cx="2113716" cy="1893330"/>
          </a:xfrm>
        </p:grpSpPr>
        <p:pic>
          <p:nvPicPr>
            <p:cNvPr id="2" name="yt_image_10573">
              <a:extLst>
                <a:ext uri="">
                  <a16:creationId xmlns="" xmlns:a16="http://schemas.microsoft.com/office/drawing/2014/main" xmlns:p14="http://schemas.microsoft.com/office/powerpoint/2010/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113716" cy="1497330"/>
            </a:xfrm>
            <a:prstGeom prst="rect">
              <a:avLst/>
            </a:prstGeom>
            <a:noFill/>
            <a:extLst>
              <a:ext uri="{909E8E84-426E-40DD-AFC4-6F175D3DCCD1}">
                <a14:hiddenFill xmlns:a14="http://schemas.microsoft.com/office/drawing/2010/main">
                  <a:solidFill>
                    <a:srgbClr val="FFFFFF"/>
                  </a:solidFill>
                </a14:hiddenFill>
              </a:ext>
            </a:extLst>
          </p:spPr>
        </p:pic>
        <p:sp>
          <p:nvSpPr>
            <p:cNvPr id="10575" name="yt_shape_10575" descr="{&quot;rangeId&quot;:0,&quot;IgnoreLineSpacing&quot;:1}"/>
            <p:cNvSpPr txBox="1"/>
            <p:nvPr/>
          </p:nvSpPr>
          <p:spPr>
            <a:xfrm>
              <a:off x="523577" y="1533330"/>
              <a:ext cx="1102562" cy="360000"/>
            </a:xfrm>
            <a:prstGeom prst="rect">
              <a:avLst/>
            </a:prstGeom>
          </p:spPr>
          <p:txBody>
            <a:bodyPr vert="horz" wrap="square" lIns="0" tIns="0" rIns="0" bIns="0" rtlCol="0">
              <a:noAutofit/>
            </a:bodyPr>
            <a:lstStyle/>
            <a:p>
              <a:pPr algn="ctr" eaLnBrk="1" latinLnBrk="0" hangingPunct="0">
                <a:lnSpc>
                  <a:spcPct val="100000"/>
                </a:lnSpc>
              </a:pPr>
              <a:r>
                <a:rPr lang="zh-CN" altLang="zh-CN" sz="2400" b="0" i="0" u="none">
                  <a:solidFill>
                    <a:srgbClr val="000000"/>
                  </a:solidFill>
                  <a:effectLst/>
                  <a:latin typeface="Times New Roman" pitchFamily="24"/>
                  <a:ea typeface="宋体" pitchFamily="24"/>
                </a:rPr>
                <a:t>第6题图</a:t>
              </a:r>
            </a:p>
          </p:txBody>
        </p:sp>
      </p:grpSp>
      <p:sp>
        <p:nvSpPr>
          <p:cNvPr id="10577" name="yt_shape_10577"/>
          <p:cNvSpPr txBox="1"/>
          <p:nvPr/>
        </p:nvSpPr>
        <p:spPr>
          <a:xfrm>
            <a:off x="540000" y="1379303"/>
            <a:ext cx="4975721"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该几何体是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填序号</a:t>
            </a:r>
            <a:r>
              <a:rPr lang="zh-CN" altLang="zh-CN" sz="2400" b="0" i="0" u="none">
                <a:solidFill>
                  <a:srgbClr val="000000"/>
                </a:solidFill>
                <a:effectLst/>
                <a:latin typeface="宋体" pitchFamily="24"/>
                <a:ea typeface="宋体" pitchFamily="24"/>
                <a:sym typeface=",isEnd"/>
              </a:rPr>
              <a:t>）；</a:t>
            </a:r>
          </a:p>
        </p:txBody>
      </p:sp>
      <p:graphicFrame>
        <p:nvGraphicFramePr>
          <p:cNvPr id="10578" name="yt_table_1057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56344281"/>
              </p:ext>
            </p:extLst>
          </p:nvPr>
        </p:nvGraphicFramePr>
        <p:xfrm>
          <a:off x="540056" y="1858606"/>
          <a:ext cx="4827906" cy="950976"/>
        </p:xfrm>
        <a:graphic>
          <a:graphicData uri="http://schemas.openxmlformats.org/drawingml/2006/table">
            <a:tbl>
              <a:tblPr/>
              <a:tblGrid>
                <a:gridCol w="2880043">
                  <a:extLst>
                    <a:ext uri="{9D8B030D-6E8A-4147-A177-3AD203B41FA5}">
                      <a16:colId xmlns:a16="http://schemas.microsoft.com/office/drawing/2014/main" val="10055"/>
                    </a:ext>
                  </a:extLst>
                </a:gridCol>
                <a:gridCol w="1947863">
                  <a:extLst>
                    <a:ext uri="{9D8B030D-6E8A-4147-A177-3AD203B41FA5}">
                      <a16:colId xmlns:a16="http://schemas.microsoft.com/office/drawing/2014/main" val="1005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正方体</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长方体</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三棱柱</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四棱锥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7"/>
                  </a:ext>
                </a:extLst>
              </a:tr>
            </a:tbl>
          </a:graphicData>
        </a:graphic>
      </p:graphicFrame>
      <p:sp>
        <p:nvSpPr>
          <p:cNvPr id="10580" name="yt_shape_10580"/>
          <p:cNvSpPr txBox="1"/>
          <p:nvPr/>
        </p:nvSpPr>
        <p:spPr>
          <a:xfrm>
            <a:off x="540000" y="2860160"/>
            <a:ext cx="3385542"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求该几何体的体积</a:t>
            </a:r>
            <a:r>
              <a:rPr lang="en-US"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10581" name="yt_shape_10581"/>
              <p:cNvSpPr txBox="1"/>
              <p:nvPr/>
            </p:nvSpPr>
            <p:spPr>
              <a:xfrm>
                <a:off x="540000" y="3339463"/>
                <a:ext cx="2842125" cy="638893"/>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p>
            </p:txBody>
          </p:sp>
        </mc:Choice>
        <mc:Fallback xmlns="">
          <p:sp>
            <p:nvSpPr>
              <p:cNvPr id="10581" name="yt_shape_10581"/>
              <p:cNvSpPr txBox="1">
                <a:spLocks noRot="1" noChangeAspect="1" noMove="1" noResize="1" noEditPoints="1" noAdjustHandles="1" noChangeArrowheads="1" noChangeShapeType="1" noTextEdit="1"/>
              </p:cNvSpPr>
              <p:nvPr/>
            </p:nvSpPr>
            <p:spPr>
              <a:xfrm>
                <a:off x="540000" y="3339463"/>
                <a:ext cx="2842125" cy="638893"/>
              </a:xfrm>
              <a:prstGeom prst="rect">
                <a:avLst/>
              </a:prstGeom>
              <a:blipFill>
                <a:blip r:embed="rId3"/>
                <a:stretch>
                  <a:fillRect l="-6652" r="-5579" b="-15238"/>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C95F9922-2D71-D2C6-70F0-CB08CF1D803B}"/>
              </a:ext>
            </a:extLst>
          </p:cNvPr>
          <p:cNvSpPr txBox="1"/>
          <p:nvPr/>
        </p:nvSpPr>
        <p:spPr>
          <a:xfrm>
            <a:off x="3040789" y="1332497"/>
            <a:ext cx="688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53A636AE-54B1-BBC6-CE08-917DF55699A0}"/>
                  </a:ext>
                </a:extLst>
              </p:cNvPr>
              <p:cNvSpPr txBox="1"/>
              <p:nvPr/>
            </p:nvSpPr>
            <p:spPr>
              <a:xfrm>
                <a:off x="449989" y="3292657"/>
                <a:ext cx="2994724"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53A636AE-54B1-BBC6-CE08-917DF55699A0}"/>
                  </a:ext>
                </a:extLst>
              </p:cNvPr>
              <p:cNvSpPr txBox="1">
                <a:spLocks noRot="1" noChangeAspect="1" noMove="1" noResize="1" noEditPoints="1" noAdjustHandles="1" noChangeArrowheads="1" noChangeShapeType="1" noTextEdit="1"/>
              </p:cNvSpPr>
              <p:nvPr/>
            </p:nvSpPr>
            <p:spPr>
              <a:xfrm>
                <a:off x="449989" y="3292657"/>
                <a:ext cx="2994724" cy="726326"/>
              </a:xfrm>
              <a:prstGeom prst="rect">
                <a:avLst/>
              </a:prstGeom>
              <a:blipFill>
                <a:blip r:embed="rId4"/>
                <a:stretch>
                  <a:fillRect l="-3259" r="-3259" b="-588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83" name="yt_shape_10583"/>
          <p:cNvSpPr txBox="1"/>
          <p:nvPr/>
        </p:nvSpPr>
        <p:spPr>
          <a:xfrm>
            <a:off x="540000" y="900000"/>
            <a:ext cx="314348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截一个几何体</a:t>
            </a:r>
          </a:p>
        </p:txBody>
      </p:sp>
      <p:sp>
        <p:nvSpPr>
          <p:cNvPr id="10584" name="yt_shape_10584"/>
          <p:cNvSpPr txBox="1"/>
          <p:nvPr/>
        </p:nvSpPr>
        <p:spPr>
          <a:xfrm>
            <a:off x="540000" y="1389434"/>
            <a:ext cx="707084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用一个平面去截三棱柱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截面不可能是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585" name="yt_table_1058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10104092"/>
              </p:ext>
            </p:extLst>
          </p:nvPr>
        </p:nvGraphicFramePr>
        <p:xfrm>
          <a:off x="540056" y="1868737"/>
          <a:ext cx="4827906" cy="950976"/>
        </p:xfrm>
        <a:graphic>
          <a:graphicData uri="http://schemas.openxmlformats.org/drawingml/2006/table">
            <a:tbl>
              <a:tblPr/>
              <a:tblGrid>
                <a:gridCol w="2880043">
                  <a:extLst>
                    <a:ext uri="{9D8B030D-6E8A-4147-A177-3AD203B41FA5}">
                      <a16:colId xmlns:a16="http://schemas.microsoft.com/office/drawing/2014/main" val="10057"/>
                    </a:ext>
                  </a:extLst>
                </a:gridCol>
                <a:gridCol w="1947863">
                  <a:extLst>
                    <a:ext uri="{9D8B030D-6E8A-4147-A177-3AD203B41FA5}">
                      <a16:colId xmlns:a16="http://schemas.microsoft.com/office/drawing/2014/main" val="1005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三角形</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五边形</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六边形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49"/>
                  </a:ext>
                </a:extLst>
              </a:tr>
            </a:tbl>
          </a:graphicData>
        </a:graphic>
      </p:graphicFrame>
      <p:sp>
        <p:nvSpPr>
          <p:cNvPr id="10587" name="yt_shape_10587"/>
          <p:cNvSpPr txBox="1"/>
          <p:nvPr/>
        </p:nvSpPr>
        <p:spPr>
          <a:xfrm>
            <a:off x="540000" y="2870291"/>
            <a:ext cx="7925246"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下列几何体的截面分别是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0588" name="yt_image_10588">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3141293" y="3645024"/>
            <a:ext cx="5909414" cy="129614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708268027">
            <a:extLst>
              <a:ext uri="{FF2B5EF4-FFF2-40B4-BE49-F238E27FC236}">
                <a16:creationId xmlns:a16="http://schemas.microsoft.com/office/drawing/2014/main" id="{6FA74088-D7B6-1DE3-5ABB-F8CC1FFDA0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5B736669-6F13-C080-DB34-3403CF1FDC83}"/>
              </a:ext>
            </a:extLst>
          </p:cNvPr>
          <p:cNvSpPr txBox="1"/>
          <p:nvPr/>
        </p:nvSpPr>
        <p:spPr>
          <a:xfrm>
            <a:off x="6622189" y="134262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618ACE28-EE0E-EF82-19CC-8ED4DADCE29E}"/>
              </a:ext>
            </a:extLst>
          </p:cNvPr>
          <p:cNvSpPr txBox="1"/>
          <p:nvPr/>
        </p:nvSpPr>
        <p:spPr>
          <a:xfrm>
            <a:off x="4488589" y="2823485"/>
            <a:ext cx="3837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圆、长方形、三角形、圆</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90" name="yt_shape_10590"/>
          <p:cNvSpPr txBox="1"/>
          <p:nvPr/>
        </p:nvSpPr>
        <p:spPr>
          <a:xfrm>
            <a:off x="540000" y="900000"/>
            <a:ext cx="437459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从不同的方向看几何体</a:t>
            </a:r>
          </a:p>
        </p:txBody>
      </p:sp>
      <p:sp>
        <p:nvSpPr>
          <p:cNvPr id="10591" name="yt_shape_10591"/>
          <p:cNvSpPr txBox="1"/>
          <p:nvPr/>
        </p:nvSpPr>
        <p:spPr>
          <a:xfrm>
            <a:off x="540119" y="1389434"/>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贵州省中考改编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我们从不同的方向观察同一物体时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可能看到不同的图形</a:t>
            </a:r>
            <a:r>
              <a:rPr lang="zh-CN" altLang="zh-CN" sz="2400" b="0" i="0" u="none">
                <a:solidFill>
                  <a:srgbClr val="000000"/>
                </a:solidFill>
                <a:effectLst/>
                <a:latin typeface="宋体" pitchFamily="24"/>
                <a:ea typeface="宋体" pitchFamily="24"/>
                <a:sym typeface="_⨹_1_37688"/>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则从正面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左面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上面观察都不可能看到长方形的是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92" name="yt_image_1059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709937" y="2501233"/>
            <a:ext cx="4772125" cy="931545"/>
          </a:xfrm>
          <a:prstGeom prst="rect">
            <a:avLst/>
          </a:prstGeom>
          <a:noFill/>
          <a:extLst>
            <a:ext uri="{909E8E84-426E-40DD-AFC4-6F175D3DCCD1}">
              <a14:hiddenFill xmlns:a14="http://schemas.microsoft.com/office/drawing/2010/main">
                <a:solidFill>
                  <a:srgbClr val="FFFFFF"/>
                </a:solidFill>
              </a14:hiddenFill>
            </a:ext>
          </a:extLst>
        </p:spPr>
      </p:pic>
      <p:sp>
        <p:nvSpPr>
          <p:cNvPr id="10594" name="yt_shape_10594"/>
          <p:cNvSpPr txBox="1"/>
          <p:nvPr/>
        </p:nvSpPr>
        <p:spPr>
          <a:xfrm>
            <a:off x="540119" y="3483360"/>
            <a:ext cx="11111999"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10</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用四个相同的小立方块搭几何体</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要求从正面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左面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0_a04a0"/>
              </a:rPr>
              <a:t>上面看到的几何体的形</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状图中至少有两个是相同的</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9_372b5"/>
              </a:rPr>
              <a:t>则如图所示四种摆放方式中不符合要求的</a:t>
            </a:r>
            <a:r>
              <a:rPr lang="zh-CN" altLang="zh-CN" sz="2400" b="0" i="0" u="none" dirty="0" smtClean="0">
                <a:solidFill>
                  <a:srgbClr val="000000"/>
                </a:solidFill>
                <a:effectLst/>
                <a:latin typeface="Times New Roman" pitchFamily="24"/>
                <a:ea typeface="宋体" pitchFamily="24"/>
                <a:sym typeface="_⨹_19_372b5"/>
              </a:rPr>
              <a:t>是</a:t>
            </a:r>
            <a:r>
              <a:rPr lang="zh-CN" altLang="zh-CN" sz="2400" b="0" i="0" u="none" dirty="0" smtClean="0">
                <a:solidFill>
                  <a:srgbClr val="000000"/>
                </a:solidFill>
                <a:effectLst/>
                <a:latin typeface="Times New Roman" pitchFamily="24"/>
                <a:ea typeface="宋体" pitchFamily="24"/>
              </a:rPr>
              <a:t/>
            </a:r>
            <a:br>
              <a:rPr lang="zh-CN" altLang="zh-CN" sz="2400" b="0" i="0" u="none" dirty="0" smtClean="0">
                <a:solidFill>
                  <a:srgbClr val="000000"/>
                </a:solidFill>
                <a:effectLst/>
                <a:latin typeface="Times New Roman" pitchFamily="24"/>
                <a:ea typeface="宋体" pitchFamily="24"/>
              </a:rPr>
            </a:br>
            <a:r>
              <a:rPr lang="zh-CN" altLang="zh-CN" sz="2400" b="0" i="0" u="none" dirty="0" smtClean="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D</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pic>
        <p:nvPicPr>
          <p:cNvPr id="10595" name="yt_image_1059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3739950" y="5075290"/>
            <a:ext cx="4712099" cy="90982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708268086">
            <a:extLst>
              <a:ext uri="{FF2B5EF4-FFF2-40B4-BE49-F238E27FC236}">
                <a16:creationId xmlns:a16="http://schemas.microsoft.com/office/drawing/2014/main" id="{DC27272D-4C30-6830-94B2-D2700A84E3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F8C255D8-8A15-33FA-04E2-B601775ABAED}"/>
              </a:ext>
            </a:extLst>
          </p:cNvPr>
          <p:cNvSpPr txBox="1"/>
          <p:nvPr/>
        </p:nvSpPr>
        <p:spPr>
          <a:xfrm>
            <a:off x="8070107" y="18181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2208960A-A7F3-1999-14FA-855475DFEDF5}"/>
              </a:ext>
            </a:extLst>
          </p:cNvPr>
          <p:cNvSpPr txBox="1"/>
          <p:nvPr/>
        </p:nvSpPr>
        <p:spPr>
          <a:xfrm>
            <a:off x="1059708" y="438753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97" name="yt_shape_10597"/>
          <p:cNvSpPr txBox="1"/>
          <p:nvPr/>
        </p:nvSpPr>
        <p:spPr>
          <a:xfrm>
            <a:off x="540119" y="900000"/>
            <a:ext cx="10956481" cy="1388778"/>
          </a:xfrm>
          <a:prstGeom prst="rect">
            <a:avLst/>
          </a:prstGeom>
        </p:spPr>
        <p:txBody>
          <a:bodyPr vert="horz" wrap="square" lIns="0" tIns="0" rIns="0" bIns="0" rtlCol="0">
            <a:noAutofit/>
          </a:bodyPr>
          <a:lstStyle/>
          <a:p>
            <a:pPr algn="just" eaLnBrk="1" latinLnBrk="0" hangingPunct="0">
              <a:lnSpc>
                <a:spcPct val="129999"/>
              </a:lnSpc>
            </a:pPr>
            <a:r>
              <a:rPr lang="en-US" altLang="zh-CN" sz="2400" b="0" i="0" u="none" dirty="0">
                <a:solidFill>
                  <a:srgbClr val="000000"/>
                </a:solidFill>
                <a:effectLst/>
                <a:latin typeface="Times New Roman" pitchFamily="24"/>
                <a:ea typeface="宋体" pitchFamily="24"/>
              </a:rPr>
              <a:t>11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如图是一个由多个相同小正方体堆积而成的几何体从上面看到的形状图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_99bcd"/>
              </a:rPr>
              <a:t>图中</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所示的数字为该位置小正方体的个数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6_6f4d7"/>
              </a:rPr>
              <a:t>则这个几何体从左面看到的形状图是</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宋体" pitchFamily="24"/>
                <a:ea typeface="宋体" pitchFamily="24"/>
              </a:rPr>
              <a:t>（</a:t>
            </a:r>
            <a:r>
              <a:rPr lang="zh-CN" altLang="zh-CN" sz="2400" b="0" i="0" u="none" dirty="0">
                <a:solidFill>
                  <a:srgbClr val="555369"/>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A</a:t>
            </a:r>
            <a:r>
              <a:rPr lang="zh-CN" altLang="zh-CN" sz="2400" b="0" i="0" u="none" dirty="0">
                <a:solidFill>
                  <a:srgbClr val="555369"/>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pic>
        <p:nvPicPr>
          <p:cNvPr id="10598" name="yt_image_10598" title="H_95.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90209" y="2491930"/>
            <a:ext cx="1211580" cy="1211580"/>
          </a:xfrm>
          <a:prstGeom prst="rect">
            <a:avLst/>
          </a:prstGeom>
          <a:noFill/>
          <a:extLst>
            <a:ext uri="{909E8E84-426E-40DD-AFC4-6F175D3DCCD1}">
              <a14:hiddenFill xmlns:a14="http://schemas.microsoft.com/office/drawing/2010/main">
                <a:solidFill>
                  <a:srgbClr val="FFFFFF"/>
                </a:solidFill>
              </a14:hiddenFill>
            </a:ext>
          </a:extLst>
        </p:spPr>
      </p:pic>
      <p:pic>
        <p:nvPicPr>
          <p:cNvPr id="10600" name="yt_image_10600" title="H_72.9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2783632" y="3906395"/>
            <a:ext cx="6066789" cy="117878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D5F5FA6-2756-AD2C-BEBE-3E73419C410F}"/>
              </a:ext>
            </a:extLst>
          </p:cNvPr>
          <p:cNvSpPr txBox="1"/>
          <p:nvPr/>
        </p:nvSpPr>
        <p:spPr>
          <a:xfrm>
            <a:off x="1059708" y="180417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03" name="yt_shape_10603"/>
          <p:cNvSpPr txBox="1"/>
          <p:nvPr/>
        </p:nvSpPr>
        <p:spPr>
          <a:xfrm>
            <a:off x="540000" y="900000"/>
            <a:ext cx="2366866"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7794">
                <a:solidFill>
                  <a:srgbClr val="1EE3CF"/>
                </a:solidFill>
                <a:effectLst/>
                <a:latin typeface="Times New Roman" pitchFamily="26"/>
                <a:ea typeface="宋体" pitchFamily="26"/>
              </a:rPr>
              <a:t> </a:t>
            </a:r>
          </a:p>
        </p:txBody>
      </p:sp>
      <p:pic>
        <p:nvPicPr>
          <p:cNvPr id="10602" name="yt_image_10602" title="H_41.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0605" name="yt_shape_10605"/>
          <p:cNvSpPr txBox="1"/>
          <p:nvPr/>
        </p:nvSpPr>
        <p:spPr>
          <a:xfrm>
            <a:off x="540000" y="1482165"/>
            <a:ext cx="5993628"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如图所示的正方体的展开图是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606" name="yt_image_10606" title="H_91.9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3735202" y="2113832"/>
            <a:ext cx="4721594" cy="1168146"/>
          </a:xfrm>
          <a:prstGeom prst="rect">
            <a:avLst/>
          </a:prstGeom>
          <a:noFill/>
          <a:extLst>
            <a:ext uri="{909E8E84-426E-40DD-AFC4-6F175D3DCCD1}">
              <a14:hiddenFill xmlns:a14="http://schemas.microsoft.com/office/drawing/2010/main">
                <a:solidFill>
                  <a:srgbClr val="FFFFFF"/>
                </a:solidFill>
              </a14:hiddenFill>
            </a:ext>
          </a:extLst>
        </p:spPr>
      </p:pic>
      <p:sp>
        <p:nvSpPr>
          <p:cNvPr id="10608" name="yt_shape_10608"/>
          <p:cNvSpPr txBox="1"/>
          <p:nvPr/>
        </p:nvSpPr>
        <p:spPr>
          <a:xfrm>
            <a:off x="540120" y="3332508"/>
            <a:ext cx="11492915" cy="1372299"/>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如图是由</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块完全相同的小正方体搭成的几何体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3_ff67a,isEnd"/>
              </a:rPr>
              <a:t>如果在这个几何体上再添加一</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些小正方体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并保持从正面和左面看到的形状不变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则最多可以添加</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Times New Roman" pitchFamily="24"/>
                <a:ea typeface="宋体" pitchFamily="24"/>
                <a:sym typeface="_⨹_3_875aa,isEnd"/>
              </a:rPr>
              <a:t>块小正</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方体</a:t>
            </a:r>
            <a:r>
              <a:rPr lang="en-US" altLang="zh-CN" sz="2400" b="0" i="0" u="none">
                <a:solidFill>
                  <a:srgbClr val="000000"/>
                </a:solidFill>
                <a:effectLst/>
                <a:latin typeface="宋体" pitchFamily="24"/>
                <a:ea typeface="宋体" pitchFamily="24"/>
                <a:sym typeface=",isEnd"/>
              </a:rPr>
              <a:t>.</a:t>
            </a:r>
          </a:p>
        </p:txBody>
      </p:sp>
      <p:pic>
        <p:nvPicPr>
          <p:cNvPr id="10609" name="yt_image_10609" title="H_125.6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5326875" y="4703806"/>
            <a:ext cx="1538249" cy="159562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2DB5C4A-3B4B-FA83-6E96-DBFAF5C067B5}"/>
              </a:ext>
            </a:extLst>
          </p:cNvPr>
          <p:cNvSpPr txBox="1"/>
          <p:nvPr/>
        </p:nvSpPr>
        <p:spPr>
          <a:xfrm>
            <a:off x="5555389" y="14353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3" name="文本框 2">
            <a:extLst>
              <a:ext uri="{FF2B5EF4-FFF2-40B4-BE49-F238E27FC236}">
                <a16:creationId xmlns:a16="http://schemas.microsoft.com/office/drawing/2014/main" id="{39D68979-0F1F-CAAD-93AE-753B34545827}"/>
              </a:ext>
            </a:extLst>
          </p:cNvPr>
          <p:cNvSpPr txBox="1"/>
          <p:nvPr/>
        </p:nvSpPr>
        <p:spPr>
          <a:xfrm>
            <a:off x="9898908" y="3761190"/>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791</Words>
  <Application>Microsoft Office PowerPoint</Application>
  <PresentationFormat>宽屏</PresentationFormat>
  <Paragraphs>90</Paragraphs>
  <Slides>12</Slides>
  <Notes>0</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12</vt:i4>
      </vt:variant>
    </vt:vector>
  </HeadingPairs>
  <TitlesOfParts>
    <vt:vector size="40" baseType="lpstr">
      <vt:lpstr>,isEnd</vt:lpstr>
      <vt:lpstr>_⨹_1_37688</vt:lpstr>
      <vt:lpstr>_⨹_10_a04a0</vt:lpstr>
      <vt:lpstr>_⨹_12_22f39,isEnd</vt:lpstr>
      <vt:lpstr>_⨹_13_ff67a,isEnd</vt:lpstr>
      <vt:lpstr>_⨹_16_6f4d7</vt:lpstr>
      <vt:lpstr>_⨹_19_372b5</vt:lpstr>
      <vt:lpstr>_⨹_2_70374</vt:lpstr>
      <vt:lpstr>_⨹_2_99bcd</vt:lpstr>
      <vt:lpstr>_⨹_3_875aa,isEnd</vt:lpstr>
      <vt:lpstr>_⨹_4_b04c2,isEnd</vt:lpstr>
      <vt:lpstr>_⨹_5_bbb28</vt:lpstr>
      <vt:lpstr>_⨹_6_c5816,isEnd</vt:lpstr>
      <vt:lpstr>_⨹_9_7c0c2,isEnd</vt:lpstr>
      <vt:lpstr>_⨹_9_8c97e</vt:lpstr>
      <vt:lpstr>Finished</vt:lpstr>
      <vt:lpstr>W:6.005039,H:37.44</vt:lpstr>
      <vt:lpstr>等线</vt:lpstr>
      <vt:lpstr>等线 Light</vt:lpstr>
      <vt:lpstr>黑体</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阳鑫</cp:lastModifiedBy>
  <cp:revision>11</cp:revision>
  <dcterms:created xsi:type="dcterms:W3CDTF">2024-07-23T04:16:09Z</dcterms:created>
  <dcterms:modified xsi:type="dcterms:W3CDTF">2024-07-23T16:37:18Z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