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7" r:id="rId6"/>
    <p:sldId id="309" r:id="rId7"/>
    <p:sldId id="311" r:id="rId8"/>
    <p:sldId id="312" r:id="rId9"/>
    <p:sldId id="314" r:id="rId10"/>
    <p:sldId id="317" r:id="rId11"/>
    <p:sldId id="319" r:id="rId12"/>
    <p:sldId id="322" r:id="rId13"/>
    <p:sldId id="327" r:id="rId14"/>
    <p:sldId id="330" r:id="rId15"/>
    <p:sldId id="333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9" d="100"/>
          <a:sy n="49" d="100"/>
        </p:scale>
        <p:origin x="56" y="1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7" name="yt_shape_12977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2978" name="yt_image_12978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0" name="yt_shape_12980"/>
          <p:cNvSpPr txBox="1"/>
          <p:nvPr/>
        </p:nvSpPr>
        <p:spPr>
          <a:xfrm>
            <a:off x="540000" y="1976703"/>
            <a:ext cx="7949292" cy="13956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两点之间的所有连线中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两点之间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叫作这两点之间的距离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把一条线段分成相等的两条线段的点叫线段的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B531EF-6538-31EE-0090-4FCA47938414}"/>
              </a:ext>
            </a:extLst>
          </p:cNvPr>
          <p:cNvSpPr txBox="1"/>
          <p:nvPr/>
        </p:nvSpPr>
        <p:spPr>
          <a:xfrm>
            <a:off x="4512402" y="192989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89F228-4B25-5DC9-7752-7451709A5874}"/>
              </a:ext>
            </a:extLst>
          </p:cNvPr>
          <p:cNvSpPr txBox="1"/>
          <p:nvPr/>
        </p:nvSpPr>
        <p:spPr>
          <a:xfrm>
            <a:off x="2378802" y="240538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线段的长度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323745-C601-D17F-5BCA-A76E661735FF}"/>
              </a:ext>
            </a:extLst>
          </p:cNvPr>
          <p:cNvSpPr txBox="1"/>
          <p:nvPr/>
        </p:nvSpPr>
        <p:spPr>
          <a:xfrm>
            <a:off x="7255601" y="2880873"/>
            <a:ext cx="10944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6" name="yt_shape_1304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45" name="yt_image_13045" title="H_41.85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48" name="yt_shape_13048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某同学的家在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星期日他到书店去买书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想尽快赶到书店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2834"/>
              </a:rPr>
              <a:t>请你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帮助他选择一条最近的路线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50" name="yt_table_1305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567762"/>
              </p:ext>
            </p:extLst>
          </p:nvPr>
        </p:nvGraphicFramePr>
        <p:xfrm>
          <a:off x="540056" y="2441600"/>
          <a:ext cx="7537768" cy="950976"/>
        </p:xfrm>
        <a:graphic>
          <a:graphicData uri="http://schemas.openxmlformats.org/drawingml/2006/table">
            <a:tbl>
              <a:tblPr/>
              <a:tblGrid>
                <a:gridCol w="4485005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  <a:gridCol w="3052763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</a:tbl>
          </a:graphicData>
        </a:graphic>
      </p:graphicFrame>
      <p:pic>
        <p:nvPicPr>
          <p:cNvPr id="13049" name="yt_image_13049_skip" title="H_89.37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1356" y="2441600"/>
            <a:ext cx="2068583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2" name="yt_shape_13052"/>
          <p:cNvSpPr txBox="1"/>
          <p:nvPr/>
        </p:nvSpPr>
        <p:spPr>
          <a:xfrm>
            <a:off x="540119" y="362738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ca06"/>
              </a:rPr>
              <a:t>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54" name="yt_table_1305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419010"/>
              </p:ext>
            </p:extLst>
          </p:nvPr>
        </p:nvGraphicFramePr>
        <p:xfrm>
          <a:off x="540056" y="4586822"/>
          <a:ext cx="6510655" cy="950976"/>
        </p:xfrm>
        <a:graphic>
          <a:graphicData uri="http://schemas.openxmlformats.org/drawingml/2006/table">
            <a:tbl>
              <a:tblPr/>
              <a:tblGrid>
                <a:gridCol w="4485005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  <a:gridCol w="2025650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</a:tbl>
          </a:graphicData>
        </a:graphic>
      </p:graphicFrame>
      <p:pic>
        <p:nvPicPr>
          <p:cNvPr id="13053" name="yt_image_13053_skip" title="H_32.4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67828" y="4586822"/>
            <a:ext cx="1982091" cy="4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EE2E26-4EF0-818D-2077-2A6DD27E81AD}"/>
              </a:ext>
            </a:extLst>
          </p:cNvPr>
          <p:cNvSpPr txBox="1"/>
          <p:nvPr/>
        </p:nvSpPr>
        <p:spPr>
          <a:xfrm>
            <a:off x="47173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65F618-7F64-A6AF-364C-915C61A1E622}"/>
              </a:ext>
            </a:extLst>
          </p:cNvPr>
          <p:cNvSpPr txBox="1"/>
          <p:nvPr/>
        </p:nvSpPr>
        <p:spPr>
          <a:xfrm>
            <a:off x="7677996" y="405606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6" name="yt_shape_13056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93bf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其中的数学道理是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057" name="yt_image_13057" title="H_64.3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4241" y="2092194"/>
            <a:ext cx="1623517" cy="81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9" name="yt_shape_13059"/>
          <p:cNvSpPr txBox="1"/>
          <p:nvPr/>
        </p:nvSpPr>
        <p:spPr>
          <a:xfrm>
            <a:off x="540120" y="312816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两点分成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9faa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13060" name="yt_image_13060" title="H_32.7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7593" y="4239965"/>
            <a:ext cx="3136813" cy="416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67C120-CF79-FB38-76AC-7B938A7B7D0B}"/>
              </a:ext>
            </a:extLst>
          </p:cNvPr>
          <p:cNvSpPr txBox="1"/>
          <p:nvPr/>
        </p:nvSpPr>
        <p:spPr>
          <a:xfrm>
            <a:off x="5585671" y="85319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CB0682-D977-6A93-ACE3-36CD9BEC1882}"/>
              </a:ext>
            </a:extLst>
          </p:cNvPr>
          <p:cNvSpPr txBox="1"/>
          <p:nvPr/>
        </p:nvSpPr>
        <p:spPr>
          <a:xfrm>
            <a:off x="8544771" y="85319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4E7272-35F1-0D13-21E7-251E899F27D6}"/>
              </a:ext>
            </a:extLst>
          </p:cNvPr>
          <p:cNvSpPr txBox="1"/>
          <p:nvPr/>
        </p:nvSpPr>
        <p:spPr>
          <a:xfrm>
            <a:off x="11740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0BBB0B-D3B5-693B-4661-4F16C68569B5}"/>
              </a:ext>
            </a:extLst>
          </p:cNvPr>
          <p:cNvSpPr txBox="1"/>
          <p:nvPr/>
        </p:nvSpPr>
        <p:spPr>
          <a:xfrm>
            <a:off x="9457582" y="1328682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6_28f7e"/>
              </a:rPr>
              <a:t>两点之间线段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1570A8-E46E-B3AA-BEE1-B8BE252E413A}"/>
              </a:ext>
            </a:extLst>
          </p:cNvPr>
          <p:cNvSpPr txBox="1"/>
          <p:nvPr/>
        </p:nvSpPr>
        <p:spPr>
          <a:xfrm>
            <a:off x="450108" y="1804170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4936DC-3223-9955-BD72-5950A321CBF1}"/>
              </a:ext>
            </a:extLst>
          </p:cNvPr>
          <p:cNvSpPr txBox="1"/>
          <p:nvPr/>
        </p:nvSpPr>
        <p:spPr>
          <a:xfrm>
            <a:off x="1059709" y="3556848"/>
            <a:ext cx="1161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67" name="yt_shape_13067"/>
              <p:cNvSpPr txBox="1"/>
              <p:nvPr/>
            </p:nvSpPr>
            <p:spPr>
              <a:xfrm>
                <a:off x="540000" y="2244393"/>
                <a:ext cx="782586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="">
          <p:sp>
            <p:nvSpPr>
              <p:cNvPr id="13067" name="yt_shape_130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44393"/>
                <a:ext cx="7825860" cy="639855"/>
              </a:xfrm>
              <a:prstGeom prst="rect">
                <a:avLst/>
              </a:prstGeom>
              <a:blipFill>
                <a:blip r:embed="rId2"/>
                <a:stretch>
                  <a:fillRect l="-2416" r="-1247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7406CA3-1B4F-9EB2-8022-E49B9877F15A}"/>
              </a:ext>
            </a:extLst>
          </p:cNvPr>
          <p:cNvSpPr txBox="1"/>
          <p:nvPr/>
        </p:nvSpPr>
        <p:spPr>
          <a:xfrm>
            <a:off x="6914289" y="2197587"/>
            <a:ext cx="7896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062"/>
          <p:cNvSpPr txBox="1"/>
          <p:nvPr/>
        </p:nvSpPr>
        <p:spPr>
          <a:xfrm>
            <a:off x="540000" y="836712"/>
            <a:ext cx="61891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四点在同一直线上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5" name="yt_image_13063" title="H_21.1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627" y="1405819"/>
            <a:ext cx="4023765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065"/>
          <p:cNvSpPr txBox="1"/>
          <p:nvPr/>
        </p:nvSpPr>
        <p:spPr>
          <a:xfrm>
            <a:off x="540000" y="1288940"/>
            <a:ext cx="899765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比较线段的大小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5F7E66-A0A1-4D07-E6F5-383E75F81245}"/>
              </a:ext>
            </a:extLst>
          </p:cNvPr>
          <p:cNvSpPr txBox="1"/>
          <p:nvPr/>
        </p:nvSpPr>
        <p:spPr>
          <a:xfrm>
            <a:off x="3982177" y="171762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069"/>
          <p:cNvSpPr txBox="1"/>
          <p:nvPr/>
        </p:nvSpPr>
        <p:spPr>
          <a:xfrm>
            <a:off x="540119" y="2906882"/>
            <a:ext cx="11492915" cy="16564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b7f8"/>
              </a:rPr>
              <a:t>的中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200" b="0" i="0" u="none" spc="29500" dirty="0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</a:rPr>
              <a:t> </a:t>
            </a:r>
          </a:p>
        </p:txBody>
      </p:sp>
      <p:pic>
        <p:nvPicPr>
          <p:cNvPr id="9" name="yt_image_13071" title="H_13.25795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576496"/>
            <a:ext cx="3783826" cy="16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3074"/>
          <p:cNvSpPr txBox="1"/>
          <p:nvPr/>
        </p:nvSpPr>
        <p:spPr>
          <a:xfrm>
            <a:off x="540000" y="4795605"/>
            <a:ext cx="778578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被点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分成了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三部分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41C3C5-ED70-9FF6-E91D-A64C8D6C7571}"/>
              </a:ext>
            </a:extLst>
          </p:cNvPr>
          <p:cNvSpPr txBox="1"/>
          <p:nvPr/>
        </p:nvSpPr>
        <p:spPr>
          <a:xfrm>
            <a:off x="450108" y="3811052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80CD517-BC59-FF7D-D015-0A04B3AB2B80}"/>
              </a:ext>
            </a:extLst>
          </p:cNvPr>
          <p:cNvSpPr txBox="1"/>
          <p:nvPr/>
        </p:nvSpPr>
        <p:spPr>
          <a:xfrm>
            <a:off x="449989" y="4748799"/>
            <a:ext cx="7890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被点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分成了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三部分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5F81F59-0613-5F36-94CD-BA2886F5D8E0}"/>
              </a:ext>
            </a:extLst>
          </p:cNvPr>
          <p:cNvSpPr txBox="1"/>
          <p:nvPr/>
        </p:nvSpPr>
        <p:spPr>
          <a:xfrm>
            <a:off x="449989" y="5224287"/>
            <a:ext cx="497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C465294-D4A8-73F9-558B-5A77FF85E7CC}"/>
              </a:ext>
            </a:extLst>
          </p:cNvPr>
          <p:cNvSpPr txBox="1"/>
          <p:nvPr/>
        </p:nvSpPr>
        <p:spPr>
          <a:xfrm>
            <a:off x="449989" y="5699775"/>
            <a:ext cx="628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1A60D07-F7F5-0EE3-7863-457F89BD0929}"/>
              </a:ext>
            </a:extLst>
          </p:cNvPr>
          <p:cNvSpPr txBox="1"/>
          <p:nvPr/>
        </p:nvSpPr>
        <p:spPr>
          <a:xfrm>
            <a:off x="449989" y="6175263"/>
            <a:ext cx="3524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9" name="yt_shape_1307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78" name="yt_image_13078" title="H_41.85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81" name="yt_shape_13081"/>
              <p:cNvSpPr txBox="1"/>
              <p:nvPr/>
            </p:nvSpPr>
            <p:spPr>
              <a:xfrm>
                <a:off x="540119" y="1482165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6665"/>
                  </a:rPr>
                  <a:t>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3081" name="yt_shape_13081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546916"/>
              </a:xfrm>
              <a:prstGeom prst="rect">
                <a:avLst/>
              </a:prstGeom>
              <a:blipFill>
                <a:blip r:embed="rId3"/>
                <a:stretch>
                  <a:fillRect l="-1645" t="-1914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85" name="yt_image_13085" title="H_19.4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73473" y="3073266"/>
            <a:ext cx="2478526" cy="35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87" name="yt_shape_13087"/>
              <p:cNvSpPr txBox="1"/>
              <p:nvPr/>
            </p:nvSpPr>
            <p:spPr>
              <a:xfrm>
                <a:off x="540000" y="4230332"/>
                <a:ext cx="8981626" cy="1797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3087" name="yt_shape_13087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30332"/>
                <a:ext cx="8981626" cy="1797030"/>
              </a:xfrm>
              <a:prstGeom prst="rect">
                <a:avLst/>
              </a:prstGeom>
              <a:blipFill>
                <a:blip r:embed="rId5"/>
                <a:stretch>
                  <a:fillRect l="-2105" t="-3051" r="-1086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05EB458-909F-2AF9-5546-2D16E4AB7278}"/>
                  </a:ext>
                </a:extLst>
              </p:cNvPr>
              <p:cNvSpPr txBox="1"/>
              <p:nvPr/>
            </p:nvSpPr>
            <p:spPr>
              <a:xfrm>
                <a:off x="450108" y="2861823"/>
                <a:ext cx="73619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2" name="文本框 1" descr="{'rangeId': 25, 'hasSerialNum': 1}">
                <a:extLst>
                  <a:ext uri="{FF2B5EF4-FFF2-40B4-BE49-F238E27FC236}">
                    <a16:creationId xmlns:a16="http://schemas.microsoft.com/office/drawing/2014/main" id="{B05EB458-909F-2AF9-5546-2D16E4AB72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61823"/>
                <a:ext cx="7361937" cy="765061"/>
              </a:xfrm>
              <a:prstGeom prst="rect">
                <a:avLst/>
              </a:prstGeom>
              <a:blipFill>
                <a:blip r:embed="rId6"/>
                <a:stretch>
                  <a:fillRect l="-1325" r="-107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8697F86-63A7-0422-746A-950E24256573}"/>
              </a:ext>
            </a:extLst>
          </p:cNvPr>
          <p:cNvSpPr txBox="1"/>
          <p:nvPr/>
        </p:nvSpPr>
        <p:spPr>
          <a:xfrm>
            <a:off x="450108" y="3533272"/>
            <a:ext cx="3885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D520A7-F703-E183-E9A5-C78346C75331}"/>
                  </a:ext>
                </a:extLst>
              </p:cNvPr>
              <p:cNvSpPr txBox="1"/>
              <p:nvPr/>
            </p:nvSpPr>
            <p:spPr>
              <a:xfrm>
                <a:off x="449989" y="4659014"/>
                <a:ext cx="57045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71D520A7-F703-E183-E9A5-C78346C753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59014"/>
                <a:ext cx="5704586" cy="765061"/>
              </a:xfrm>
              <a:prstGeom prst="rect">
                <a:avLst/>
              </a:prstGeom>
              <a:blipFill>
                <a:blip r:embed="rId7"/>
                <a:stretch>
                  <a:fillRect l="-1709" r="-160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2C8904-23AC-98A0-1646-51CCF0AE539E}"/>
                  </a:ext>
                </a:extLst>
              </p:cNvPr>
              <p:cNvSpPr txBox="1"/>
              <p:nvPr/>
            </p:nvSpPr>
            <p:spPr>
              <a:xfrm>
                <a:off x="449989" y="5330463"/>
                <a:ext cx="90748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5" name="文本框 4" descr="{'rangeId': 26}">
                <a:extLst>
                  <a:ext uri="{FF2B5EF4-FFF2-40B4-BE49-F238E27FC236}">
                    <a16:creationId xmlns:a16="http://schemas.microsoft.com/office/drawing/2014/main" id="{242C8904-23AC-98A0-1646-51CCF0AE53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0463"/>
                <a:ext cx="9074848" cy="726326"/>
              </a:xfrm>
              <a:prstGeom prst="rect">
                <a:avLst/>
              </a:prstGeom>
              <a:blipFill>
                <a:blip r:embed="rId8"/>
                <a:stretch>
                  <a:fillRect l="-1075" r="-107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92" name="yt_shape_13092"/>
              <p:cNvSpPr txBox="1"/>
              <p:nvPr/>
            </p:nvSpPr>
            <p:spPr>
              <a:xfrm>
                <a:off x="540119" y="900000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45df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你能猜想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写出你的结论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不需要说明理由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092" name="yt_shape_13092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9156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95" name="yt_image_13095" title="H_19.4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3428" y="2011798"/>
            <a:ext cx="2348571" cy="33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B157C3-A3AC-FA01-5253-B37788DFE3AB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29343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CCB157C3-A3AC-FA01-5253-B37788DFE3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2934399" cy="726326"/>
              </a:xfrm>
              <a:prstGeom prst="rect">
                <a:avLst/>
              </a:prstGeom>
              <a:blipFill>
                <a:blip r:embed="rId4"/>
                <a:stretch>
                  <a:fillRect l="-3326" r="-332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4" name="yt_shape_12984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2983" name="yt_image_12983" title="H_31.0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6" name="yt_shape_12986"/>
          <p:cNvSpPr txBox="1"/>
          <p:nvPr/>
        </p:nvSpPr>
        <p:spPr>
          <a:xfrm>
            <a:off x="540119" y="13864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0c4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987" name="yt_image_12987" title="H_20.2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9870" y="2498223"/>
            <a:ext cx="2712259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89" name="yt_shape_12989"/>
              <p:cNvSpPr txBox="1"/>
              <p:nvPr/>
            </p:nvSpPr>
            <p:spPr>
              <a:xfrm>
                <a:off x="540000" y="2626810"/>
                <a:ext cx="11493034" cy="42791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  <a:endParaRPr lang="en-US" altLang="zh-CN" sz="2400" b="0" i="0" u="none" dirty="0" smtClean="0">
                  <a:solidFill>
                    <a:srgbClr val="D5004A"/>
                  </a:solidFill>
                  <a:effectLst/>
                  <a:latin typeface="Times New Roman" pitchFamily="24"/>
                  <a:ea typeface="黑体" pitchFamily="24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4cm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是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中点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1" i="1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是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中点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1" i="1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1" i="1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1" i="1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1" i="1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D5004A"/>
                    </a:solidFill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本题考查了线段的和差、线段的中点等知识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  <a:sym typeface="_⨹_10_90824"/>
                  </a:rPr>
                  <a:t>先根据线段中点的性质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</a:b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求出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的长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再根据线段的和差关系求解即可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dirty="0">
                  <a:solidFill>
                    <a:srgbClr val="000000"/>
                  </a:solidFill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2989" name="yt_shape_129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26810"/>
                <a:ext cx="11493034" cy="4279150"/>
              </a:xfrm>
              <a:prstGeom prst="rect">
                <a:avLst/>
              </a:prstGeom>
              <a:blipFill>
                <a:blip r:embed="rId4"/>
                <a:stretch>
                  <a:fillRect l="-1645" t="-1282" b="-1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9" name="yt_shape_1299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98" name="yt_image_12998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1" name="yt_shape_13001"/>
          <p:cNvSpPr txBox="1"/>
          <p:nvPr/>
        </p:nvSpPr>
        <p:spPr>
          <a:xfrm>
            <a:off x="540000" y="1482165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线段基本事实及两点间的距离</a:t>
            </a:r>
          </a:p>
        </p:txBody>
      </p:sp>
      <p:sp>
        <p:nvSpPr>
          <p:cNvPr id="13002" name="yt_shape_13002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从学校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到书店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四条路线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8285"/>
              </a:rPr>
              <a:t>其中最短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的路线是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06" name="yt_table_130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930804"/>
              </p:ext>
            </p:extLst>
          </p:nvPr>
        </p:nvGraphicFramePr>
        <p:xfrm>
          <a:off x="540056" y="4582826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</a:tbl>
          </a:graphicData>
        </a:graphic>
      </p:graphicFrame>
      <p:grpSp>
        <p:nvGrpSpPr>
          <p:cNvPr id="13003" name="yt_shape_13003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65675" y="2931034"/>
            <a:ext cx="3258921" cy="1652157"/>
            <a:chOff x="0" y="0"/>
            <a:chExt cx="3258921" cy="1652157"/>
          </a:xfrm>
        </p:grpSpPr>
        <p:pic>
          <p:nvPicPr>
            <p:cNvPr id="2" name="yt_image_1300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258921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05" name="yt_shape_13005" descr="{&quot;rangeId&quot;:0,&quot;IgnoreLineSpacing&quot;:1}"/>
            <p:cNvSpPr txBox="1"/>
            <p:nvPr/>
          </p:nvSpPr>
          <p:spPr>
            <a:xfrm>
              <a:off x="1096179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1708561152">
            <a:extLst>
              <a:ext uri="{FF2B5EF4-FFF2-40B4-BE49-F238E27FC236}">
                <a16:creationId xmlns:a16="http://schemas.microsoft.com/office/drawing/2014/main" id="{8CAA4695-8410-6DD4-94FA-7942FD130F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B696032-91A2-700C-C29A-0B5F0E2E63F9}"/>
              </a:ext>
            </a:extLst>
          </p:cNvPr>
          <p:cNvSpPr txBox="1"/>
          <p:nvPr/>
        </p:nvSpPr>
        <p:spPr>
          <a:xfrm>
            <a:off x="22789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8" name="yt_shape_13008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过两点有且只有一条直线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连接两点的线段叫两点之间的距离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a1e0e"/>
              </a:rPr>
              <a:t>两点之间线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段最短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直线比射线长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010" name="yt_table_130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447689"/>
              </p:ext>
            </p:extLst>
          </p:nvPr>
        </p:nvGraphicFramePr>
        <p:xfrm>
          <a:off x="540056" y="232225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</a:tbl>
          </a:graphicData>
        </a:graphic>
      </p:graphicFrame>
      <p:sp>
        <p:nvSpPr>
          <p:cNvPr id="13012" name="yt_shape_13012"/>
          <p:cNvSpPr txBox="1"/>
          <p:nvPr/>
        </p:nvSpPr>
        <p:spPr>
          <a:xfrm>
            <a:off x="540119" y="284842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把弯曲的河道改直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能够缩短航程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这样做根据的道理是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78DB26-29AD-D6A7-9B5C-92BB239C5600}"/>
              </a:ext>
            </a:extLst>
          </p:cNvPr>
          <p:cNvSpPr txBox="1"/>
          <p:nvPr/>
        </p:nvSpPr>
        <p:spPr>
          <a:xfrm>
            <a:off x="4183908" y="853194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B04679-9290-01FB-B08C-06EC80ED4591}"/>
              </a:ext>
            </a:extLst>
          </p:cNvPr>
          <p:cNvSpPr txBox="1"/>
          <p:nvPr/>
        </p:nvSpPr>
        <p:spPr>
          <a:xfrm>
            <a:off x="8755907" y="2801623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7_af346"/>
              </a:rPr>
              <a:t>两点之间线段最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008CD3-55EE-1CE7-FFCC-028E8539A72B}"/>
              </a:ext>
            </a:extLst>
          </p:cNvPr>
          <p:cNvSpPr txBox="1"/>
          <p:nvPr/>
        </p:nvSpPr>
        <p:spPr>
          <a:xfrm>
            <a:off x="450108" y="3277111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3" name="yt_shape_13013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比较两条线段的长短</a:t>
            </a:r>
          </a:p>
        </p:txBody>
      </p:sp>
      <p:sp>
        <p:nvSpPr>
          <p:cNvPr id="13014" name="yt_shape_13014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处进行了四次铅球试投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铅球分别落在图中的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581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则表示他最好成绩的点是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18" name="yt_table_1301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497890"/>
              </p:ext>
            </p:extLst>
          </p:nvPr>
        </p:nvGraphicFramePr>
        <p:xfrm>
          <a:off x="540056" y="2348869"/>
          <a:ext cx="7720966" cy="475488"/>
        </p:xfrm>
        <a:graphic>
          <a:graphicData uri="http://schemas.openxmlformats.org/drawingml/2006/table">
            <a:tbl>
              <a:tblPr/>
              <a:tblGrid>
                <a:gridCol w="2210118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2141855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2124393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</a:tbl>
          </a:graphicData>
        </a:graphic>
      </p:graphicFrame>
      <p:grpSp>
        <p:nvGrpSpPr>
          <p:cNvPr id="13015" name="yt_shape_13015_skip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5456" y="3382417"/>
            <a:ext cx="1735126" cy="1969911"/>
            <a:chOff x="0" y="0"/>
            <a:chExt cx="1735126" cy="1969911"/>
          </a:xfrm>
        </p:grpSpPr>
        <p:pic>
          <p:nvPicPr>
            <p:cNvPr id="2" name="yt_image_1301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5126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17" name="yt_shape_13017" descr="{&quot;rangeId&quot;:0,&quot;IgnoreLineSpacing&quot;:1}"/>
            <p:cNvSpPr txBox="1"/>
            <p:nvPr/>
          </p:nvSpPr>
          <p:spPr>
            <a:xfrm>
              <a:off x="334282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1708561217">
            <a:extLst>
              <a:ext uri="{FF2B5EF4-FFF2-40B4-BE49-F238E27FC236}">
                <a16:creationId xmlns:a16="http://schemas.microsoft.com/office/drawing/2014/main" id="{4D913D5A-8022-9857-9A1F-D90DCDC6D5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003A9F8-F144-E309-70D9-03B38B367986}"/>
              </a:ext>
            </a:extLst>
          </p:cNvPr>
          <p:cNvSpPr txBox="1"/>
          <p:nvPr/>
        </p:nvSpPr>
        <p:spPr>
          <a:xfrm>
            <a:off x="6790582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0" name="yt_shape_13020"/>
          <p:cNvSpPr txBox="1"/>
          <p:nvPr/>
        </p:nvSpPr>
        <p:spPr>
          <a:xfrm>
            <a:off x="540000" y="900000"/>
            <a:ext cx="9417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用一支角度固定的圆规比较线段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24" name="yt_table_1302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533327"/>
              </p:ext>
            </p:extLst>
          </p:nvPr>
        </p:nvGraphicFramePr>
        <p:xfrm>
          <a:off x="540056" y="3117944"/>
          <a:ext cx="10200641" cy="475488"/>
        </p:xfrm>
        <a:graphic>
          <a:graphicData uri="http://schemas.openxmlformats.org/drawingml/2006/table">
            <a:tbl>
              <a:tblPr/>
              <a:tblGrid>
                <a:gridCol w="2660968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2643505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  <a:gridCol w="2643505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</a:tbl>
          </a:graphicData>
        </a:graphic>
      </p:graphicFrame>
      <p:grpSp>
        <p:nvGrpSpPr>
          <p:cNvPr id="13021" name="yt_shape_13021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7007" y="1379303"/>
            <a:ext cx="1955966" cy="1739025"/>
            <a:chOff x="0" y="0"/>
            <a:chExt cx="1955966" cy="1739025"/>
          </a:xfrm>
        </p:grpSpPr>
        <p:pic>
          <p:nvPicPr>
            <p:cNvPr id="2" name="yt_image_1302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5966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23" name="yt_shape_13023" descr="{&quot;rangeId&quot;:0,&quot;IgnoreLineSpacing&quot;:1}"/>
            <p:cNvSpPr txBox="1"/>
            <p:nvPr/>
          </p:nvSpPr>
          <p:spPr>
            <a:xfrm>
              <a:off x="444702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FEB0506-EF42-E31D-D210-F52436505EE1}"/>
              </a:ext>
            </a:extLst>
          </p:cNvPr>
          <p:cNvSpPr txBox="1"/>
          <p:nvPr/>
        </p:nvSpPr>
        <p:spPr>
          <a:xfrm>
            <a:off x="89462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6" name="yt_shape_13026"/>
          <p:cNvSpPr txBox="1"/>
          <p:nvPr/>
        </p:nvSpPr>
        <p:spPr>
          <a:xfrm>
            <a:off x="540000" y="900000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尺规作图及作一条线段等于已知线段</a:t>
            </a:r>
          </a:p>
        </p:txBody>
      </p:sp>
      <p:sp>
        <p:nvSpPr>
          <p:cNvPr id="13027" name="yt_shape_1302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必须保留作图痕迹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276e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028" name="yt_image_1302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6490" y="2501233"/>
            <a:ext cx="1779019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0" name="yt_shape_13030"/>
          <p:cNvSpPr txBox="1"/>
          <p:nvPr/>
        </p:nvSpPr>
        <p:spPr>
          <a:xfrm>
            <a:off x="540000" y="2809139"/>
            <a:ext cx="33454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作射线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032" name="yt_shape_13032"/>
          <p:cNvSpPr txBox="1"/>
          <p:nvPr/>
        </p:nvSpPr>
        <p:spPr>
          <a:xfrm>
            <a:off x="540000" y="3440806"/>
            <a:ext cx="2847703" cy="45025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 spc="-2500">
                <a:solidFill>
                  <a:srgbClr val="1EE3CF"/>
                </a:solidFill>
                <a:effectLst/>
                <a:latin typeface="Times New Roman" pitchFamily="25"/>
                <a:ea typeface="宋体" pitchFamily="25"/>
              </a:rPr>
              <a:t> </a:t>
            </a:r>
            <a:r>
              <a:rPr lang="en-US" altLang="zh-CN" sz="2500" b="0" i="0" u="none" spc="21581">
                <a:solidFill>
                  <a:srgbClr val="1EE3CF"/>
                </a:solidFill>
                <a:effectLst/>
                <a:latin typeface="Times New Roman" pitchFamily="25"/>
                <a:ea typeface="宋体" pitchFamily="25"/>
              </a:rPr>
              <a:t> </a:t>
            </a:r>
          </a:p>
        </p:txBody>
      </p:sp>
      <p:pic>
        <p:nvPicPr>
          <p:cNvPr id="13031" name="yt_image_1303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440806"/>
            <a:ext cx="2819514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4" name="yt_shape_13034"/>
          <p:cNvSpPr txBox="1"/>
          <p:nvPr/>
        </p:nvSpPr>
        <p:spPr>
          <a:xfrm>
            <a:off x="540000" y="3995545"/>
            <a:ext cx="5927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在射线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上截取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035" name="yt_shape_13035"/>
          <p:cNvSpPr txBox="1"/>
          <p:nvPr/>
        </p:nvSpPr>
        <p:spPr>
          <a:xfrm>
            <a:off x="540000" y="4474848"/>
            <a:ext cx="287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36" name="yt_shape_13036"/>
          <p:cNvSpPr txBox="1"/>
          <p:nvPr/>
        </p:nvSpPr>
        <p:spPr>
          <a:xfrm>
            <a:off x="540000" y="4954151"/>
            <a:ext cx="28325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561286">
            <a:extLst>
              <a:ext uri="{FF2B5EF4-FFF2-40B4-BE49-F238E27FC236}">
                <a16:creationId xmlns:a16="http://schemas.microsoft.com/office/drawing/2014/main" id="{76CE4CFE-D426-85D5-4FCE-811556C900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151F29-CF57-1C53-ED24-939800DF5CA4}"/>
              </a:ext>
            </a:extLst>
          </p:cNvPr>
          <p:cNvSpPr txBox="1"/>
          <p:nvPr/>
        </p:nvSpPr>
        <p:spPr>
          <a:xfrm>
            <a:off x="449989" y="2762333"/>
            <a:ext cx="3493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117EBE-064A-748F-1711-DB7AC740EF28}"/>
              </a:ext>
            </a:extLst>
          </p:cNvPr>
          <p:cNvSpPr txBox="1"/>
          <p:nvPr/>
        </p:nvSpPr>
        <p:spPr>
          <a:xfrm>
            <a:off x="449989" y="3948739"/>
            <a:ext cx="6050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上截取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7B6CE9-E9B2-7897-0DAA-6F43B036DFD7}"/>
              </a:ext>
            </a:extLst>
          </p:cNvPr>
          <p:cNvSpPr txBox="1"/>
          <p:nvPr/>
        </p:nvSpPr>
        <p:spPr>
          <a:xfrm>
            <a:off x="449989" y="4428043"/>
            <a:ext cx="3023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096D8C-F026-204B-A808-F5D5A2F2FD83}"/>
              </a:ext>
            </a:extLst>
          </p:cNvPr>
          <p:cNvSpPr txBox="1"/>
          <p:nvPr/>
        </p:nvSpPr>
        <p:spPr>
          <a:xfrm>
            <a:off x="449989" y="4907345"/>
            <a:ext cx="2985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7" name="yt_shape_13037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线段的中点与计算</a:t>
            </a:r>
          </a:p>
        </p:txBody>
      </p:sp>
      <p:sp>
        <p:nvSpPr>
          <p:cNvPr id="13038" name="yt_shape_13038"/>
          <p:cNvSpPr txBox="1"/>
          <p:nvPr/>
        </p:nvSpPr>
        <p:spPr>
          <a:xfrm>
            <a:off x="540000" y="1389434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39" name="yt_table_13039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718678"/>
                  </p:ext>
                </p:extLst>
              </p:nvPr>
            </p:nvGraphicFramePr>
            <p:xfrm>
              <a:off x="540056" y="1868737"/>
              <a:ext cx="6296025" cy="2097913"/>
            </p:xfrm>
            <a:graphic>
              <a:graphicData uri="http://schemas.openxmlformats.org/drawingml/2006/table">
                <a:tbl>
                  <a:tblPr/>
                  <a:tblGrid>
                    <a:gridCol w="6296025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为线段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的中点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为线段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的中点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为线段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的中点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为线段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的中点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3039" name="yt_table_13039" descr="{&quot;rangeId&quot;:13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718678"/>
                  </p:ext>
                </p:extLst>
              </p:nvPr>
            </p:nvGraphicFramePr>
            <p:xfrm>
              <a:off x="540056" y="1868737"/>
              <a:ext cx="6296025" cy="1905827"/>
            </p:xfrm>
            <a:graphic>
              <a:graphicData uri="http://schemas.openxmlformats.org/drawingml/2006/table">
                <a:tbl>
                  <a:tblPr/>
                  <a:tblGrid>
                    <a:gridCol w="6296025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为线段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的中点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2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为线段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的中点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为线段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的中点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561344">
            <a:extLst>
              <a:ext uri="{FF2B5EF4-FFF2-40B4-BE49-F238E27FC236}">
                <a16:creationId xmlns:a16="http://schemas.microsoft.com/office/drawing/2014/main" id="{E0A0C91D-2C40-DCF7-B5D1-A23779A8DD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D010AD-DB38-A873-4B9C-B46F3EAE6E05}"/>
              </a:ext>
            </a:extLst>
          </p:cNvPr>
          <p:cNvSpPr txBox="1"/>
          <p:nvPr/>
        </p:nvSpPr>
        <p:spPr>
          <a:xfrm>
            <a:off x="3878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040"/>
          <p:cNvSpPr txBox="1"/>
          <p:nvPr/>
        </p:nvSpPr>
        <p:spPr>
          <a:xfrm>
            <a:off x="540120" y="414908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d887,isEnd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8" name="yt_image_13041" title="H_21.5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3474" y="5297574"/>
            <a:ext cx="2556132" cy="37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A80A459-D350-CD0C-D75D-60CE5A7C11C8}"/>
              </a:ext>
            </a:extLst>
          </p:cNvPr>
          <p:cNvSpPr txBox="1"/>
          <p:nvPr/>
        </p:nvSpPr>
        <p:spPr>
          <a:xfrm>
            <a:off x="2831359" y="457776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3" name="yt_shape_1304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因点的位置不确定而漏解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所在的直线上有一点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23a0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D05027-0469-3E6A-0277-98F4DCD22332}"/>
              </a:ext>
            </a:extLst>
          </p:cNvPr>
          <p:cNvSpPr txBox="1"/>
          <p:nvPr/>
        </p:nvSpPr>
        <p:spPr>
          <a:xfrm>
            <a:off x="3999758" y="1804170"/>
            <a:ext cx="1837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1129</Words>
  <Application>Microsoft Office PowerPoint</Application>
  <PresentationFormat>宽屏</PresentationFormat>
  <Paragraphs>132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7" baseType="lpstr">
      <vt:lpstr>,isEnd</vt:lpstr>
      <vt:lpstr>_⨹_1_445df</vt:lpstr>
      <vt:lpstr>_⨹_1_a581a</vt:lpstr>
      <vt:lpstr>_⨹_1_b6665</vt:lpstr>
      <vt:lpstr>_⨹_1_b9faa,isEnd</vt:lpstr>
      <vt:lpstr>_⨹_1_c93bf,isEnd</vt:lpstr>
      <vt:lpstr>_⨹_1_d23a0,isEnd</vt:lpstr>
      <vt:lpstr>_⨹_1_ed0c4</vt:lpstr>
      <vt:lpstr>_⨹_10_90824</vt:lpstr>
      <vt:lpstr>_⨹_2_0b7f8</vt:lpstr>
      <vt:lpstr>_⨹_2_2276e</vt:lpstr>
      <vt:lpstr>_⨹_2_7d887,isEnd</vt:lpstr>
      <vt:lpstr>_⨹_2_c2834</vt:lpstr>
      <vt:lpstr>_⨹_2_cca06</vt:lpstr>
      <vt:lpstr>_⨹_4_68285</vt:lpstr>
      <vt:lpstr>_⨹_5_a1e0e</vt:lpstr>
      <vt:lpstr>_⨹_6_28f7e</vt:lpstr>
      <vt:lpstr>_⨹_7_af346</vt:lpstr>
      <vt:lpstr>Finished</vt:lpstr>
      <vt:lpstr>MS Mincho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2024-07-24T00:49:45Z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