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3" r:id="rId4"/>
    <p:sldId id="306" r:id="rId5"/>
    <p:sldId id="309" r:id="rId6"/>
    <p:sldId id="311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5" d="100"/>
          <a:sy n="75" d="100"/>
        </p:scale>
        <p:origin x="426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 descr="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950" name="yt_shape_10950" descr=""/>
          <p:cNvSpPr txBox="1"/>
          <p:nvPr/>
        </p:nvSpPr>
        <p:spPr>
          <a:xfrm>
            <a:off x="540000" y="1328515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利用绝对值比较大小</a:t>
            </a:r>
          </a:p>
        </p:txBody>
      </p:sp>
      <p:sp>
        <p:nvSpPr>
          <p:cNvPr id="10951" name="yt_shape_10951" descr=""/>
          <p:cNvSpPr txBox="1"/>
          <p:nvPr/>
        </p:nvSpPr>
        <p:spPr>
          <a:xfrm>
            <a:off x="540000" y="1817949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比较下面各对数的大小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52" name="yt_shape_10952" descr=""/>
          <p:cNvSpPr txBox="1"/>
          <p:nvPr/>
        </p:nvSpPr>
        <p:spPr>
          <a:xfrm>
            <a:off x="540000" y="2297252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953" name="yt_shape_10953" descr=""/>
          <p:cNvSpPr txBox="1"/>
          <p:nvPr/>
        </p:nvSpPr>
        <p:spPr>
          <a:xfrm>
            <a:off x="540000" y="2776555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4" name="yt_shape_10954" descr=""/>
              <p:cNvSpPr txBox="1"/>
              <p:nvPr/>
            </p:nvSpPr>
            <p:spPr>
              <a:xfrm>
                <a:off x="540000" y="4216121"/>
                <a:ext cx="2452594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>
          <p:sp>
            <p:nvSpPr>
              <p:cNvPr id="10954" name="yt_shape_10954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6121"/>
                <a:ext cx="2452594" cy="649152"/>
              </a:xfrm>
              <a:prstGeom prst="rect">
                <a:avLst/>
              </a:prstGeom>
              <a:blipFill>
                <a:blip r:embed="rId2"/>
                <a:stretch>
                  <a:fillRect l="-7711" r="-64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56" name="yt_shape_10956" descr=""/>
              <p:cNvSpPr txBox="1"/>
              <p:nvPr/>
            </p:nvSpPr>
            <p:spPr>
              <a:xfrm>
                <a:off x="540000" y="4916061"/>
                <a:ext cx="7284687" cy="1364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56" name="yt_shape_1095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6061"/>
                <a:ext cx="7284687" cy="1364156"/>
              </a:xfrm>
              <a:prstGeom prst="rect">
                <a:avLst/>
              </a:prstGeom>
              <a:blipFill>
                <a:blip r:embed="rId3"/>
                <a:stretch>
                  <a:fillRect l="-2594" r="-1506" b="-4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307683">
            <a:extLst>
              <a:ext uri="{FF2B5EF4-FFF2-40B4-BE49-F238E27FC236}">
                <a16:creationId xmlns:a16="http://schemas.microsoft.com/office/drawing/2014/main" id="{B3D068B4-C5EB-5CFD-963C-27A6D5CF4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BD04AA5-21DE-7A86-A132-03A34069A0C1}"/>
              </a:ext>
            </a:extLst>
          </p:cNvPr>
          <p:cNvSpPr txBox="1"/>
          <p:nvPr/>
        </p:nvSpPr>
        <p:spPr>
          <a:xfrm>
            <a:off x="449989" y="2729749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60C327DE-0833-3CAC-7686-AA7B307A1E1D}"/>
              </a:ext>
            </a:extLst>
          </p:cNvPr>
          <p:cNvSpPr txBox="1"/>
          <p:nvPr/>
        </p:nvSpPr>
        <p:spPr>
          <a:xfrm>
            <a:off x="449989" y="320523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6A3A8288-61F1-5974-46B9-B95841B5C78A}"/>
              </a:ext>
            </a:extLst>
          </p:cNvPr>
          <p:cNvSpPr txBox="1"/>
          <p:nvPr/>
        </p:nvSpPr>
        <p:spPr>
          <a:xfrm>
            <a:off x="449989" y="3680725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813A7D13-7863-6368-0760-BBB59C42979C}"/>
                  </a:ext>
                </a:extLst>
              </p:cNvPr>
              <p:cNvSpPr txBox="1"/>
              <p:nvPr/>
            </p:nvSpPr>
            <p:spPr>
              <a:xfrm>
                <a:off x="449989" y="4869255"/>
                <a:ext cx="739432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813A7D13-7863-6368-0760-BBB59C429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255"/>
                <a:ext cx="7394322" cy="801701"/>
              </a:xfrm>
              <a:prstGeom prst="rect">
                <a:avLst/>
              </a:prstGeom>
              <a:blipFill>
                <a:blip r:embed="rId5"/>
                <a:stretch>
                  <a:fillRect l="-1319" r="-1237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 descr="">
                <a:extLst>
                  <a:ext uri="{FF2B5EF4-FFF2-40B4-BE49-F238E27FC236}">
                    <a16:creationId xmlns:a16="http://schemas.microsoft.com/office/drawing/2014/main" id="{623D860F-72EE-DE79-AF1B-F3DE9B86061A}"/>
                  </a:ext>
                </a:extLst>
              </p:cNvPr>
              <p:cNvSpPr txBox="1"/>
              <p:nvPr/>
            </p:nvSpPr>
            <p:spPr>
              <a:xfrm>
                <a:off x="449989" y="5577344"/>
                <a:ext cx="23041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 descr="{'rangeId': 12, 'mathAnswerShape': 1}">
                <a:extLst>
                  <a:ext uri="{FF2B5EF4-FFF2-40B4-BE49-F238E27FC236}">
                    <a16:creationId xmlns:a16="http://schemas.microsoft.com/office/drawing/2014/main" id="{623D860F-72EE-DE79-AF1B-F3DE9B860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7344"/>
                <a:ext cx="2304161" cy="736486"/>
              </a:xfrm>
              <a:prstGeom prst="rect">
                <a:avLst/>
              </a:prstGeom>
              <a:blipFill>
                <a:blip r:embed="rId6"/>
                <a:stretch>
                  <a:fillRect l="-4233" r="-3968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58" name="yt_shape_10958" descr=""/>
              <p:cNvSpPr txBox="1"/>
              <p:nvPr/>
            </p:nvSpPr>
            <p:spPr>
              <a:xfrm>
                <a:off x="540000" y="900000"/>
                <a:ext cx="6265177" cy="2818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58" name="yt_shape_10958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65177" cy="2818785"/>
              </a:xfrm>
              <a:prstGeom prst="rect">
                <a:avLst/>
              </a:prstGeom>
              <a:blipFill>
                <a:blip r:embed="rId2"/>
                <a:stretch>
                  <a:fillRect l="-3019" r="-1947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32908837-7BEC-531F-35AE-691DA40D34FC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2929954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32908837-7BEC-531F-35AE-691DA40D3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2929954" cy="801700"/>
              </a:xfrm>
              <a:prstGeom prst="rect">
                <a:avLst/>
              </a:prstGeom>
              <a:blipFill>
                <a:blip r:embed="rId3"/>
                <a:stretch>
                  <a:fillRect l="-3333" r="-333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C7931FCC-141B-7209-28C9-A7BF8463DDF5}"/>
                  </a:ext>
                </a:extLst>
              </p:cNvPr>
              <p:cNvSpPr txBox="1"/>
              <p:nvPr/>
            </p:nvSpPr>
            <p:spPr>
              <a:xfrm>
                <a:off x="449989" y="2269371"/>
                <a:ext cx="638467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C7931FCC-141B-7209-28C9-A7BF8463DD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9371"/>
                <a:ext cx="6384672" cy="801701"/>
              </a:xfrm>
              <a:prstGeom prst="rect">
                <a:avLst/>
              </a:prstGeom>
              <a:blipFill>
                <a:blip r:embed="rId4"/>
                <a:stretch>
                  <a:fillRect l="-1528" r="-143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C1988F36-E38C-1267-D623-D6329710B7B5}"/>
                  </a:ext>
                </a:extLst>
              </p:cNvPr>
              <p:cNvSpPr txBox="1"/>
              <p:nvPr/>
            </p:nvSpPr>
            <p:spPr>
              <a:xfrm>
                <a:off x="449989" y="2977460"/>
                <a:ext cx="2906142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C1988F36-E38C-1267-D623-D6329710B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7460"/>
                <a:ext cx="2906142" cy="760870"/>
              </a:xfrm>
              <a:prstGeom prst="rect">
                <a:avLst/>
              </a:prstGeom>
              <a:blipFill>
                <a:blip r:embed="rId5"/>
                <a:stretch>
                  <a:fillRect l="-3354" r="-3145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 descr="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利用绝对值的非负性求字母的值</a:t>
            </a:r>
          </a:p>
        </p:txBody>
      </p:sp>
      <p:sp>
        <p:nvSpPr>
          <p:cNvPr id="10963" name="yt_shape_10963" descr=""/>
          <p:cNvSpPr txBox="1"/>
          <p:nvPr/>
        </p:nvSpPr>
        <p:spPr>
          <a:xfrm>
            <a:off x="540000" y="1389434"/>
            <a:ext cx="78867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64" name="yt_shape_10964" descr=""/>
          <p:cNvSpPr txBox="1"/>
          <p:nvPr/>
        </p:nvSpPr>
        <p:spPr>
          <a:xfrm>
            <a:off x="540000" y="1868737"/>
            <a:ext cx="546303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65" name="yt_shape_10965" descr=""/>
          <p:cNvSpPr txBox="1"/>
          <p:nvPr/>
        </p:nvSpPr>
        <p:spPr>
          <a:xfrm>
            <a:off x="540000" y="3308303"/>
            <a:ext cx="88549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66" name="yt_shape_10966" descr=""/>
          <p:cNvSpPr txBox="1"/>
          <p:nvPr/>
        </p:nvSpPr>
        <p:spPr>
          <a:xfrm>
            <a:off x="540000" y="3787606"/>
            <a:ext cx="631262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307745">
            <a:extLst>
              <a:ext uri="{FF2B5EF4-FFF2-40B4-BE49-F238E27FC236}">
                <a16:creationId xmlns:a16="http://schemas.microsoft.com/office/drawing/2014/main" id="{0FC2DE2F-4127-1203-07C5-9612206773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0DFF8982-660F-CC49-0831-20DDE25B5786}"/>
              </a:ext>
            </a:extLst>
          </p:cNvPr>
          <p:cNvSpPr txBox="1"/>
          <p:nvPr/>
        </p:nvSpPr>
        <p:spPr>
          <a:xfrm>
            <a:off x="449989" y="1821931"/>
            <a:ext cx="479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B61F34EA-F6CE-015A-B2EB-02563F0CE8A3}"/>
              </a:ext>
            </a:extLst>
          </p:cNvPr>
          <p:cNvSpPr txBox="1"/>
          <p:nvPr/>
        </p:nvSpPr>
        <p:spPr>
          <a:xfrm>
            <a:off x="449989" y="2297419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2CCA627F-05E7-DD77-673A-B8E77DBA2BAD}"/>
              </a:ext>
            </a:extLst>
          </p:cNvPr>
          <p:cNvSpPr txBox="1"/>
          <p:nvPr/>
        </p:nvSpPr>
        <p:spPr>
          <a:xfrm>
            <a:off x="449989" y="2772907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926B3478-37AE-16F9-B404-52DBFAFBBBE0}"/>
              </a:ext>
            </a:extLst>
          </p:cNvPr>
          <p:cNvSpPr txBox="1"/>
          <p:nvPr/>
        </p:nvSpPr>
        <p:spPr>
          <a:xfrm>
            <a:off x="449989" y="3740800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BBC4D985-1ACE-215A-65DC-0F2A28CD54E7}"/>
              </a:ext>
            </a:extLst>
          </p:cNvPr>
          <p:cNvSpPr txBox="1"/>
          <p:nvPr/>
        </p:nvSpPr>
        <p:spPr>
          <a:xfrm>
            <a:off x="449989" y="421628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B810F482-C74C-7430-0CDA-9AA75CC10997}"/>
              </a:ext>
            </a:extLst>
          </p:cNvPr>
          <p:cNvSpPr txBox="1"/>
          <p:nvPr/>
        </p:nvSpPr>
        <p:spPr>
          <a:xfrm>
            <a:off x="449989" y="469177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descr="">
            <a:extLst>
              <a:ext uri="{FF2B5EF4-FFF2-40B4-BE49-F238E27FC236}">
                <a16:creationId xmlns:a16="http://schemas.microsoft.com/office/drawing/2014/main" id="{1DA652C2-2428-93A8-FB03-C8E3E2DF5913}"/>
              </a:ext>
            </a:extLst>
          </p:cNvPr>
          <p:cNvSpPr txBox="1"/>
          <p:nvPr/>
        </p:nvSpPr>
        <p:spPr>
          <a:xfrm>
            <a:off x="449989" y="5167264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 descr="">
            <a:extLst>
              <a:ext uri="{FF2B5EF4-FFF2-40B4-BE49-F238E27FC236}">
                <a16:creationId xmlns:a16="http://schemas.microsoft.com/office/drawing/2014/main" id="{97D8D7F4-E79E-B07D-D617-3F095C4B8F2F}"/>
              </a:ext>
            </a:extLst>
          </p:cNvPr>
          <p:cNvSpPr txBox="1"/>
          <p:nvPr/>
        </p:nvSpPr>
        <p:spPr>
          <a:xfrm>
            <a:off x="449989" y="5642752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" name="yt_shape_10967" descr="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利用绝对值的非负性求最值</a:t>
            </a:r>
          </a:p>
        </p:txBody>
      </p:sp>
      <p:sp>
        <p:nvSpPr>
          <p:cNvPr id="10968" name="yt_shape_10968" descr="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d93"/>
              </a:rPr>
              <a:t>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969" name="yt_shape_10969" descr=""/>
          <p:cNvSpPr txBox="1"/>
          <p:nvPr/>
        </p:nvSpPr>
        <p:spPr>
          <a:xfrm>
            <a:off x="540000" y="2332389"/>
            <a:ext cx="9882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70" name="yt_shape_10970" descr=""/>
          <p:cNvSpPr txBox="1"/>
          <p:nvPr/>
        </p:nvSpPr>
        <p:spPr>
          <a:xfrm>
            <a:off x="540000" y="2811692"/>
            <a:ext cx="91178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71" name="yt_shape_10971" descr=""/>
              <p:cNvSpPr txBox="1"/>
              <p:nvPr/>
            </p:nvSpPr>
            <p:spPr>
              <a:xfrm>
                <a:off x="540000" y="3290995"/>
                <a:ext cx="1005563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71" name="yt_shape_10971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0995"/>
                <a:ext cx="10055638" cy="639855"/>
              </a:xfrm>
              <a:prstGeom prst="rect">
                <a:avLst/>
              </a:prstGeom>
              <a:blipFill>
                <a:blip r:embed="rId2"/>
                <a:stretch>
                  <a:fillRect l="-1880" r="-8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708307805">
            <a:extLst>
              <a:ext uri="{FF2B5EF4-FFF2-40B4-BE49-F238E27FC236}">
                <a16:creationId xmlns:a16="http://schemas.microsoft.com/office/drawing/2014/main" id="{D69A23A5-C8B3-BD02-9F92-B41CA61B2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074F7CC-572D-B405-39A3-7B6A06B210DA}"/>
              </a:ext>
            </a:extLst>
          </p:cNvPr>
          <p:cNvSpPr txBox="1"/>
          <p:nvPr/>
        </p:nvSpPr>
        <p:spPr>
          <a:xfrm>
            <a:off x="449989" y="2285583"/>
            <a:ext cx="9967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B8B80C3C-5CF6-EAFA-6259-57422C16B6AB}"/>
                  </a:ext>
                </a:extLst>
              </p:cNvPr>
              <p:cNvSpPr txBox="1"/>
              <p:nvPr/>
            </p:nvSpPr>
            <p:spPr>
              <a:xfrm>
                <a:off x="449989" y="3244189"/>
                <a:ext cx="101384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有最大值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最大值为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B8B80C3C-5CF6-EAFA-6259-57422C16B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4189"/>
                <a:ext cx="10138473" cy="727279"/>
              </a:xfrm>
              <a:prstGeom prst="rect">
                <a:avLst/>
              </a:prstGeom>
              <a:blipFill>
                <a:blip r:embed="rId4"/>
                <a:stretch>
                  <a:fillRect l="-962" r="-9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3" name="yt_shape_10973" descr="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绝对值的实际应用</a:t>
            </a:r>
          </a:p>
        </p:txBody>
      </p:sp>
      <p:sp>
        <p:nvSpPr>
          <p:cNvPr id="10974" name="yt_shape_10974" descr=""/>
          <p:cNvSpPr txBox="1"/>
          <p:nvPr/>
        </p:nvSpPr>
        <p:spPr>
          <a:xfrm>
            <a:off x="540119" y="138943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世界杯正式比赛对所用足球的质量有严格的规定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66a8"/>
              </a:rPr>
              <a:t>个足球的质量检测结果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用正数记超过规定质量的克数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用负数记不足规定质量的克数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da5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请指出哪个足球的质量好一些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3511"/>
              </a:rPr>
              <a:t>并用绝对值的知识进行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75" name="yt_shape_10975" descr=""/>
          <p:cNvSpPr txBox="1"/>
          <p:nvPr/>
        </p:nvSpPr>
        <p:spPr>
          <a:xfrm>
            <a:off x="540000" y="3292652"/>
            <a:ext cx="98374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从左边起第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个足球质量好一些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它的绝对值最小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故从左边起第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个足球质量好一些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708307862">
            <a:extLst>
              <a:ext uri="{FF2B5EF4-FFF2-40B4-BE49-F238E27FC236}">
                <a16:creationId xmlns:a16="http://schemas.microsoft.com/office/drawing/2014/main" id="{921C9705-BBA0-B802-937B-751CB82DB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E79DA67-2169-FE53-2590-FFA407DA215F}"/>
              </a:ext>
            </a:extLst>
          </p:cNvPr>
          <p:cNvSpPr txBox="1"/>
          <p:nvPr/>
        </p:nvSpPr>
        <p:spPr>
          <a:xfrm>
            <a:off x="449989" y="3245846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从左边起第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个足球质量好一些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CF38075F-9452-A866-E984-03BA225144C5}"/>
              </a:ext>
            </a:extLst>
          </p:cNvPr>
          <p:cNvSpPr txBox="1"/>
          <p:nvPr/>
        </p:nvSpPr>
        <p:spPr>
          <a:xfrm>
            <a:off x="449989" y="3721334"/>
            <a:ext cx="9922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FA0C14A2-A4EC-0275-832D-8C39C465A5BE}"/>
              </a:ext>
            </a:extLst>
          </p:cNvPr>
          <p:cNvSpPr txBox="1"/>
          <p:nvPr/>
        </p:nvSpPr>
        <p:spPr>
          <a:xfrm>
            <a:off x="449989" y="4196823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它的绝对值最小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故从左边起第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个足球质量好一些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989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6</cp:revision>
  <dcterms:created xsi:type="dcterms:W3CDTF">2024-07-23T04:16:09Z</dcterms:created>
  <dcterms:modified xsi:type="dcterms:W3CDTF">2024-07-23T04:31:48Z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