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1" r:id="rId5"/>
    <p:sldId id="312" r:id="rId6"/>
    <p:sldId id="315" r:id="rId7"/>
    <p:sldId id="318" r:id="rId8"/>
    <p:sldId id="319" r:id="rId9"/>
    <p:sldId id="321" r:id="rId10"/>
    <p:sldId id="325" r:id="rId11"/>
    <p:sldId id="328" r:id="rId12"/>
    <p:sldId id="329" r:id="rId13"/>
    <p:sldId id="330" r:id="rId14"/>
    <p:sldId id="334" r:id="rId15"/>
    <p:sldId id="332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3" name="yt_shape_13483"/>
          <p:cNvSpPr txBox="1"/>
          <p:nvPr/>
        </p:nvSpPr>
        <p:spPr>
          <a:xfrm>
            <a:off x="540000" y="900000"/>
            <a:ext cx="2383153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92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82" name="yt_image_13482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800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85" name="yt_shape_13485"/>
          <p:cNvSpPr txBox="1"/>
          <p:nvPr/>
        </p:nvSpPr>
        <p:spPr>
          <a:xfrm>
            <a:off x="540119" y="1482165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各角也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的多边形叫作正多边形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一条线段绕着它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的一个端点旋转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a9db5,isEnd"/>
              </a:rPr>
              <a:t>另一个端点形成的图形叫作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固定的端点称为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旋转的线段称为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一条弧和经过这条弧的端点的两条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所组成的图形叫作扇形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的角叫作圆心角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525EB9-A05B-ED1D-C95B-2208047219FA}"/>
              </a:ext>
            </a:extLst>
          </p:cNvPr>
          <p:cNvSpPr txBox="1"/>
          <p:nvPr/>
        </p:nvSpPr>
        <p:spPr>
          <a:xfrm>
            <a:off x="1745508" y="14353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4A8786-8163-4DE5-E2FF-FB7663612523}"/>
              </a:ext>
            </a:extLst>
          </p:cNvPr>
          <p:cNvSpPr txBox="1"/>
          <p:nvPr/>
        </p:nvSpPr>
        <p:spPr>
          <a:xfrm>
            <a:off x="4183908" y="14353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5B109E-E5A1-91F8-04DC-C5A20862FB0B}"/>
              </a:ext>
            </a:extLst>
          </p:cNvPr>
          <p:cNvSpPr txBox="1"/>
          <p:nvPr/>
        </p:nvSpPr>
        <p:spPr>
          <a:xfrm>
            <a:off x="3269508" y="19108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固定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68DA05-CC6C-6C4B-92E2-6F78D47CB46C}"/>
              </a:ext>
            </a:extLst>
          </p:cNvPr>
          <p:cNvSpPr txBox="1"/>
          <p:nvPr/>
        </p:nvSpPr>
        <p:spPr>
          <a:xfrm>
            <a:off x="6622307" y="19108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A5A58C-966D-15F8-7A21-036B337EC02E}"/>
              </a:ext>
            </a:extLst>
          </p:cNvPr>
          <p:cNvSpPr txBox="1"/>
          <p:nvPr/>
        </p:nvSpPr>
        <p:spPr>
          <a:xfrm>
            <a:off x="3498108" y="238633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BC14001-B812-41BA-F5E1-3C3A1215A381}"/>
              </a:ext>
            </a:extLst>
          </p:cNvPr>
          <p:cNvSpPr txBox="1"/>
          <p:nvPr/>
        </p:nvSpPr>
        <p:spPr>
          <a:xfrm>
            <a:off x="7155707" y="238633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半径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473E73-D210-F086-9E1B-323DDF35D2A5}"/>
              </a:ext>
            </a:extLst>
          </p:cNvPr>
          <p:cNvSpPr txBox="1"/>
          <p:nvPr/>
        </p:nvSpPr>
        <p:spPr>
          <a:xfrm>
            <a:off x="5707908" y="286182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半径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DCDA42-EC0F-4A46-4463-560DBCB7C7BE}"/>
              </a:ext>
            </a:extLst>
          </p:cNvPr>
          <p:cNvSpPr txBox="1"/>
          <p:nvPr/>
        </p:nvSpPr>
        <p:spPr>
          <a:xfrm>
            <a:off x="11194307" y="2861823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32fdb"/>
              </a:rPr>
              <a:t>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2CB440-3456-2ACB-B024-1F538C3C7B4E}"/>
              </a:ext>
            </a:extLst>
          </p:cNvPr>
          <p:cNvSpPr txBox="1"/>
          <p:nvPr/>
        </p:nvSpPr>
        <p:spPr>
          <a:xfrm>
            <a:off x="450108" y="3337311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2" name="yt_shape_13542"/>
          <p:cNvSpPr txBox="1"/>
          <p:nvPr/>
        </p:nvSpPr>
        <p:spPr>
          <a:xfrm>
            <a:off x="540119" y="900000"/>
            <a:ext cx="11172505" cy="20825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是一块弘扬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社会主义核心价值观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53de,isEnd"/>
              </a:rPr>
              <a:t>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扇面宣传展板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该展板的部分示意图如图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它是以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f8a7,isEnd"/>
              </a:rPr>
              <a:t>长分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别为半径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圆心角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形成的扇面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e52c,isEnd"/>
              </a:rPr>
              <a:t>则阴影部分的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面积是</a:t>
            </a:r>
            <a:r>
              <a:rPr sz="3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544" name="yt_image_13544" title="H_159.3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7348" y="3185710"/>
            <a:ext cx="4557303" cy="202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A30C486-AA53-2FA7-93DD-9E38C15896A1}"/>
                  </a:ext>
                </a:extLst>
              </p:cNvPr>
              <p:cNvSpPr txBox="1"/>
              <p:nvPr/>
            </p:nvSpPr>
            <p:spPr>
              <a:xfrm>
                <a:off x="1716933" y="2123371"/>
                <a:ext cx="9404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A30C486-AA53-2FA7-93DD-9E38C15896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6933" y="2123371"/>
                <a:ext cx="940499" cy="7295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6" name="yt_shape_1354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页复习题第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d0a69"/>
              </a:rPr>
              <a:t>丁四个扇形的面积之比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分别求出它们圆心角的度数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547" name="yt_image_13547" title="H_126.5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1107" y="2011799"/>
            <a:ext cx="1609785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49" name="yt_shape_13549"/>
              <p:cNvSpPr txBox="1"/>
              <p:nvPr/>
            </p:nvSpPr>
            <p:spPr>
              <a:xfrm>
                <a:off x="540000" y="3669290"/>
                <a:ext cx="4645502" cy="26922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1+2+4+5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1+2+4+5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1+2+4+5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丁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1+2+4+5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549" name="yt_shape_13549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69290"/>
                <a:ext cx="4645502" cy="2692212"/>
              </a:xfrm>
              <a:prstGeom prst="rect">
                <a:avLst/>
              </a:prstGeom>
              <a:blipFill>
                <a:blip r:embed="rId3"/>
                <a:stretch>
                  <a:fillRect l="-4068" r="-3018" b="-2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6F8DFDA-3D33-EAD2-45B2-9DB84681F0D7}"/>
                  </a:ext>
                </a:extLst>
              </p:cNvPr>
              <p:cNvSpPr txBox="1"/>
              <p:nvPr/>
            </p:nvSpPr>
            <p:spPr>
              <a:xfrm>
                <a:off x="449989" y="3622484"/>
                <a:ext cx="478066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1+2+4+5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1, 'mathAnswerShape': 1}">
                <a:extLst>
                  <a:ext uri="{FF2B5EF4-FFF2-40B4-BE49-F238E27FC236}">
                    <a16:creationId xmlns:a16="http://schemas.microsoft.com/office/drawing/2014/main" id="{C6F8DFDA-3D33-EAD2-45B2-9DB84681F0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2484"/>
                <a:ext cx="4780661" cy="768046"/>
              </a:xfrm>
              <a:prstGeom prst="rect">
                <a:avLst/>
              </a:prstGeom>
              <a:blipFill>
                <a:blip r:embed="rId4"/>
                <a:stretch>
                  <a:fillRect l="-2041" r="-204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C469D9-4611-2567-E1B4-7C11675049FB}"/>
                  </a:ext>
                </a:extLst>
              </p:cNvPr>
              <p:cNvSpPr txBox="1"/>
              <p:nvPr/>
            </p:nvSpPr>
            <p:spPr>
              <a:xfrm>
                <a:off x="449989" y="4296918"/>
                <a:ext cx="417106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乙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1+2+4+5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1, 'mathAnswerShape': 1}">
                <a:extLst>
                  <a:ext uri="{FF2B5EF4-FFF2-40B4-BE49-F238E27FC236}">
                    <a16:creationId xmlns:a16="http://schemas.microsoft.com/office/drawing/2014/main" id="{ADC469D9-4611-2567-E1B4-7C11675049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6918"/>
                <a:ext cx="4171061" cy="769061"/>
              </a:xfrm>
              <a:prstGeom prst="rect">
                <a:avLst/>
              </a:prstGeom>
              <a:blipFill>
                <a:blip r:embed="rId5"/>
                <a:stretch>
                  <a:fillRect l="-2339" r="-233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27F43A-13E8-4A01-814D-DE0B45F78ECB}"/>
                  </a:ext>
                </a:extLst>
              </p:cNvPr>
              <p:cNvSpPr txBox="1"/>
              <p:nvPr/>
            </p:nvSpPr>
            <p:spPr>
              <a:xfrm>
                <a:off x="449989" y="4972367"/>
                <a:ext cx="4323461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丙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1+2+4+5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1, 'mathAnswerShape': 1}">
                <a:extLst>
                  <a:ext uri="{FF2B5EF4-FFF2-40B4-BE49-F238E27FC236}">
                    <a16:creationId xmlns:a16="http://schemas.microsoft.com/office/drawing/2014/main" id="{0927F43A-13E8-4A01-814D-DE0B45F78E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72367"/>
                <a:ext cx="4323461" cy="767030"/>
              </a:xfrm>
              <a:prstGeom prst="rect">
                <a:avLst/>
              </a:prstGeom>
              <a:blipFill>
                <a:blip r:embed="rId6"/>
                <a:stretch>
                  <a:fillRect l="-2257" r="-22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9FC0557-9B8D-2BD1-E45F-8C238513ECAA}"/>
                  </a:ext>
                </a:extLst>
              </p:cNvPr>
              <p:cNvSpPr txBox="1"/>
              <p:nvPr/>
            </p:nvSpPr>
            <p:spPr>
              <a:xfrm>
                <a:off x="449989" y="5645785"/>
                <a:ext cx="417106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丁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1+2+4+5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1, 'mathAnswerShape': 1}">
                <a:extLst>
                  <a:ext uri="{FF2B5EF4-FFF2-40B4-BE49-F238E27FC236}">
                    <a16:creationId xmlns:a16="http://schemas.microsoft.com/office/drawing/2014/main" id="{C9FC0557-9B8D-2BD1-E45F-8C238513EC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45785"/>
                <a:ext cx="4171061" cy="736486"/>
              </a:xfrm>
              <a:prstGeom prst="rect">
                <a:avLst/>
              </a:prstGeom>
              <a:blipFill>
                <a:blip r:embed="rId7"/>
                <a:stretch>
                  <a:fillRect l="-2339" r="-2339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3" name="yt_shape_13563"/>
          <p:cNvSpPr txBox="1"/>
          <p:nvPr/>
        </p:nvSpPr>
        <p:spPr>
          <a:xfrm>
            <a:off x="540119" y="1914022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试验分析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点可以作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条对角线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点可以作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条对角线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9f09,isEnd"/>
              </a:rPr>
              <a:t>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点可以作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条对角线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点可以作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条对角线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33c1,isEnd"/>
              </a:rPr>
              <a:t>通过以上分析和总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条对角线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拓展延伸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的分析方法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条对角线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条对角线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558" name="yt_shape_1355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57" name="yt_image_13557" title="H_41.85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60" name="yt_shape_13560"/>
          <p:cNvSpPr txBox="1"/>
          <p:nvPr/>
        </p:nvSpPr>
        <p:spPr>
          <a:xfrm>
            <a:off x="540000" y="1431377"/>
            <a:ext cx="55656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探究归纳题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561" name="yt_image_13561" title="H_88.5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9976" y="4047710"/>
            <a:ext cx="4173987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B034605-7AF2-9913-4183-35EC870F72AA}"/>
              </a:ext>
            </a:extLst>
          </p:cNvPr>
          <p:cNvSpPr txBox="1"/>
          <p:nvPr/>
        </p:nvSpPr>
        <p:spPr>
          <a:xfrm>
            <a:off x="3931496" y="234270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FE7288-A6F4-118C-8EA8-ACF4800DE311}"/>
              </a:ext>
            </a:extLst>
          </p:cNvPr>
          <p:cNvSpPr txBox="1"/>
          <p:nvPr/>
        </p:nvSpPr>
        <p:spPr>
          <a:xfrm>
            <a:off x="9241682" y="234270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3558E2-B955-AF95-5393-E6FBFF9ABB6B}"/>
              </a:ext>
            </a:extLst>
          </p:cNvPr>
          <p:cNvSpPr txBox="1"/>
          <p:nvPr/>
        </p:nvSpPr>
        <p:spPr>
          <a:xfrm>
            <a:off x="2577358" y="281819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817A53-40E6-6E86-5A37-48CE0A69036C}"/>
              </a:ext>
            </a:extLst>
          </p:cNvPr>
          <p:cNvSpPr txBox="1"/>
          <p:nvPr/>
        </p:nvSpPr>
        <p:spPr>
          <a:xfrm>
            <a:off x="7008071" y="281819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6BBFFD-D22E-F27E-5337-8505E06CD07B}"/>
              </a:ext>
            </a:extLst>
          </p:cNvPr>
          <p:cNvSpPr txBox="1"/>
          <p:nvPr/>
        </p:nvSpPr>
        <p:spPr>
          <a:xfrm>
            <a:off x="2431308" y="329368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86105D0-0815-F254-D5A0-2DD18849E904}"/>
              </a:ext>
            </a:extLst>
          </p:cNvPr>
          <p:cNvSpPr txBox="1"/>
          <p:nvPr/>
        </p:nvSpPr>
        <p:spPr>
          <a:xfrm>
            <a:off x="1821708" y="472014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A6E009B-EFF7-44A1-11E9-94CE95989DE5}"/>
              </a:ext>
            </a:extLst>
          </p:cNvPr>
          <p:cNvSpPr txBox="1"/>
          <p:nvPr/>
        </p:nvSpPr>
        <p:spPr>
          <a:xfrm>
            <a:off x="1821708" y="519563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69" name="yt_shape_13569"/>
              <p:cNvSpPr txBox="1"/>
              <p:nvPr/>
            </p:nvSpPr>
            <p:spPr>
              <a:xfrm>
                <a:off x="540119" y="900000"/>
                <a:ext cx="11492915" cy="17485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探索归纳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共有</a:t>
                </a:r>
                <a:r>
                  <a:rPr sz="4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条对角线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f91b,isEnd"/>
                  </a:rPr>
                  <a:t>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子表示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特例验证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十边形有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条对角线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569" name="yt_shape_135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748556"/>
              </a:xfrm>
              <a:prstGeom prst="rect">
                <a:avLst/>
              </a:prstGeom>
              <a:blipFill>
                <a:blip r:embed="rId2"/>
                <a:stretch>
                  <a:fillRect l="-1645" b="-10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4C464B-D9A2-F002-F704-1F2E88AA88DD}"/>
                  </a:ext>
                </a:extLst>
              </p:cNvPr>
              <p:cNvSpPr txBox="1"/>
              <p:nvPr/>
            </p:nvSpPr>
            <p:spPr>
              <a:xfrm>
                <a:off x="6816080" y="692696"/>
                <a:ext cx="1725358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4C464B-D9A2-F002-F704-1F2E88AA88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080" y="692696"/>
                <a:ext cx="1725358" cy="925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8CBF6A3-E154-609D-AF06-B223CDC31CDE}"/>
              </a:ext>
            </a:extLst>
          </p:cNvPr>
          <p:cNvSpPr txBox="1"/>
          <p:nvPr/>
        </p:nvSpPr>
        <p:spPr>
          <a:xfrm>
            <a:off x="4260108" y="2160469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3561" title="H_88.5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1744" y="3449797"/>
            <a:ext cx="4173987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2" name="yt_shape_13572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573" name="yt_shape_13573"/>
              <p:cNvSpPr txBox="1"/>
              <p:nvPr/>
            </p:nvSpPr>
            <p:spPr>
              <a:xfrm>
                <a:off x="540119" y="1362824"/>
                <a:ext cx="11244513" cy="3171052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扇形的圆心角的度数等于扇形占整个圆的比乘以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即扇形圆心角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_12315"/>
                  </a:rPr>
                  <a:t>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占的比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求扇形的面积的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两种方法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已知圆的半径为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及圆心角的度数为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则扇形面积为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已知圆的半径为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及扇形所占的整个圆的百分比为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则扇形面积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0a8a"/>
                  </a:rPr>
                  <a:t> 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573" name="yt_shape_135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62824"/>
                <a:ext cx="11244513" cy="3171052"/>
              </a:xfrm>
              <a:prstGeom prst="rect">
                <a:avLst/>
              </a:prstGeom>
              <a:blipFill>
                <a:blip r:embed="rId2"/>
                <a:stretch>
                  <a:fillRect l="-975" t="-1533" b="-2490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9" name="yt_shape_1348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88" name="yt_image_13488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91" name="yt_shape_13491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多边形及相关概念</a:t>
            </a:r>
          </a:p>
        </p:txBody>
      </p:sp>
      <p:sp>
        <p:nvSpPr>
          <p:cNvPr id="13492" name="yt_shape_13492"/>
          <p:cNvSpPr txBox="1"/>
          <p:nvPr/>
        </p:nvSpPr>
        <p:spPr>
          <a:xfrm>
            <a:off x="540000" y="1971599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图中不是多边形的是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493" name="yt_image_13493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1019" y="2603266"/>
            <a:ext cx="4549960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95" name="yt_shape_13495"/>
          <p:cNvSpPr txBox="1"/>
          <p:nvPr/>
        </p:nvSpPr>
        <p:spPr>
          <a:xfrm>
            <a:off x="540000" y="3531684"/>
            <a:ext cx="101486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一个多边形从一个顶点最多能引出五条对角线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这个多边形是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96" name="yt_table_134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446762"/>
              </p:ext>
            </p:extLst>
          </p:nvPr>
        </p:nvGraphicFramePr>
        <p:xfrm>
          <a:off x="540056" y="4010987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七边形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八边形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</a:tbl>
          </a:graphicData>
        </a:graphic>
      </p:graphicFrame>
      <p:pic>
        <p:nvPicPr>
          <p:cNvPr id="3" name="yt_shape_1721708608270">
            <a:extLst>
              <a:ext uri="{FF2B5EF4-FFF2-40B4-BE49-F238E27FC236}">
                <a16:creationId xmlns:a16="http://schemas.microsoft.com/office/drawing/2014/main" id="{73680C5F-C651-437B-1304-0588332627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EC09A2-3AC9-81DD-4BC3-F713B665A77E}"/>
              </a:ext>
            </a:extLst>
          </p:cNvPr>
          <p:cNvSpPr txBox="1"/>
          <p:nvPr/>
        </p:nvSpPr>
        <p:spPr>
          <a:xfrm>
            <a:off x="4183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3E06D3-8FDD-A99F-B331-B73759E372CD}"/>
              </a:ext>
            </a:extLst>
          </p:cNvPr>
          <p:cNvSpPr txBox="1"/>
          <p:nvPr/>
        </p:nvSpPr>
        <p:spPr>
          <a:xfrm>
            <a:off x="9670189" y="348487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8" name="yt_shape_13498"/>
          <p:cNvSpPr txBox="1"/>
          <p:nvPr/>
        </p:nvSpPr>
        <p:spPr>
          <a:xfrm>
            <a:off x="540000" y="900000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如图所示的多边形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个内角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499" name="yt_image_13499" title="H_79.0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4181" y="1531667"/>
            <a:ext cx="1623636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1ED707-457B-F756-07D1-17F781FFDF9F}"/>
              </a:ext>
            </a:extLst>
          </p:cNvPr>
          <p:cNvSpPr txBox="1"/>
          <p:nvPr/>
        </p:nvSpPr>
        <p:spPr>
          <a:xfrm>
            <a:off x="4488589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D25387-FF3C-93CC-87BD-9880234B4ED6}"/>
              </a:ext>
            </a:extLst>
          </p:cNvPr>
          <p:cNvSpPr txBox="1"/>
          <p:nvPr/>
        </p:nvSpPr>
        <p:spPr>
          <a:xfrm>
            <a:off x="6469789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1" name="yt_shape_13501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正多边形</a:t>
            </a:r>
          </a:p>
        </p:txBody>
      </p:sp>
      <p:sp>
        <p:nvSpPr>
          <p:cNvPr id="13502" name="yt_shape_13502"/>
          <p:cNvSpPr txBox="1"/>
          <p:nvPr/>
        </p:nvSpPr>
        <p:spPr>
          <a:xfrm>
            <a:off x="540000" y="1389434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下列图形为正多边形的是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03" name="yt_image_1350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1719" y="2021101"/>
            <a:ext cx="4668561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05" name="yt_shape_13505"/>
          <p:cNvSpPr txBox="1"/>
          <p:nvPr/>
        </p:nvSpPr>
        <p:spPr>
          <a:xfrm>
            <a:off x="540000" y="3036368"/>
            <a:ext cx="99065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一个正六边形的周长是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则这个正六边形的边长是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506" name="yt_shape_13506"/>
          <p:cNvSpPr txBox="1"/>
          <p:nvPr/>
        </p:nvSpPr>
        <p:spPr>
          <a:xfrm>
            <a:off x="540119" y="35156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若正五边形的五个内角和为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540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a4284,isEnd"/>
              </a:rPr>
              <a:t>则这个五边形每个内角的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a4284,isEnd"/>
              </a:rPr>
              <a:t>度数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608335">
            <a:extLst>
              <a:ext uri="{FF2B5EF4-FFF2-40B4-BE49-F238E27FC236}">
                <a16:creationId xmlns:a16="http://schemas.microsoft.com/office/drawing/2014/main" id="{C1A705D3-B9A6-9D30-39F7-28742FEF43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32B243-A884-9C71-2E42-58156B3F0237}"/>
              </a:ext>
            </a:extLst>
          </p:cNvPr>
          <p:cNvSpPr txBox="1"/>
          <p:nvPr/>
        </p:nvSpPr>
        <p:spPr>
          <a:xfrm>
            <a:off x="6926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27BA1A-BCFD-5EB8-48AC-FB197648642C}"/>
              </a:ext>
            </a:extLst>
          </p:cNvPr>
          <p:cNvSpPr txBox="1"/>
          <p:nvPr/>
        </p:nvSpPr>
        <p:spPr>
          <a:xfrm>
            <a:off x="9279664" y="298956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EF17AE-0349-B286-2F91-F85435C62A54}"/>
              </a:ext>
            </a:extLst>
          </p:cNvPr>
          <p:cNvSpPr txBox="1"/>
          <p:nvPr/>
        </p:nvSpPr>
        <p:spPr>
          <a:xfrm>
            <a:off x="10672498" y="342773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7" name="yt_shape_13507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圆和扇形及其相关概念</a:t>
            </a:r>
          </a:p>
        </p:txBody>
      </p:sp>
      <p:sp>
        <p:nvSpPr>
          <p:cNvPr id="13508" name="yt_shape_13508"/>
          <p:cNvSpPr txBox="1"/>
          <p:nvPr/>
        </p:nvSpPr>
        <p:spPr>
          <a:xfrm>
            <a:off x="540000" y="1389434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下面的平面图形中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为扇形的是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09" name="yt_image_13509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5239" y="2021101"/>
            <a:ext cx="4581520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1" name="yt_shape_13511"/>
          <p:cNvSpPr txBox="1"/>
          <p:nvPr/>
        </p:nvSpPr>
        <p:spPr>
          <a:xfrm>
            <a:off x="540120" y="2926664"/>
            <a:ext cx="11109654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如图中有一个圆规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是铁尖的端点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是铅笔芯尖的端点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59a8"/>
              </a:rPr>
              <a:t>的距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若铁尖的端点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固定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铅笔芯尖的端点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旋转一周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73f1"/>
              </a:rPr>
              <a:t>则作出的圆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15" name="yt_table_1351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742231"/>
              </p:ext>
            </p:extLst>
          </p:nvPr>
        </p:nvGraphicFramePr>
        <p:xfrm>
          <a:off x="540056" y="4366230"/>
          <a:ext cx="8992553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  <a:gridCol w="1558925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πcm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</a:tbl>
          </a:graphicData>
        </a:graphic>
      </p:graphicFrame>
      <p:grpSp>
        <p:nvGrpSpPr>
          <p:cNvPr id="13512" name="yt_shape_13512_skip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36859" y="4121020"/>
            <a:ext cx="1312914" cy="2041920"/>
            <a:chOff x="0" y="0"/>
            <a:chExt cx="1312914" cy="2041920"/>
          </a:xfrm>
        </p:grpSpPr>
        <p:pic>
          <p:nvPicPr>
            <p:cNvPr id="2" name="yt_image_13512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12914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14" name="yt_shape_13514" descr="{&quot;rangeId&quot;:0,&quot;IgnoreLineSpacing&quot;:1}"/>
            <p:cNvSpPr txBox="1"/>
            <p:nvPr/>
          </p:nvSpPr>
          <p:spPr>
            <a:xfrm>
              <a:off x="123176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pic>
        <p:nvPicPr>
          <p:cNvPr id="4" name="yt_shape_1721708608396">
            <a:extLst>
              <a:ext uri="{FF2B5EF4-FFF2-40B4-BE49-F238E27FC236}">
                <a16:creationId xmlns:a16="http://schemas.microsoft.com/office/drawing/2014/main" id="{F34E6B74-E3F9-D1DA-92CF-AE941B42C0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7EA380F-4147-DA5C-198A-DDFBB5D02796}"/>
              </a:ext>
            </a:extLst>
          </p:cNvPr>
          <p:cNvSpPr txBox="1"/>
          <p:nvPr/>
        </p:nvSpPr>
        <p:spPr>
          <a:xfrm>
            <a:off x="57077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966EF6-3607-11E6-CF05-DEF3ABD4DEA3}"/>
              </a:ext>
            </a:extLst>
          </p:cNvPr>
          <p:cNvSpPr txBox="1"/>
          <p:nvPr/>
        </p:nvSpPr>
        <p:spPr>
          <a:xfrm>
            <a:off x="2278908" y="38308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17" name="yt_shape_13517"/>
              <p:cNvSpPr txBox="1"/>
              <p:nvPr/>
            </p:nvSpPr>
            <p:spPr>
              <a:xfrm>
                <a:off x="540119" y="900000"/>
                <a:ext cx="11492915" cy="9702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如图所示的圆中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表示圆的半径的线段有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分别是线段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3.755039,H:37.44,isEnd"/>
                  </a:rPr>
                  <a:t/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3.755039,H:37.44,isEnd"/>
                  </a:rPr>
                </a:br>
                <a:r>
                  <a:rPr sz="2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请写出任意三条弧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517" name="yt_shape_135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970266"/>
              </a:xfrm>
              <a:prstGeom prst="rect">
                <a:avLst/>
              </a:prstGeom>
              <a:blipFill>
                <a:blip r:embed="rId2"/>
                <a:stretch>
                  <a:fillRect l="-1645" t="-5660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22" name="yt_shape_13522"/>
          <p:cNvSpPr txBox="1"/>
          <p:nvPr/>
        </p:nvSpPr>
        <p:spPr>
          <a:xfrm>
            <a:off x="540000" y="412682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19" name="yt_shape_13519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0565" y="2507412"/>
            <a:ext cx="2010868" cy="2003058"/>
            <a:chOff x="0" y="0"/>
            <a:chExt cx="2010868" cy="2003058"/>
          </a:xfrm>
        </p:grpSpPr>
        <p:pic>
          <p:nvPicPr>
            <p:cNvPr id="2" name="yt_image_13519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0868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21" name="yt_shape_13521" descr="{&quot;rangeId&quot;:0,&quot;IgnoreLineSpacing&quot;:1}"/>
            <p:cNvSpPr txBox="1"/>
            <p:nvPr/>
          </p:nvSpPr>
          <p:spPr>
            <a:xfrm>
              <a:off x="472153" y="16430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0520F78-C1DA-CBE7-B1DC-D12A2683C6F8}"/>
              </a:ext>
            </a:extLst>
          </p:cNvPr>
          <p:cNvSpPr txBox="1"/>
          <p:nvPr/>
        </p:nvSpPr>
        <p:spPr>
          <a:xfrm>
            <a:off x="6622307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C07609-8341-B982-EF21-CEDFE7ABE623}"/>
              </a:ext>
            </a:extLst>
          </p:cNvPr>
          <p:cNvSpPr txBox="1"/>
          <p:nvPr/>
        </p:nvSpPr>
        <p:spPr>
          <a:xfrm>
            <a:off x="9565532" y="853194"/>
            <a:ext cx="184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ce4b7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7C5F5F-9386-1364-29FE-8761F64CFD41}"/>
              </a:ext>
            </a:extLst>
          </p:cNvPr>
          <p:cNvSpPr txBox="1"/>
          <p:nvPr/>
        </p:nvSpPr>
        <p:spPr>
          <a:xfrm>
            <a:off x="450108" y="1328682"/>
            <a:ext cx="956374" cy="57900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42EAF65-CE59-288B-E0F4-6C7C5D40978A}"/>
                  </a:ext>
                </a:extLst>
              </p:cNvPr>
              <p:cNvSpPr txBox="1"/>
              <p:nvPr/>
            </p:nvSpPr>
            <p:spPr>
              <a:xfrm>
                <a:off x="4626821" y="1328682"/>
                <a:ext cx="4718811" cy="57900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𝑀𝐵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3, 'hasSerialNum': 1, 'mathAnswerShape': 1, 'pageBreak': True}">
                <a:extLst>
                  <a:ext uri="{FF2B5EF4-FFF2-40B4-BE49-F238E27FC236}">
                    <a16:creationId xmlns:a16="http://schemas.microsoft.com/office/drawing/2014/main" id="{542EAF65-CE59-288B-E0F4-6C7C5D4097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6821" y="1328682"/>
                <a:ext cx="4718811" cy="579006"/>
              </a:xfrm>
              <a:prstGeom prst="rect">
                <a:avLst/>
              </a:prstGeom>
              <a:blipFill>
                <a:blip r:embed="rId4"/>
                <a:stretch>
                  <a:fillRect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3" name="yt_shape_1352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考虑不周全而漏解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若一个多边形截去一个角后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变成四边形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f29ab"/>
              </a:rPr>
              <a:t>则原来的多边形的边数可能为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25" name="yt_table_135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154878"/>
              </p:ext>
            </p:extLst>
          </p:nvPr>
        </p:nvGraphicFramePr>
        <p:xfrm>
          <a:off x="540056" y="2338738"/>
          <a:ext cx="5115243" cy="950976"/>
        </p:xfrm>
        <a:graphic>
          <a:graphicData uri="http://schemas.openxmlformats.org/drawingml/2006/table">
            <a:tbl>
              <a:tblPr/>
              <a:tblGrid>
                <a:gridCol w="3014980">
                  <a:extLst>
                    <a:ext uri="{9D8B030D-6E8A-4147-A177-3AD203B41FA5}">
                      <a16:colId xmlns:a16="http://schemas.microsoft.com/office/drawing/2014/main" val="10683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</a:tbl>
          </a:graphicData>
        </a:graphic>
      </p:graphicFrame>
      <p:sp>
        <p:nvSpPr>
          <p:cNvPr id="13527" name="yt_shape_13527"/>
          <p:cNvSpPr txBox="1"/>
          <p:nvPr/>
        </p:nvSpPr>
        <p:spPr>
          <a:xfrm>
            <a:off x="540000" y="3340292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一个四边形截去一个角后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所形成的一个新多边形的边数是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494A0D-6987-3875-C63D-D7C10EE0255E}"/>
              </a:ext>
            </a:extLst>
          </p:cNvPr>
          <p:cNvSpPr txBox="1"/>
          <p:nvPr/>
        </p:nvSpPr>
        <p:spPr>
          <a:xfrm>
            <a:off x="1059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010458-E3A9-A35C-60A1-702C522B3647}"/>
              </a:ext>
            </a:extLst>
          </p:cNvPr>
          <p:cNvSpPr txBox="1"/>
          <p:nvPr/>
        </p:nvSpPr>
        <p:spPr>
          <a:xfrm>
            <a:off x="9898789" y="3293486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9" name="yt_shape_1352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28" name="yt_image_13528" title="H_41.85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1" name="yt_shape_13531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把边长是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的正三角形纸板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剪去三个小正三角形后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5a06"/>
              </a:rPr>
              <a:t>得到一个正六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则剪去的小正三角形的边长是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33" name="yt_table_1353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84202"/>
              </p:ext>
            </p:extLst>
          </p:nvPr>
        </p:nvGraphicFramePr>
        <p:xfrm>
          <a:off x="540056" y="2441600"/>
          <a:ext cx="89909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</a:tbl>
          </a:graphicData>
        </a:graphic>
      </p:graphicFrame>
      <p:pic>
        <p:nvPicPr>
          <p:cNvPr id="13532" name="yt_image_13532_skip" title="H_106.2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93576" y="2080260"/>
            <a:ext cx="1558542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5" name="yt_shape_13535"/>
          <p:cNvSpPr txBox="1"/>
          <p:nvPr/>
        </p:nvSpPr>
        <p:spPr>
          <a:xfrm>
            <a:off x="540119" y="35727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边长为整数的正多边形的周长为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87c7b"/>
              </a:rPr>
              <a:t>则从该正多边形的一个顶点出发的对角线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36" name="yt_table_1353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069342"/>
              </p:ext>
            </p:extLst>
          </p:nvPr>
        </p:nvGraphicFramePr>
        <p:xfrm>
          <a:off x="540056" y="4532206"/>
          <a:ext cx="8760588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  <a:gridCol w="1326960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</a:tbl>
          </a:graphicData>
        </a:graphic>
      </p:graphicFrame>
      <p:sp>
        <p:nvSpPr>
          <p:cNvPr id="13538" name="yt_shape_13538"/>
          <p:cNvSpPr txBox="1"/>
          <p:nvPr/>
        </p:nvSpPr>
        <p:spPr>
          <a:xfrm>
            <a:off x="540119" y="50583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将一个半径为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的圆分割成三个扇形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它们的圆心角度数比为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55ba,isEnd"/>
              </a:rPr>
              <a:t>则最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大圆心角所对扇形的面积为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0180D8-AFF4-0E5B-47FC-0A81E4CF447B}"/>
              </a:ext>
            </a:extLst>
          </p:cNvPr>
          <p:cNvSpPr txBox="1"/>
          <p:nvPr/>
        </p:nvSpPr>
        <p:spPr>
          <a:xfrm>
            <a:off x="59365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B4DC6B-1D35-A3B0-0DD9-2961A88031C2}"/>
              </a:ext>
            </a:extLst>
          </p:cNvPr>
          <p:cNvSpPr txBox="1"/>
          <p:nvPr/>
        </p:nvSpPr>
        <p:spPr>
          <a:xfrm>
            <a:off x="1974108" y="40014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CA875F-D624-04E8-5812-B9559084523E}"/>
              </a:ext>
            </a:extLst>
          </p:cNvPr>
          <p:cNvSpPr txBox="1"/>
          <p:nvPr/>
        </p:nvSpPr>
        <p:spPr>
          <a:xfrm>
            <a:off x="4412508" y="5487059"/>
            <a:ext cx="1264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2πcm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9" name="yt_shape_13539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每一个多边形都可分割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分割方法如图所示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成若干个三角形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f18d,isEnd"/>
              </a:rPr>
              <a:t>根据这种方法八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边形可以分割成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用此方法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边形能分割成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540" name="yt_image_13540" title="H_67.3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0939" y="1859435"/>
            <a:ext cx="4370121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6A8DCB-1542-1143-E0AA-677C1DD9FB20}"/>
              </a:ext>
            </a:extLst>
          </p:cNvPr>
          <p:cNvSpPr txBox="1"/>
          <p:nvPr/>
        </p:nvSpPr>
        <p:spPr>
          <a:xfrm>
            <a:off x="2888509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1100BE-45D6-D07A-31CF-86FCE96D4982}"/>
              </a:ext>
            </a:extLst>
          </p:cNvPr>
          <p:cNvSpPr txBox="1"/>
          <p:nvPr/>
        </p:nvSpPr>
        <p:spPr>
          <a:xfrm>
            <a:off x="8317758" y="1328682"/>
            <a:ext cx="1799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729</Words>
  <Application>Microsoft Office PowerPoint</Application>
  <PresentationFormat>宽屏</PresentationFormat>
  <Paragraphs>117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50" baseType="lpstr">
      <vt:lpstr>,isEnd</vt:lpstr>
      <vt:lpstr>_⨹_1_12315</vt:lpstr>
      <vt:lpstr>_⨹_1_32fdb</vt:lpstr>
      <vt:lpstr>_⨹_1_653de,isEnd</vt:lpstr>
      <vt:lpstr>_⨹_1_69f09,isEnd</vt:lpstr>
      <vt:lpstr>_⨹_1_ce4b7</vt:lpstr>
      <vt:lpstr>_⨹_1_e0a8a</vt:lpstr>
      <vt:lpstr>_⨹_10_d0a69</vt:lpstr>
      <vt:lpstr>_⨹_12_a9db5,isEnd</vt:lpstr>
      <vt:lpstr>_⨹_13_a4284,isEnd</vt:lpstr>
      <vt:lpstr>_⨹_13_f29ab</vt:lpstr>
      <vt:lpstr>_⨹_18_87c7b</vt:lpstr>
      <vt:lpstr>_⨹_2_3f91b,isEnd</vt:lpstr>
      <vt:lpstr>_⨹_2_7f8a7,isEnd</vt:lpstr>
      <vt:lpstr>_⨹_2_959a8</vt:lpstr>
      <vt:lpstr>_⨹_2_d55ba,isEnd</vt:lpstr>
      <vt:lpstr>_⨹_5_773f1</vt:lpstr>
      <vt:lpstr>_⨹_6_1e52c,isEnd</vt:lpstr>
      <vt:lpstr>_⨹_6_85a06</vt:lpstr>
      <vt:lpstr>_⨹_7_bf18d,isEnd</vt:lpstr>
      <vt:lpstr>_⨹_8_533c1,isEnd</vt:lpstr>
      <vt:lpstr>Finished</vt:lpstr>
      <vt:lpstr>W:3.755039,H:37.44,isEnd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2024-07-23T04:16:09Z</dcterms:created>
  <dcterms:modified xsi:type="dcterms:W3CDTF">2024-07-24T00:52:54Z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