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4" r:id="rId4"/>
    <p:sldId id="305" r:id="rId5"/>
    <p:sldId id="308" r:id="rId6"/>
    <p:sldId id="309" r:id="rId7"/>
    <p:sldId id="314" r:id="rId8"/>
    <p:sldId id="316" r:id="rId9"/>
    <p:sldId id="318" r:id="rId10"/>
    <p:sldId id="320" r:id="rId11"/>
    <p:sldId id="323" r:id="rId12"/>
    <p:sldId id="325" r:id="rId13"/>
    <p:sldId id="328" r:id="rId14"/>
    <p:sldId id="256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56" autoAdjust="0"/>
    <p:restoredTop sz="94660"/>
  </p:normalViewPr>
  <p:slideViewPr>
    <p:cSldViewPr showGuides="1">
      <p:cViewPr varScale="1">
        <p:scale>
          <a:sx n="46" d="100"/>
          <a:sy n="46" d="100"/>
        </p:scale>
        <p:origin x="64" y="20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00" name="yt_shape_10000"/>
          <p:cNvSpPr txBox="1"/>
          <p:nvPr/>
        </p:nvSpPr>
        <p:spPr>
          <a:xfrm>
            <a:off x="540000" y="900000"/>
            <a:ext cx="123110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自主学习</a:t>
            </a:r>
          </a:p>
        </p:txBody>
      </p:sp>
      <p:pic>
        <p:nvPicPr>
          <p:cNvPr id="10001" name="yt_image_10001" title="H_31.0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531667"/>
            <a:ext cx="1428789" cy="39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03" name="yt_shape_10003"/>
          <p:cNvSpPr txBox="1"/>
          <p:nvPr/>
        </p:nvSpPr>
        <p:spPr>
          <a:xfrm>
            <a:off x="540119" y="1976703"/>
            <a:ext cx="11492915" cy="18524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MS Mincho" pitchFamily="24"/>
                <a:ea typeface="MS Mincho" pitchFamily="24"/>
              </a:rPr>
              <a:t>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常见的几何体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、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、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、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、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sz="20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20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</a:t>
            </a:r>
            <a:r>
              <a:rPr sz="8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 smtClean="0">
                <a:latin typeface="Times New Roman"/>
              </a:rPr>
              <a:t>⁠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楷体" pitchFamily="24"/>
              </a:rPr>
              <a:t> 、</a:t>
            </a:r>
            <a:r>
              <a:rPr lang="zh-CN" altLang="zh-CN" sz="2400" b="0" i="0" u="sng" dirty="0" smtClean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4961,H:37.44"/>
              </a:rPr>
              <a:t/>
            </a:r>
            <a:br>
              <a:rPr lang="zh-CN" altLang="zh-CN" sz="2400" b="0" i="0" u="sng" dirty="0" smtClean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4961,H:37.44"/>
              </a:rPr>
            </a:br>
            <a:r>
              <a:rPr sz="24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MS Mincho" pitchFamily="24"/>
                <a:ea typeface="MS Mincho" pitchFamily="24"/>
              </a:rPr>
              <a:t>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在棱柱中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相邻两个面的交线叫作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相邻两个侧面的交线叫作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15f3c,isEnd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棱柱的所有侧棱长都</a:t>
            </a:r>
            <a:r>
              <a:rPr sz="2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3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F209FAE-98BB-9520-A855-A04EA74C3626}"/>
              </a:ext>
            </a:extLst>
          </p:cNvPr>
          <p:cNvSpPr txBox="1"/>
          <p:nvPr/>
        </p:nvSpPr>
        <p:spPr>
          <a:xfrm>
            <a:off x="3293321" y="1929897"/>
            <a:ext cx="109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圆柱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A2F5852-55DF-0879-9C63-5DD52C55739A}"/>
              </a:ext>
            </a:extLst>
          </p:cNvPr>
          <p:cNvSpPr txBox="1"/>
          <p:nvPr/>
        </p:nvSpPr>
        <p:spPr>
          <a:xfrm>
            <a:off x="4817321" y="1929897"/>
            <a:ext cx="109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圆锥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E524FC5-E279-204D-6431-B85EF315F38A}"/>
              </a:ext>
            </a:extLst>
          </p:cNvPr>
          <p:cNvSpPr txBox="1"/>
          <p:nvPr/>
        </p:nvSpPr>
        <p:spPr>
          <a:xfrm>
            <a:off x="6341321" y="1929897"/>
            <a:ext cx="1399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正方体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AE4AAE4-51C3-1EBF-B86F-9117FE780E8A}"/>
              </a:ext>
            </a:extLst>
          </p:cNvPr>
          <p:cNvSpPr txBox="1"/>
          <p:nvPr/>
        </p:nvSpPr>
        <p:spPr>
          <a:xfrm>
            <a:off x="8170121" y="1929897"/>
            <a:ext cx="1399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长方体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ECC6B8A-00AD-2294-9B7F-107FB37BC11D}"/>
              </a:ext>
            </a:extLst>
          </p:cNvPr>
          <p:cNvSpPr txBox="1"/>
          <p:nvPr/>
        </p:nvSpPr>
        <p:spPr>
          <a:xfrm>
            <a:off x="9998921" y="1929897"/>
            <a:ext cx="561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1_51e5f"/>
              </a:rPr>
              <a:t>棱</a:t>
            </a:r>
            <a:r>
              <a:rPr lang="zh-CN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柱</a:t>
            </a:r>
            <a:r>
              <a:rPr lang="zh-CN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C275B72-AA44-2133-C4B9-DF5E92E36103}"/>
              </a:ext>
            </a:extLst>
          </p:cNvPr>
          <p:cNvSpPr txBox="1"/>
          <p:nvPr/>
        </p:nvSpPr>
        <p:spPr>
          <a:xfrm>
            <a:off x="760710" y="2405385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球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2C94DBD-6A50-B556-9D57-28889F06D823}"/>
              </a:ext>
            </a:extLst>
          </p:cNvPr>
          <p:cNvSpPr txBox="1"/>
          <p:nvPr/>
        </p:nvSpPr>
        <p:spPr>
          <a:xfrm>
            <a:off x="5731721" y="2880873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361EB83-4A54-DA6F-910D-2C8D4191CD01}"/>
              </a:ext>
            </a:extLst>
          </p:cNvPr>
          <p:cNvSpPr txBox="1"/>
          <p:nvPr/>
        </p:nvSpPr>
        <p:spPr>
          <a:xfrm>
            <a:off x="10303721" y="2880873"/>
            <a:ext cx="109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侧棱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413EFBC-4E24-EB3F-6429-EB4A1C5F6E83}"/>
              </a:ext>
            </a:extLst>
          </p:cNvPr>
          <p:cNvSpPr txBox="1"/>
          <p:nvPr/>
        </p:nvSpPr>
        <p:spPr>
          <a:xfrm>
            <a:off x="3498108" y="3356361"/>
            <a:ext cx="10944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58" name="yt_shape_10058"/>
          <p:cNvSpPr txBox="1"/>
          <p:nvPr/>
        </p:nvSpPr>
        <p:spPr>
          <a:xfrm>
            <a:off x="540119" y="1781467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这个七棱柱共有多少个面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它们分别是什么形状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哪些面的形状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2f9a9,isEnd"/>
              </a:rPr>
              <a:t>面积完全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这个七棱柱的侧面积是多少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？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这个七棱柱一共有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它们的长度和是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这个七棱柱一共有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个顶点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个面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长方形和七边形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侧面的形状、面积相同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9_e6bde,isEnd"/>
              </a:rPr>
              <a:t>两底面的形状、面积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相同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70cm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0062" name="yt_image_10062" title="H_99.2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930495" y="4516266"/>
            <a:ext cx="683461" cy="1260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64" name="yt_shape_10064"/>
          <p:cNvSpPr txBox="1"/>
          <p:nvPr/>
        </p:nvSpPr>
        <p:spPr>
          <a:xfrm>
            <a:off x="540000" y="4652264"/>
            <a:ext cx="9329477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通过对棱柱的观察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说出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棱柱有几个顶点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几条棱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几个面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个顶点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条棱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6A61939-A330-11B6-2F13-A1FBFDCBF5F6}"/>
              </a:ext>
            </a:extLst>
          </p:cNvPr>
          <p:cNvSpPr txBox="1"/>
          <p:nvPr/>
        </p:nvSpPr>
        <p:spPr>
          <a:xfrm>
            <a:off x="3955308" y="2685637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09AC84A-AE10-078A-0EC9-B49B7CF51869}"/>
              </a:ext>
            </a:extLst>
          </p:cNvPr>
          <p:cNvSpPr txBox="1"/>
          <p:nvPr/>
        </p:nvSpPr>
        <p:spPr>
          <a:xfrm>
            <a:off x="7917707" y="2685637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13148DC-AB95-C436-8524-BD38BFBBF11F}"/>
              </a:ext>
            </a:extLst>
          </p:cNvPr>
          <p:cNvSpPr txBox="1"/>
          <p:nvPr/>
        </p:nvSpPr>
        <p:spPr>
          <a:xfrm>
            <a:off x="3955308" y="3161125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0D1F96A-4644-AB37-C803-F397AE8D0099}"/>
              </a:ext>
            </a:extLst>
          </p:cNvPr>
          <p:cNvSpPr txBox="1"/>
          <p:nvPr/>
        </p:nvSpPr>
        <p:spPr>
          <a:xfrm>
            <a:off x="450108" y="3636613"/>
            <a:ext cx="112290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个面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长方形和七边形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侧面的形状、面积相同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9_e6bde"/>
              </a:rPr>
              <a:t>两底面的形状、面积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C4BA0C8-5E9E-EDB4-13A9-52775997FD02}"/>
              </a:ext>
            </a:extLst>
          </p:cNvPr>
          <p:cNvSpPr txBox="1"/>
          <p:nvPr/>
        </p:nvSpPr>
        <p:spPr>
          <a:xfrm>
            <a:off x="450108" y="4112101"/>
            <a:ext cx="2024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相同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70cm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DAD193E-CA55-5D79-99D9-D64B7BA87D06}"/>
              </a:ext>
            </a:extLst>
          </p:cNvPr>
          <p:cNvSpPr txBox="1"/>
          <p:nvPr/>
        </p:nvSpPr>
        <p:spPr>
          <a:xfrm>
            <a:off x="449989" y="5080946"/>
            <a:ext cx="65618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个顶点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条棱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yt_shape_10055"/>
          <p:cNvSpPr txBox="1"/>
          <p:nvPr/>
        </p:nvSpPr>
        <p:spPr>
          <a:xfrm>
            <a:off x="540119" y="833719"/>
            <a:ext cx="11492915" cy="90668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如图是一个直七棱柱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它的底面边长都是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侧棱长是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观察这个棱柱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f4a24,isEnd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请回答下列问题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69" name="yt_shape_10069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068" name="yt_image_10068" title="H_41.85">
            <a:extLst>
              <a:ext uri="">
                <a16:creationId xmlns:p14="http://schemas.microsoft.com/office/powerpoint/2010/main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71" name="yt_shape_10071"/>
          <p:cNvSpPr txBox="1"/>
          <p:nvPr/>
        </p:nvSpPr>
        <p:spPr>
          <a:xfrm>
            <a:off x="540000" y="1431377"/>
            <a:ext cx="818172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几何直观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都称作平面图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0072" name="yt_image_10072" title="H_72.09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53494" y="1934149"/>
            <a:ext cx="4085011" cy="873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74" name="yt_shape_10074"/>
          <p:cNvSpPr txBox="1"/>
          <p:nvPr/>
        </p:nvSpPr>
        <p:spPr>
          <a:xfrm>
            <a:off x="540119" y="2807657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数一数每个图各有多少个顶点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多少条边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这些边围出了多少个区域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91ffc"/>
              </a:rPr>
              <a:t>将结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果填入表中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graphicFrame>
        <p:nvGraphicFramePr>
          <p:cNvPr id="10075" name="yt_table_10075" title="H_223.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5850856"/>
              </p:ext>
            </p:extLst>
          </p:nvPr>
        </p:nvGraphicFramePr>
        <p:xfrm>
          <a:off x="540000" y="3736893"/>
          <a:ext cx="11111999" cy="265176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5866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60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760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17328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图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顶点数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边数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0000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区域数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0000"/>
                        </a:lnSpc>
                      </a:pPr>
                      <a:r>
                        <a:rPr lang="zh-CN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　</a:t>
                      </a: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zh-CN" altLang="zh-CN" sz="2400" b="0" i="1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　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0000"/>
                        </a:lnSpc>
                      </a:pPr>
                      <a:r>
                        <a:rPr lang="zh-CN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　</a:t>
                      </a: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</a:t>
                      </a:r>
                      <a:r>
                        <a:rPr lang="zh-CN" altLang="zh-CN" sz="2400" b="0" i="1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　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0000"/>
                        </a:lnSpc>
                      </a:pPr>
                      <a:r>
                        <a:rPr lang="zh-CN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　</a:t>
                      </a: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1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　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③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0000"/>
                        </a:lnSpc>
                      </a:pPr>
                      <a:r>
                        <a:rPr lang="zh-CN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　</a:t>
                      </a: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zh-CN" altLang="zh-CN" sz="2400" b="0" i="1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　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0000"/>
                        </a:lnSpc>
                      </a:pPr>
                      <a:r>
                        <a:rPr lang="zh-CN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　</a:t>
                      </a: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  <a:r>
                        <a:rPr lang="zh-CN" altLang="zh-CN" sz="2400" b="0" i="1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　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0000"/>
                        </a:lnSpc>
                      </a:pPr>
                      <a:r>
                        <a:rPr lang="zh-CN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　</a:t>
                      </a: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1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　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④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0000"/>
                        </a:lnSpc>
                      </a:pPr>
                      <a:r>
                        <a:rPr lang="zh-CN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　</a:t>
                      </a: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zh-CN" altLang="zh-CN" sz="2400" b="0" i="1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　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0000"/>
                        </a:lnSpc>
                      </a:pPr>
                      <a:r>
                        <a:rPr lang="zh-CN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　</a:t>
                      </a: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</a:t>
                      </a:r>
                      <a:r>
                        <a:rPr lang="zh-CN" altLang="zh-CN" sz="2400" b="0" i="1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　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0000"/>
                        </a:lnSpc>
                      </a:pPr>
                      <a:r>
                        <a:rPr lang="zh-CN" altLang="zh-CN" sz="2400" b="0" i="1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　</a:t>
                      </a:r>
                      <a:r>
                        <a:rPr lang="en-US" altLang="zh-CN" sz="2400" b="0" i="0" u="none" dirty="0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zh-CN" altLang="zh-CN" sz="2400" b="0" i="1" u="none" dirty="0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　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0473E9D8-72F2-FC6A-CE52-BDAE38E9F12E}"/>
              </a:ext>
            </a:extLst>
          </p:cNvPr>
          <p:cNvSpPr txBox="1"/>
          <p:nvPr/>
        </p:nvSpPr>
        <p:spPr>
          <a:xfrm>
            <a:off x="3579397" y="4806289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2AE8D96-74E4-F350-C031-5A75E3D56849}"/>
              </a:ext>
            </a:extLst>
          </p:cNvPr>
          <p:cNvSpPr txBox="1"/>
          <p:nvPr/>
        </p:nvSpPr>
        <p:spPr>
          <a:xfrm>
            <a:off x="6698285" y="4806289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F581B7D-EA7C-51CA-CCA0-7373B3D5E8FB}"/>
              </a:ext>
            </a:extLst>
          </p:cNvPr>
          <p:cNvSpPr txBox="1"/>
          <p:nvPr/>
        </p:nvSpPr>
        <p:spPr>
          <a:xfrm>
            <a:off x="9921949" y="4815814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E2D5F1E-1385-2CDA-133A-6A448F440C5C}"/>
              </a:ext>
            </a:extLst>
          </p:cNvPr>
          <p:cNvSpPr txBox="1"/>
          <p:nvPr/>
        </p:nvSpPr>
        <p:spPr>
          <a:xfrm>
            <a:off x="3569872" y="5373216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3DE1847-ADAC-A034-AF05-5037EA601F43}"/>
              </a:ext>
            </a:extLst>
          </p:cNvPr>
          <p:cNvSpPr txBox="1"/>
          <p:nvPr/>
        </p:nvSpPr>
        <p:spPr>
          <a:xfrm>
            <a:off x="6745910" y="5373216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6F0A2CD-C74D-E52A-997D-6BA974C35E56}"/>
              </a:ext>
            </a:extLst>
          </p:cNvPr>
          <p:cNvSpPr txBox="1"/>
          <p:nvPr/>
        </p:nvSpPr>
        <p:spPr>
          <a:xfrm>
            <a:off x="9912424" y="5373216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499F3F4-7055-37C5-2F0E-7616243AD67C}"/>
              </a:ext>
            </a:extLst>
          </p:cNvPr>
          <p:cNvSpPr txBox="1"/>
          <p:nvPr/>
        </p:nvSpPr>
        <p:spPr>
          <a:xfrm>
            <a:off x="3531772" y="5940145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929A70F-26AF-9C3D-0237-19249318890E}"/>
              </a:ext>
            </a:extLst>
          </p:cNvPr>
          <p:cNvSpPr txBox="1"/>
          <p:nvPr/>
        </p:nvSpPr>
        <p:spPr>
          <a:xfrm>
            <a:off x="6698285" y="5949670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9ED62A8-F0F5-B6F3-BF4C-48F87F329447}"/>
              </a:ext>
            </a:extLst>
          </p:cNvPr>
          <p:cNvSpPr txBox="1"/>
          <p:nvPr/>
        </p:nvSpPr>
        <p:spPr>
          <a:xfrm>
            <a:off x="9921949" y="5940145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77" name="yt_shape_10077"/>
          <p:cNvSpPr txBox="1"/>
          <p:nvPr/>
        </p:nvSpPr>
        <p:spPr>
          <a:xfrm>
            <a:off x="540119" y="900000"/>
            <a:ext cx="11492915" cy="42695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观察表中数据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推断一个平面图的顶点数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区域数之间有什么关系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根据上表中的顶点数、边数和区域数的数量关系可得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顶点数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区域数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2_1ae02"/>
              </a:rPr>
              <a:t>边数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现已知某一平面图有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999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个顶点和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999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个区域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试根据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中推断出的关系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7ffc3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确定这个图有多少条边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某一平面图有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999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个顶点和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999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个区域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中推断出的关系有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999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1_88403"/>
              </a:rPr>
              <a:t>＋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999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边数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1998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边数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则边数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1998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1997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这个图形有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1997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条边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3BF73CC-AF56-571A-5489-3E760E27FBD1}"/>
              </a:ext>
            </a:extLst>
          </p:cNvPr>
          <p:cNvSpPr txBox="1"/>
          <p:nvPr/>
        </p:nvSpPr>
        <p:spPr>
          <a:xfrm>
            <a:off x="450108" y="1328682"/>
            <a:ext cx="112290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根据上表中的顶点数、边数和区域数的数量关系可得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顶点数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区域数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2_1ae02"/>
              </a:rPr>
              <a:t>边数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FABB0D2-83A5-B140-286E-C244CF27D35D}"/>
              </a:ext>
            </a:extLst>
          </p:cNvPr>
          <p:cNvSpPr txBox="1"/>
          <p:nvPr/>
        </p:nvSpPr>
        <p:spPr>
          <a:xfrm>
            <a:off x="450108" y="1804170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901A139-3AC0-2892-EBF9-147758A11F07}"/>
              </a:ext>
            </a:extLst>
          </p:cNvPr>
          <p:cNvSpPr txBox="1"/>
          <p:nvPr/>
        </p:nvSpPr>
        <p:spPr>
          <a:xfrm>
            <a:off x="450108" y="3230634"/>
            <a:ext cx="110004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某一平面图有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999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个顶点和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999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个区域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中推断出的关系有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999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88403"/>
              </a:rPr>
              <a:t>＋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5D4B0E7-2CDA-D7EE-FDD3-8D1AA403AB06}"/>
              </a:ext>
            </a:extLst>
          </p:cNvPr>
          <p:cNvSpPr txBox="1"/>
          <p:nvPr/>
        </p:nvSpPr>
        <p:spPr>
          <a:xfrm>
            <a:off x="450108" y="3706122"/>
            <a:ext cx="490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999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边数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1998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边数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B6E8EDC-B9C0-515B-77B7-FD00DF74B708}"/>
              </a:ext>
            </a:extLst>
          </p:cNvPr>
          <p:cNvSpPr txBox="1"/>
          <p:nvPr/>
        </p:nvSpPr>
        <p:spPr>
          <a:xfrm>
            <a:off x="450108" y="4181610"/>
            <a:ext cx="3532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则边数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1998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1997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CD46E38-B966-D026-93A7-56B327482429}"/>
              </a:ext>
            </a:extLst>
          </p:cNvPr>
          <p:cNvSpPr txBox="1"/>
          <p:nvPr/>
        </p:nvSpPr>
        <p:spPr>
          <a:xfrm>
            <a:off x="450108" y="4657098"/>
            <a:ext cx="3685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这个图形有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1997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条边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06" name="yt_shape_10006"/>
          <p:cNvSpPr txBox="1"/>
          <p:nvPr/>
        </p:nvSpPr>
        <p:spPr>
          <a:xfrm>
            <a:off x="540000" y="900000"/>
            <a:ext cx="1444691" cy="35125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50" b="0" i="0" u="none" spc="10778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</a:rPr>
              <a:t> </a:t>
            </a:r>
          </a:p>
        </p:txBody>
      </p:sp>
      <p:pic>
        <p:nvPicPr>
          <p:cNvPr id="10005" name="yt_image_10005" title="H_31.0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41398"/>
            <a:ext cx="1428789" cy="39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08" name="yt_shape_10008"/>
          <p:cNvSpPr txBox="1"/>
          <p:nvPr/>
        </p:nvSpPr>
        <p:spPr>
          <a:xfrm>
            <a:off x="540120" y="1386424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如图所示的五棱柱的底面边长都是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侧棱长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它有多少个面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5a889"/>
              </a:rPr>
              <a:t>它的所有侧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面的面积之和是多少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pic>
        <p:nvPicPr>
          <p:cNvPr id="10009" name="yt_image_10009" title="H_135.6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56440" y="2481743"/>
            <a:ext cx="1162891" cy="1722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11" name="yt_shape_10011"/>
          <p:cNvSpPr txBox="1"/>
          <p:nvPr/>
        </p:nvSpPr>
        <p:spPr>
          <a:xfrm>
            <a:off x="540000" y="2375622"/>
            <a:ext cx="184665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D5004A"/>
                </a:solidFill>
                <a:effectLst/>
                <a:latin typeface="Times New Roman" pitchFamily="24"/>
                <a:ea typeface="黑体" pitchFamily="24"/>
              </a:rPr>
              <a:t>【自主解答】</a:t>
            </a:r>
          </a:p>
        </p:txBody>
      </p:sp>
      <p:sp>
        <p:nvSpPr>
          <p:cNvPr id="7" name="yt_shape_10012"/>
          <p:cNvSpPr txBox="1"/>
          <p:nvPr/>
        </p:nvSpPr>
        <p:spPr>
          <a:xfrm>
            <a:off x="540119" y="2837288"/>
            <a:ext cx="11492915" cy="2812693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五棱柱有</a:t>
            </a:r>
            <a:r>
              <a:rPr lang="zh-CN" altLang="zh-CN" sz="100" b="0" i="1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个侧面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上下</a:t>
            </a:r>
            <a:r>
              <a:rPr lang="zh-CN" altLang="zh-CN" sz="100" b="0" i="1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个面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一共</a:t>
            </a:r>
            <a:r>
              <a:rPr lang="zh-CN" altLang="zh-CN" sz="100" b="0" i="1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个面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一个侧面的面积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侧面积之和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它有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个面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它的所有侧面的面积之和是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450cm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D5004A"/>
                </a:solidFill>
                <a:effectLst/>
                <a:latin typeface="Times New Roman" pitchFamily="24"/>
                <a:ea typeface="黑体" pitchFamily="24"/>
              </a:rPr>
              <a:t>【方法归纳】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结合图形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根据五棱柱的概念数出立体图形的面数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7_33892"/>
              </a:rPr>
              <a:t>再根据长方形的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面积公式作答即可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18" name="yt_shape_10018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017" name="yt_image_10017">
            <a:extLst>
              <a:ext uri="">
                <a16:creationId xmlns:p14="http://schemas.microsoft.com/office/powerpoint/2010/main" xmlns:mc="http://schemas.openxmlformats.org/markup-compatibility/2006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20" name="yt_shape_10020"/>
          <p:cNvSpPr txBox="1"/>
          <p:nvPr/>
        </p:nvSpPr>
        <p:spPr>
          <a:xfrm>
            <a:off x="540000" y="1482165"/>
            <a:ext cx="335188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常见的几何体</a:t>
            </a:r>
          </a:p>
        </p:txBody>
      </p:sp>
      <p:sp>
        <p:nvSpPr>
          <p:cNvPr id="10021" name="yt_shape_10021"/>
          <p:cNvSpPr txBox="1"/>
          <p:nvPr/>
        </p:nvSpPr>
        <p:spPr>
          <a:xfrm>
            <a:off x="540000" y="1971599"/>
            <a:ext cx="583974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下列物体的形状类似于球的是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022" name="yt_table_10022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4690304"/>
              </p:ext>
            </p:extLst>
          </p:nvPr>
        </p:nvGraphicFramePr>
        <p:xfrm>
          <a:off x="540056" y="2450902"/>
          <a:ext cx="10553066" cy="475488"/>
        </p:xfrm>
        <a:graphic>
          <a:graphicData uri="http://schemas.openxmlformats.org/drawingml/2006/table">
            <a:tbl>
              <a:tblPr/>
              <a:tblGrid>
                <a:gridCol w="2880043">
                  <a:extLst>
                    <a:ext uri="{9D8B030D-6E8A-4147-A177-3AD203B41FA5}">
                      <a16:colId xmlns:a16="http://schemas.microsoft.com/office/drawing/2014/main" val="10000"/>
                    </a:ext>
                  </a:extLst>
                </a:gridCol>
                <a:gridCol w="2862580">
                  <a:extLst>
                    <a:ext uri="{9D8B030D-6E8A-4147-A177-3AD203B41FA5}">
                      <a16:colId xmlns:a16="http://schemas.microsoft.com/office/drawing/2014/main" val="10001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002"/>
                    </a:ext>
                  </a:extLst>
                </a:gridCol>
                <a:gridCol w="2252663">
                  <a:extLst>
                    <a:ext uri="{9D8B030D-6E8A-4147-A177-3AD203B41FA5}">
                      <a16:colId xmlns:a16="http://schemas.microsoft.com/office/drawing/2014/main" val="1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乒乓球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羽毛球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茶杯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白炽灯泡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0024" name="yt_shape_10024"/>
          <p:cNvSpPr txBox="1"/>
          <p:nvPr/>
        </p:nvSpPr>
        <p:spPr>
          <a:xfrm>
            <a:off x="540119" y="297707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原创题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8_9dc1e"/>
              </a:rPr>
              <a:t>如图所示的饮水机可以近似地看作由下列哪两种几何体组合而成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026" name="yt_table_10026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9909792"/>
              </p:ext>
            </p:extLst>
          </p:nvPr>
        </p:nvGraphicFramePr>
        <p:xfrm>
          <a:off x="540056" y="3936508"/>
          <a:ext cx="8892223" cy="950976"/>
        </p:xfrm>
        <a:graphic>
          <a:graphicData uri="http://schemas.openxmlformats.org/drawingml/2006/table">
            <a:tbl>
              <a:tblPr/>
              <a:tblGrid>
                <a:gridCol w="5742623">
                  <a:extLst>
                    <a:ext uri="{9D8B030D-6E8A-4147-A177-3AD203B41FA5}">
                      <a16:colId xmlns:a16="http://schemas.microsoft.com/office/drawing/2014/main" val="10004"/>
                    </a:ext>
                  </a:extLst>
                </a:gridCol>
                <a:gridCol w="3149600">
                  <a:extLst>
                    <a:ext uri="{9D8B030D-6E8A-4147-A177-3AD203B41FA5}">
                      <a16:colId xmlns:a16="http://schemas.microsoft.com/office/drawing/2014/main" val="100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长方体和圆锥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长方形和正方形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圆和长方形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圆柱和长方体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0025" name="yt_image_10025_skip" title="H_121.77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847783" y="3936508"/>
            <a:ext cx="801876" cy="1546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1708224197">
            <a:extLst>
              <a:ext uri="{FF2B5EF4-FFF2-40B4-BE49-F238E27FC236}">
                <a16:creationId xmlns:a16="http://schemas.microsoft.com/office/drawing/2014/main" id="{2C1C75A9-24C1-6435-D257-0D41D775E6F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F200307-04A0-B69A-1CBD-9EAAC299FE5C}"/>
              </a:ext>
            </a:extLst>
          </p:cNvPr>
          <p:cNvSpPr txBox="1"/>
          <p:nvPr/>
        </p:nvSpPr>
        <p:spPr>
          <a:xfrm>
            <a:off x="5402989" y="192479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FA12580-507E-1797-D00C-8B626714D801}"/>
              </a:ext>
            </a:extLst>
          </p:cNvPr>
          <p:cNvSpPr txBox="1"/>
          <p:nvPr/>
        </p:nvSpPr>
        <p:spPr>
          <a:xfrm>
            <a:off x="1059708" y="340575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28" name="yt_shape_10028"/>
          <p:cNvSpPr txBox="1"/>
          <p:nvPr/>
        </p:nvSpPr>
        <p:spPr>
          <a:xfrm>
            <a:off x="540120" y="900000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与图中实物图相类似的立体图形按从左至右的顺序依次是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  <a:t/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</a:b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0029" name="yt_image_10029" title="H_104.4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7982" y="1995319"/>
            <a:ext cx="4336034" cy="1327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8A37EDE-7BF7-2D72-F997-399B262C5EDE}"/>
              </a:ext>
            </a:extLst>
          </p:cNvPr>
          <p:cNvSpPr txBox="1"/>
          <p:nvPr/>
        </p:nvSpPr>
        <p:spPr>
          <a:xfrm>
            <a:off x="8755908" y="853194"/>
            <a:ext cx="2999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9_b5ad8"/>
              </a:rPr>
              <a:t>球、正方体、圆柱、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EC0F7E5-3401-AA41-94B3-2486CD20A0BC}"/>
              </a:ext>
            </a:extLst>
          </p:cNvPr>
          <p:cNvSpPr txBox="1"/>
          <p:nvPr/>
        </p:nvSpPr>
        <p:spPr>
          <a:xfrm>
            <a:off x="450109" y="1328682"/>
            <a:ext cx="10944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圆锥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1" name="yt_shape_10031"/>
          <p:cNvSpPr txBox="1"/>
          <p:nvPr/>
        </p:nvSpPr>
        <p:spPr>
          <a:xfrm>
            <a:off x="540000" y="900000"/>
            <a:ext cx="304410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棱柱的特征</a:t>
            </a:r>
          </a:p>
        </p:txBody>
      </p:sp>
      <p:sp>
        <p:nvSpPr>
          <p:cNvPr id="10032" name="yt_shape_10032"/>
          <p:cNvSpPr txBox="1"/>
          <p:nvPr/>
        </p:nvSpPr>
        <p:spPr>
          <a:xfrm>
            <a:off x="540000" y="1389434"/>
            <a:ext cx="489877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下列几何体是棱柱的是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0033" name="yt_image_10033">
            <a:extLst>
              <a:ext uri="">
                <a16:creationId xmlns:p14="http://schemas.microsoft.com/office/powerpoint/2010/main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2951" y="2021101"/>
            <a:ext cx="6186096" cy="1178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35" name="yt_shape_10035"/>
          <p:cNvSpPr txBox="1"/>
          <p:nvPr/>
        </p:nvSpPr>
        <p:spPr>
          <a:xfrm>
            <a:off x="540000" y="3250062"/>
            <a:ext cx="428322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直棱柱的侧面都是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036" name="yt_table_1003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9855157"/>
              </p:ext>
            </p:extLst>
          </p:nvPr>
        </p:nvGraphicFramePr>
        <p:xfrm>
          <a:off x="540056" y="3729365"/>
          <a:ext cx="5742623" cy="950976"/>
        </p:xfrm>
        <a:graphic>
          <a:graphicData uri="http://schemas.openxmlformats.org/drawingml/2006/table">
            <a:tbl>
              <a:tblPr/>
              <a:tblGrid>
                <a:gridCol w="2880043">
                  <a:extLst>
                    <a:ext uri="{9D8B030D-6E8A-4147-A177-3AD203B41FA5}">
                      <a16:colId xmlns:a16="http://schemas.microsoft.com/office/drawing/2014/main" val="10011"/>
                    </a:ext>
                  </a:extLst>
                </a:gridCol>
                <a:gridCol w="2862580">
                  <a:extLst>
                    <a:ext uri="{9D8B030D-6E8A-4147-A177-3AD203B41FA5}">
                      <a16:colId xmlns:a16="http://schemas.microsoft.com/office/drawing/2014/main" val="1001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正方形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长方形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五边形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以上都不对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10038" name="yt_shape_10038"/>
          <p:cNvSpPr txBox="1"/>
          <p:nvPr/>
        </p:nvSpPr>
        <p:spPr>
          <a:xfrm>
            <a:off x="540000" y="4730919"/>
            <a:ext cx="1098377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若一个棱柱有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个顶点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且所有侧棱长的和为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则每条侧棱长为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1708224271">
            <a:extLst>
              <a:ext uri="{FF2B5EF4-FFF2-40B4-BE49-F238E27FC236}">
                <a16:creationId xmlns:a16="http://schemas.microsoft.com/office/drawing/2014/main" id="{4CDE348C-0FE0-4ECF-2CC1-D39B6C58DEC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ED72647-7F82-5DFA-F2F5-A362830EF51D}"/>
              </a:ext>
            </a:extLst>
          </p:cNvPr>
          <p:cNvSpPr txBox="1"/>
          <p:nvPr/>
        </p:nvSpPr>
        <p:spPr>
          <a:xfrm>
            <a:off x="4488589" y="134262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09BA640-BB5C-5A78-D8C7-EC3778F34903}"/>
              </a:ext>
            </a:extLst>
          </p:cNvPr>
          <p:cNvSpPr txBox="1"/>
          <p:nvPr/>
        </p:nvSpPr>
        <p:spPr>
          <a:xfrm>
            <a:off x="3878989" y="320325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F84B18C-941C-398D-7C57-540D36C9B152}"/>
              </a:ext>
            </a:extLst>
          </p:cNvPr>
          <p:cNvSpPr txBox="1"/>
          <p:nvPr/>
        </p:nvSpPr>
        <p:spPr>
          <a:xfrm>
            <a:off x="10346464" y="4684113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40" name="yt_shape_10040"/>
          <p:cNvSpPr txBox="1"/>
          <p:nvPr/>
        </p:nvSpPr>
        <p:spPr>
          <a:xfrm>
            <a:off x="540000" y="1432846"/>
            <a:ext cx="8633774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这是几棱柱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六棱柱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此棱柱所有侧面的面积之和是多少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此棱柱所有侧面的面积之和是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92B7DA5-9B63-9A37-B62D-68F486D35A05}"/>
              </a:ext>
            </a:extLst>
          </p:cNvPr>
          <p:cNvSpPr txBox="1"/>
          <p:nvPr/>
        </p:nvSpPr>
        <p:spPr>
          <a:xfrm>
            <a:off x="449989" y="1861528"/>
            <a:ext cx="261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六棱柱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F18B378-8BC2-7DED-8A2F-2C8358DA6455}"/>
              </a:ext>
            </a:extLst>
          </p:cNvPr>
          <p:cNvSpPr txBox="1"/>
          <p:nvPr/>
        </p:nvSpPr>
        <p:spPr>
          <a:xfrm>
            <a:off x="449989" y="2812504"/>
            <a:ext cx="87303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此棱柱所有侧面的面积之和是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yt_shape_10039"/>
          <p:cNvSpPr txBox="1"/>
          <p:nvPr/>
        </p:nvSpPr>
        <p:spPr>
          <a:xfrm>
            <a:off x="540000" y="836712"/>
            <a:ext cx="969496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棱柱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条棱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侧棱长为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底面各边长都相等为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5cm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44" name="yt_shape_10044"/>
          <p:cNvSpPr txBox="1"/>
          <p:nvPr/>
        </p:nvSpPr>
        <p:spPr>
          <a:xfrm>
            <a:off x="540000" y="900000"/>
            <a:ext cx="7078861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sym typeface=",isEnd"/>
              </a:rPr>
              <a:t>对几何体的特征认识不足导致分类错误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下列几何体属于棱柱的有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0046" name="yt_image_10046" title="H_68.2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74719" y="2010970"/>
            <a:ext cx="4642561" cy="866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48" name="yt_shape_10048"/>
          <p:cNvSpPr txBox="1"/>
          <p:nvPr/>
        </p:nvSpPr>
        <p:spPr>
          <a:xfrm>
            <a:off x="540119" y="2927961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在正方体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长方体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圆柱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圆锥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三棱柱这些几何体中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98364,isEnd"/>
              </a:rPr>
              <a:t>不属于柱体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的有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属于四棱柱的有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C7D3E68-9BEC-255E-D3A6-9D3CFF1090B4}"/>
              </a:ext>
            </a:extLst>
          </p:cNvPr>
          <p:cNvSpPr txBox="1"/>
          <p:nvPr/>
        </p:nvSpPr>
        <p:spPr>
          <a:xfrm>
            <a:off x="4488589" y="1328682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97BF9D1-E9AF-6FBF-E7BD-681FA1255623}"/>
              </a:ext>
            </a:extLst>
          </p:cNvPr>
          <p:cNvSpPr txBox="1"/>
          <p:nvPr/>
        </p:nvSpPr>
        <p:spPr>
          <a:xfrm>
            <a:off x="1364508" y="3356643"/>
            <a:ext cx="17040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球、圆锥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1B3D08A-1187-6090-9285-506E9385AC52}"/>
              </a:ext>
            </a:extLst>
          </p:cNvPr>
          <p:cNvSpPr txBox="1"/>
          <p:nvPr/>
        </p:nvSpPr>
        <p:spPr>
          <a:xfrm>
            <a:off x="5631708" y="3356643"/>
            <a:ext cx="26184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正方体、长方体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50" name="yt_shape_10050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049" name="yt_image_10049" title="H_41.85">
            <a:extLst>
              <a:ext uri="">
                <a16:creationId xmlns:p14="http://schemas.microsoft.com/office/powerpoint/2010/main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52" name="yt_shape_10052"/>
          <p:cNvSpPr txBox="1"/>
          <p:nvPr/>
        </p:nvSpPr>
        <p:spPr>
          <a:xfrm>
            <a:off x="540000" y="1482165"/>
            <a:ext cx="797654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若一个棱柱有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个顶点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则下列说法错误的是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053" name="yt_table_10053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7938313"/>
              </p:ext>
            </p:extLst>
          </p:nvPr>
        </p:nvGraphicFramePr>
        <p:xfrm>
          <a:off x="540056" y="1961468"/>
          <a:ext cx="4386263" cy="1901952"/>
        </p:xfrm>
        <a:graphic>
          <a:graphicData uri="http://schemas.openxmlformats.org/drawingml/2006/table">
            <a:tbl>
              <a:tblPr/>
              <a:tblGrid>
                <a:gridCol w="4386263">
                  <a:extLst>
                    <a:ext uri="{9D8B030D-6E8A-4147-A177-3AD203B41FA5}">
                      <a16:colId xmlns:a16="http://schemas.microsoft.com/office/drawing/2014/main" val="1001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这个棱柱的底面是五边形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这个棱柱有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个侧面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这个棱柱是一个十棱柱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这个棱柱有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条棱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4D103C1E-C182-7163-5249-4191674C4EB4}"/>
              </a:ext>
            </a:extLst>
          </p:cNvPr>
          <p:cNvSpPr txBox="1"/>
          <p:nvPr/>
        </p:nvSpPr>
        <p:spPr>
          <a:xfrm>
            <a:off x="7536589" y="14353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55" name="yt_shape_10055"/>
          <p:cNvSpPr txBox="1"/>
          <p:nvPr/>
        </p:nvSpPr>
        <p:spPr>
          <a:xfrm>
            <a:off x="540119" y="900000"/>
            <a:ext cx="11492915" cy="2812693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一个棱柱有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侧面为相等的正方形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所有的棱长之和为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e8777,isEnd"/>
              </a:rPr>
              <a:t>那么它的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一条侧棱长为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已知一个直棱柱共有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条棱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它的底面边长都是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侧棱长都是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f53fc,isEnd"/>
              </a:rPr>
              <a:t>则这个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棱柱的所有侧面的面积之和是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itchFamily="24"/>
              <a:ea typeface="宋体" pitchFamily="24"/>
              <a:sym typeface=",isEnd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5BB3A2F-84FB-11AF-B7D1-C6B074DD57C9}"/>
              </a:ext>
            </a:extLst>
          </p:cNvPr>
          <p:cNvSpPr txBox="1"/>
          <p:nvPr/>
        </p:nvSpPr>
        <p:spPr>
          <a:xfrm>
            <a:off x="2583708" y="1328682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3252A8A-2C6D-D6B9-4ED4-3F18DD72B0B5}"/>
              </a:ext>
            </a:extLst>
          </p:cNvPr>
          <p:cNvSpPr txBox="1"/>
          <p:nvPr/>
        </p:nvSpPr>
        <p:spPr>
          <a:xfrm>
            <a:off x="4717308" y="2279658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921</Words>
  <Application>Microsoft Office PowerPoint</Application>
  <PresentationFormat>宽屏</PresentationFormat>
  <Paragraphs>134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45" baseType="lpstr">
      <vt:lpstr>,isEnd</vt:lpstr>
      <vt:lpstr>_⨹_1_15f3c,isEnd</vt:lpstr>
      <vt:lpstr>_⨹_1_51e5f</vt:lpstr>
      <vt:lpstr>_⨹_1_7ffc3</vt:lpstr>
      <vt:lpstr>_⨹_1_88403</vt:lpstr>
      <vt:lpstr>_⨹_1_f4a24,isEnd</vt:lpstr>
      <vt:lpstr>_⨹_2_1ae02</vt:lpstr>
      <vt:lpstr>_⨹_2_91ffc</vt:lpstr>
      <vt:lpstr>_⨹_28_9dc1e</vt:lpstr>
      <vt:lpstr>_⨹_3_f53fc,isEnd</vt:lpstr>
      <vt:lpstr>_⨹_4_2f9a9,isEnd</vt:lpstr>
      <vt:lpstr>_⨹_4_e8777,isEnd</vt:lpstr>
      <vt:lpstr>_⨹_5_5a889</vt:lpstr>
      <vt:lpstr>_⨹_5_98364,isEnd</vt:lpstr>
      <vt:lpstr>_⨹_7_33892</vt:lpstr>
      <vt:lpstr>_⨹_9_b5ad8</vt:lpstr>
      <vt:lpstr>_⨹_9_e6bde</vt:lpstr>
      <vt:lpstr>_⨹_9_e6bde,isEnd</vt:lpstr>
      <vt:lpstr>Finished</vt:lpstr>
      <vt:lpstr>MS Mincho</vt:lpstr>
      <vt:lpstr>W:6.004961,H:37.44</vt:lpstr>
      <vt:lpstr>W:6.005039,H:37.44</vt:lpstr>
      <vt:lpstr>等线</vt:lpstr>
      <vt:lpstr>等线 Light</vt:lpstr>
      <vt:lpstr>黑体</vt:lpstr>
      <vt:lpstr>楷体</vt:lpstr>
      <vt:lpstr>宋体</vt:lpstr>
      <vt:lpstr>微软雅黑</vt:lpstr>
      <vt:lpstr>Arial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阳鑫</cp:lastModifiedBy>
  <cp:revision>13</cp:revision>
  <dcterms:created xsi:type="dcterms:W3CDTF">2024-07-23T04:16:09Z</dcterms:created>
  <dcterms:modified xsi:type="dcterms:W3CDTF">2024-07-23T16:36:39Z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