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08" r:id="rId6"/>
    <p:sldId id="309" r:id="rId7"/>
    <p:sldId id="312" r:id="rId8"/>
    <p:sldId id="313" r:id="rId9"/>
    <p:sldId id="316" r:id="rId10"/>
    <p:sldId id="318" r:id="rId11"/>
    <p:sldId id="321" r:id="rId12"/>
    <p:sldId id="322" r:id="rId13"/>
    <p:sldId id="323" r:id="rId14"/>
    <p:sldId id="325" r:id="rId15"/>
    <p:sldId id="328" r:id="rId16"/>
    <p:sldId id="330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1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3" name="yt_shape_10793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自主学习</a:t>
            </a:r>
          </a:p>
        </p:txBody>
      </p:sp>
      <p:pic>
        <p:nvPicPr>
          <p:cNvPr id="10794" name="yt_image_10794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1518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96" name="yt_shape_10796"/>
          <p:cNvSpPr txBox="1"/>
          <p:nvPr/>
        </p:nvSpPr>
        <p:spPr>
          <a:xfrm>
            <a:off x="540119" y="196022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数轴的三要素为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数轴上两个点表示的数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右边的总比左边的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负数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735B32-AB14-7BF6-2ADF-62E9C3409D47}"/>
              </a:ext>
            </a:extLst>
          </p:cNvPr>
          <p:cNvSpPr txBox="1"/>
          <p:nvPr/>
        </p:nvSpPr>
        <p:spPr>
          <a:xfrm>
            <a:off x="3293321" y="1913418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原点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1228DB-D8B4-C8E6-8309-C4CA42D5D2B0}"/>
              </a:ext>
            </a:extLst>
          </p:cNvPr>
          <p:cNvSpPr txBox="1"/>
          <p:nvPr/>
        </p:nvSpPr>
        <p:spPr>
          <a:xfrm>
            <a:off x="4817321" y="1913418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正方向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038FE6-1680-1396-2392-257B4B3BD392}"/>
              </a:ext>
            </a:extLst>
          </p:cNvPr>
          <p:cNvSpPr txBox="1"/>
          <p:nvPr/>
        </p:nvSpPr>
        <p:spPr>
          <a:xfrm>
            <a:off x="6646121" y="191341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单位长度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338E27-C297-E1EB-68CD-CF46AF9B0F73}"/>
              </a:ext>
            </a:extLst>
          </p:cNvPr>
          <p:cNvSpPr txBox="1"/>
          <p:nvPr/>
        </p:nvSpPr>
        <p:spPr>
          <a:xfrm>
            <a:off x="6950921" y="238890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8CFDDA-5651-1408-36BF-AED1529E12E9}"/>
              </a:ext>
            </a:extLst>
          </p:cNvPr>
          <p:cNvSpPr txBox="1"/>
          <p:nvPr/>
        </p:nvSpPr>
        <p:spPr>
          <a:xfrm>
            <a:off x="8779721" y="2388906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608E98B-EC5F-26BF-6DA9-0661FE9CE368}"/>
              </a:ext>
            </a:extLst>
          </p:cNvPr>
          <p:cNvSpPr txBox="1"/>
          <p:nvPr/>
        </p:nvSpPr>
        <p:spPr>
          <a:xfrm>
            <a:off x="10885189" y="2388906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d6115"/>
              </a:rPr>
              <a:t>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5DB13C-4492-CDD1-12F2-4953936EE373}"/>
              </a:ext>
            </a:extLst>
          </p:cNvPr>
          <p:cNvSpPr txBox="1"/>
          <p:nvPr/>
        </p:nvSpPr>
        <p:spPr>
          <a:xfrm>
            <a:off x="450108" y="28643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79618F-2637-F233-28E5-A37080AD0FD6}"/>
              </a:ext>
            </a:extLst>
          </p:cNvPr>
          <p:cNvSpPr txBox="1"/>
          <p:nvPr/>
        </p:nvSpPr>
        <p:spPr>
          <a:xfrm>
            <a:off x="2431308" y="286439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5" name="yt_shape_1086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一位同学在写作业时不慎将墨水滴在数轴上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根据图中的数值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d679,isEnd"/>
              </a:rPr>
              <a:t>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定墨迹盖住的整数共有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0866" name="yt_image_10866" title="H_61.7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7320" y="2011799"/>
            <a:ext cx="4677359" cy="78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68" name="yt_shape_10868"/>
              <p:cNvSpPr txBox="1"/>
              <p:nvPr/>
            </p:nvSpPr>
            <p:spPr>
              <a:xfrm>
                <a:off x="540120" y="2846512"/>
                <a:ext cx="11492915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松江区期末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小明做作业的时候不小心在作业本上滴上了墨水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807bc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现在知道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点表示的数是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点表示的数是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68" name="yt_shape_10868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846512"/>
                <a:ext cx="11492915" cy="1121333"/>
              </a:xfrm>
              <a:prstGeom prst="rect">
                <a:avLst/>
              </a:prstGeom>
              <a:blipFill>
                <a:blip r:embed="rId3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70" name="yt_image_10870" title="H_41.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54943" y="4430080"/>
            <a:ext cx="4454569" cy="79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72E204-C31A-6932-C627-09DD3743EF8C}"/>
              </a:ext>
            </a:extLst>
          </p:cNvPr>
          <p:cNvSpPr txBox="1"/>
          <p:nvPr/>
        </p:nvSpPr>
        <p:spPr>
          <a:xfrm>
            <a:off x="38029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54D176C-B718-9C7E-6220-B6DED95846CF}"/>
                  </a:ext>
                </a:extLst>
              </p:cNvPr>
              <p:cNvSpPr txBox="1"/>
              <p:nvPr/>
            </p:nvSpPr>
            <p:spPr>
              <a:xfrm>
                <a:off x="7379546" y="3275194"/>
                <a:ext cx="661099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9, 'mathAnswerShape': 1}">
                <a:extLst>
                  <a:ext uri="{FF2B5EF4-FFF2-40B4-BE49-F238E27FC236}">
                    <a16:creationId xmlns:a16="http://schemas.microsoft.com/office/drawing/2014/main" id="{854D176C-B718-9C7E-6220-B6DED95846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9546" y="3275194"/>
                <a:ext cx="661099" cy="7286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5DD0A65-50C9-523D-0FB9-EDF29AB19D82}"/>
              </a:ext>
            </a:extLst>
          </p:cNvPr>
          <p:cNvCxnSpPr/>
          <p:nvPr/>
        </p:nvCxnSpPr>
        <p:spPr>
          <a:xfrm>
            <a:off x="7117133" y="3976050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2" name="yt_shape_10872"/>
          <p:cNvSpPr txBox="1"/>
          <p:nvPr/>
        </p:nvSpPr>
        <p:spPr>
          <a:xfrm>
            <a:off x="540120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圆的周长为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在圆的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等分点处标上字母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59eb,isEnd"/>
              </a:rPr>
              <a:t> 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先将圆周上的字母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对应的点与数轴的数字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所对应的点重合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3b7c,isEnd"/>
              </a:rPr>
              <a:t>若将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圆沿着数轴向右滚动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无滑动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那么数轴上的数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a633a,isEnd"/>
              </a:rPr>
              <a:t>所对应的点将与圆周上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的字母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873" name="yt_image_10873" title="H_75.1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3792" y="2955582"/>
            <a:ext cx="4311551" cy="119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C470A7-1389-32B7-78C2-490192B580E7}"/>
              </a:ext>
            </a:extLst>
          </p:cNvPr>
          <p:cNvSpPr txBox="1"/>
          <p:nvPr/>
        </p:nvSpPr>
        <p:spPr>
          <a:xfrm>
            <a:off x="1834409" y="2279658"/>
            <a:ext cx="7753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5" name="yt_shape_10875"/>
          <p:cNvSpPr txBox="1"/>
          <p:nvPr/>
        </p:nvSpPr>
        <p:spPr>
          <a:xfrm>
            <a:off x="540000" y="900000"/>
            <a:ext cx="93326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在数轴上有三个点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0876" name="yt_image_10876" title="H_34.1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1598" y="1531667"/>
            <a:ext cx="3148803" cy="43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78" name="yt_shape_10878"/>
          <p:cNvSpPr txBox="1"/>
          <p:nvPr/>
        </p:nvSpPr>
        <p:spPr>
          <a:xfrm>
            <a:off x="540000" y="2015556"/>
            <a:ext cx="10440359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三个点表示的数中哪个最小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表示的数最小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三个点所表示的数中哪个最小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表示的数最小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宋体" pitchFamily="24"/>
              <a:ea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16833B-8F05-A67B-B46B-DAEE090B7BA7}"/>
              </a:ext>
            </a:extLst>
          </p:cNvPr>
          <p:cNvSpPr txBox="1"/>
          <p:nvPr/>
        </p:nvSpPr>
        <p:spPr>
          <a:xfrm>
            <a:off x="449989" y="2444238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表示的数最小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6BDDB9-E0BA-3DAD-5870-DF3A9907AF13}"/>
              </a:ext>
            </a:extLst>
          </p:cNvPr>
          <p:cNvSpPr txBox="1"/>
          <p:nvPr/>
        </p:nvSpPr>
        <p:spPr>
          <a:xfrm>
            <a:off x="449989" y="3395214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表示的数最小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83" name="yt_image_10883" title="H_25.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3208" y="1401422"/>
            <a:ext cx="4145583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85" name="yt_shape_10885"/>
          <p:cNvSpPr txBox="1"/>
          <p:nvPr/>
        </p:nvSpPr>
        <p:spPr>
          <a:xfrm>
            <a:off x="540119" y="1866349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操作一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折叠纸面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的点与表示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5dfc,isEnd"/>
              </a:rPr>
              <a:t>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操作二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折叠纸面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回答以下问题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的点与表示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的左侧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5dfc,isEnd"/>
              </a:rPr>
              <a:t>两点经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折叠后重合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求两点表示的数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82FDCA-3173-15F6-215C-BBBCE119DB93}"/>
              </a:ext>
            </a:extLst>
          </p:cNvPr>
          <p:cNvSpPr txBox="1"/>
          <p:nvPr/>
        </p:nvSpPr>
        <p:spPr>
          <a:xfrm>
            <a:off x="10508507" y="229503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4905AF-AAA4-7291-852D-F149A3874FB3}"/>
              </a:ext>
            </a:extLst>
          </p:cNvPr>
          <p:cNvSpPr txBox="1"/>
          <p:nvPr/>
        </p:nvSpPr>
        <p:spPr>
          <a:xfrm>
            <a:off x="3345708" y="419698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0119" y="693215"/>
            <a:ext cx="996838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已知在纸面上有一数轴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1" name="yt_shape_10891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可知对折中心点表示的数为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在数轴上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128ca"/>
              </a:rPr>
              <a:t>的点的左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距离表示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77d28"/>
              </a:rPr>
              <a:t>的点的右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距离表示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8B2049-6264-E151-1503-9537D7C60E13}"/>
              </a:ext>
            </a:extLst>
          </p:cNvPr>
          <p:cNvSpPr txBox="1"/>
          <p:nvPr/>
        </p:nvSpPr>
        <p:spPr>
          <a:xfrm>
            <a:off x="450108" y="853194"/>
            <a:ext cx="10900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可知对折中心点表示的数为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在表示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128ca"/>
              </a:rPr>
              <a:t>的点的左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B89B83-1421-F76E-DB1A-68BABC9599E8}"/>
              </a:ext>
            </a:extLst>
          </p:cNvPr>
          <p:cNvSpPr txBox="1"/>
          <p:nvPr/>
        </p:nvSpPr>
        <p:spPr>
          <a:xfrm>
            <a:off x="450108" y="1328682"/>
            <a:ext cx="1088910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距离表示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在表示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77d28"/>
              </a:rPr>
              <a:t>的点的右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D8783A-CABD-C085-1699-01055B39A1D2}"/>
              </a:ext>
            </a:extLst>
          </p:cNvPr>
          <p:cNvSpPr txBox="1"/>
          <p:nvPr/>
        </p:nvSpPr>
        <p:spPr>
          <a:xfrm>
            <a:off x="450108" y="1804170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侧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距离表示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0CFD3A-5B0B-0BFC-7C78-7505FD908044}"/>
              </a:ext>
            </a:extLst>
          </p:cNvPr>
          <p:cNvSpPr txBox="1"/>
          <p:nvPr/>
        </p:nvSpPr>
        <p:spPr>
          <a:xfrm>
            <a:off x="450108" y="2279658"/>
            <a:ext cx="63695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0883" title="H_25.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3208" y="2986194"/>
            <a:ext cx="4145583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3" name="yt_shape_10893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</p:txBody>
      </p:sp>
      <p:sp>
        <p:nvSpPr>
          <p:cNvPr id="10894" name="yt_shape_10894"/>
          <p:cNvSpPr txBox="1"/>
          <p:nvPr/>
        </p:nvSpPr>
        <p:spPr>
          <a:xfrm>
            <a:off x="540119" y="1700808"/>
            <a:ext cx="11100497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画数轴的方法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一画二选三定向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放中间不能忘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线画水平两边延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66b2d"/>
              </a:rPr>
              <a:t>箭头指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向最右边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刻度下面数相连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9" name="yt_shape_10799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0798" name="yt_image_10798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01" name="yt_shape_10801"/>
          <p:cNvSpPr txBox="1"/>
          <p:nvPr/>
        </p:nvSpPr>
        <p:spPr>
          <a:xfrm>
            <a:off x="540000" y="1386424"/>
            <a:ext cx="79925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它们分别表示数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802" name="yt_image_10802" title="H_34.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9830" y="2018091"/>
            <a:ext cx="2812339" cy="44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04" name="yt_shape_10804"/>
          <p:cNvSpPr txBox="1"/>
          <p:nvPr/>
        </p:nvSpPr>
        <p:spPr>
          <a:xfrm>
            <a:off x="540000" y="2664727"/>
            <a:ext cx="1094049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四个数用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连接起来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三个数用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连接起来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7" name="yt_shape_10806"/>
          <p:cNvSpPr txBox="1"/>
          <p:nvPr/>
        </p:nvSpPr>
        <p:spPr>
          <a:xfrm>
            <a:off x="540119" y="3717032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由图可得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移动后三个数大小关系为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本题主要考查数轴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解决此类问题时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3_91812"/>
              </a:rPr>
              <a:t>根据数轴上右边的点表示的数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总比左边的点表示的数大进行求解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1" name="yt_shape_1081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10" name="yt_image_10810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13" name="yt_shape_10813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认识数轴</a:t>
            </a:r>
          </a:p>
        </p:txBody>
      </p:sp>
      <p:sp>
        <p:nvSpPr>
          <p:cNvPr id="10814" name="yt_shape_10814"/>
          <p:cNvSpPr txBox="1"/>
          <p:nvPr/>
        </p:nvSpPr>
        <p:spPr>
          <a:xfrm>
            <a:off x="540000" y="1971599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下列说法最准确的是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15" name="yt_table_1081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24725"/>
              </p:ext>
            </p:extLst>
          </p:nvPr>
        </p:nvGraphicFramePr>
        <p:xfrm>
          <a:off x="540056" y="2450902"/>
          <a:ext cx="6215063" cy="1901952"/>
        </p:xfrm>
        <a:graphic>
          <a:graphicData uri="http://schemas.openxmlformats.org/drawingml/2006/table">
            <a:tbl>
              <a:tblPr/>
              <a:tblGrid>
                <a:gridCol w="6215063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有原点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正方向的一条直线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有单位长度的一条直线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规定了原点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正方向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单位长度的直线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</a:tbl>
          </a:graphicData>
        </a:graphic>
      </p:graphicFrame>
      <p:pic>
        <p:nvPicPr>
          <p:cNvPr id="3" name="yt_shape_1721708292052">
            <a:extLst>
              <a:ext uri="{FF2B5EF4-FFF2-40B4-BE49-F238E27FC236}">
                <a16:creationId xmlns:a16="http://schemas.microsoft.com/office/drawing/2014/main" id="{194DE55C-E0FF-4457-026C-DAB1BE6E41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4EFA56-298D-21BA-6893-74DFCBD6117A}"/>
              </a:ext>
            </a:extLst>
          </p:cNvPr>
          <p:cNvSpPr txBox="1"/>
          <p:nvPr/>
        </p:nvSpPr>
        <p:spPr>
          <a:xfrm>
            <a:off x="5707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7" name="yt_shape_10817"/>
          <p:cNvSpPr txBox="1"/>
          <p:nvPr/>
        </p:nvSpPr>
        <p:spPr>
          <a:xfrm>
            <a:off x="540000" y="900000"/>
            <a:ext cx="89175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如图所示的图形为四位同学画的数轴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818" name="yt_image_10818" title="H_40.9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8701" y="1772816"/>
            <a:ext cx="6874596" cy="52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2781D3-9397-689B-5CA8-6E9E65C27060}"/>
              </a:ext>
            </a:extLst>
          </p:cNvPr>
          <p:cNvSpPr txBox="1"/>
          <p:nvPr/>
        </p:nvSpPr>
        <p:spPr>
          <a:xfrm>
            <a:off x="84509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0" name="yt_shape_10820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用数轴上的点表示有理数</a:t>
            </a:r>
          </a:p>
        </p:txBody>
      </p:sp>
      <p:sp>
        <p:nvSpPr>
          <p:cNvPr id="10821" name="yt_shape_10821"/>
          <p:cNvSpPr txBox="1"/>
          <p:nvPr/>
        </p:nvSpPr>
        <p:spPr>
          <a:xfrm>
            <a:off x="540000" y="1389434"/>
            <a:ext cx="57980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25" name="yt_table_1082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747101"/>
              </p:ext>
            </p:extLst>
          </p:nvPr>
        </p:nvGraphicFramePr>
        <p:xfrm>
          <a:off x="540056" y="1868737"/>
          <a:ext cx="90290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"/>
                  </a:ext>
                </a:extLst>
              </a:tr>
            </a:tbl>
          </a:graphicData>
        </a:graphic>
      </p:graphicFrame>
      <p:grpSp>
        <p:nvGrpSpPr>
          <p:cNvPr id="10822" name="yt_shape_10822_skip" title="H_61.4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89338" y="1868737"/>
            <a:ext cx="1460466" cy="780048"/>
            <a:chOff x="0" y="0"/>
            <a:chExt cx="1460466" cy="780048"/>
          </a:xfrm>
        </p:grpSpPr>
        <p:pic>
          <p:nvPicPr>
            <p:cNvPr id="3" name="yt_image_10822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60466" cy="384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24" name="yt_shape_10824" descr="{&quot;rangeId&quot;:0,&quot;IgnoreLineSpacing&quot;:1}"/>
            <p:cNvSpPr txBox="1"/>
            <p:nvPr/>
          </p:nvSpPr>
          <p:spPr>
            <a:xfrm>
              <a:off x="196952" y="4200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10827" name="yt_shape_10827"/>
          <p:cNvSpPr txBox="1"/>
          <p:nvPr/>
        </p:nvSpPr>
        <p:spPr>
          <a:xfrm>
            <a:off x="540000" y="2699401"/>
            <a:ext cx="67213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31" name="yt_table_1083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567169"/>
              </p:ext>
            </p:extLst>
          </p:nvPr>
        </p:nvGraphicFramePr>
        <p:xfrm>
          <a:off x="540056" y="4365104"/>
          <a:ext cx="93338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"/>
                  </a:ext>
                </a:extLst>
              </a:tr>
            </a:tbl>
          </a:graphicData>
        </a:graphic>
      </p:graphicFrame>
      <p:grpSp>
        <p:nvGrpSpPr>
          <p:cNvPr id="10828" name="yt_shape_10828_skip" title="H_62.23110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8697" y="3369941"/>
            <a:ext cx="2152632" cy="790335"/>
            <a:chOff x="0" y="0"/>
            <a:chExt cx="2152632" cy="790335"/>
          </a:xfrm>
        </p:grpSpPr>
        <p:pic>
          <p:nvPicPr>
            <p:cNvPr id="2" name="yt_image_10828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52632" cy="3943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30" name="yt_shape_10830" descr="{&quot;rangeId&quot;:0,&quot;IgnoreLineSpacing&quot;:1}"/>
            <p:cNvSpPr txBox="1"/>
            <p:nvPr/>
          </p:nvSpPr>
          <p:spPr>
            <a:xfrm>
              <a:off x="543035" y="43033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pic>
        <p:nvPicPr>
          <p:cNvPr id="5" name="yt_shape_1721708292119">
            <a:extLst>
              <a:ext uri="{FF2B5EF4-FFF2-40B4-BE49-F238E27FC236}">
                <a16:creationId xmlns:a16="http://schemas.microsoft.com/office/drawing/2014/main" id="{D9FCA1FC-4104-1D96-1380-6CE0A397C2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028257C-1B24-998F-0049-3A416F952918}"/>
              </a:ext>
            </a:extLst>
          </p:cNvPr>
          <p:cNvSpPr txBox="1"/>
          <p:nvPr/>
        </p:nvSpPr>
        <p:spPr>
          <a:xfrm>
            <a:off x="5379177" y="134262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A97B24F-9609-D002-90CF-91E43CDAD438}"/>
              </a:ext>
            </a:extLst>
          </p:cNvPr>
          <p:cNvSpPr txBox="1"/>
          <p:nvPr/>
        </p:nvSpPr>
        <p:spPr>
          <a:xfrm>
            <a:off x="6293577" y="265259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33" name="yt_shape_10833"/>
              <p:cNvSpPr txBox="1"/>
              <p:nvPr/>
            </p:nvSpPr>
            <p:spPr>
              <a:xfrm>
                <a:off x="540000" y="900000"/>
                <a:ext cx="6232475" cy="15711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画出数轴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并用数轴上的点表示下列各数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33" name="yt_shape_10833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32475" cy="1571199"/>
              </a:xfrm>
              <a:prstGeom prst="rect">
                <a:avLst/>
              </a:prstGeom>
              <a:blipFill>
                <a:blip r:embed="rId2"/>
                <a:stretch>
                  <a:fillRect l="-3033" t="-3502" r="-1957" b="-10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38" name="yt_shape_10838"/>
          <p:cNvSpPr txBox="1"/>
          <p:nvPr/>
        </p:nvSpPr>
        <p:spPr>
          <a:xfrm>
            <a:off x="540000" y="2685134"/>
            <a:ext cx="3151568" cy="49526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750" b="0" i="0" u="none" spc="-2750">
                <a:solidFill>
                  <a:srgbClr val="1EE3CF"/>
                </a:solidFill>
                <a:effectLst/>
                <a:latin typeface="Times New Roman" pitchFamily="28"/>
                <a:ea typeface="宋体" pitchFamily="28"/>
              </a:rPr>
              <a:t> </a:t>
            </a:r>
            <a:r>
              <a:rPr lang="en-US" altLang="zh-CN" sz="2750" b="0" i="0" u="none" spc="23888">
                <a:solidFill>
                  <a:srgbClr val="1EE3CF"/>
                </a:solidFill>
                <a:effectLst/>
                <a:latin typeface="Times New Roman" pitchFamily="28"/>
                <a:ea typeface="宋体" pitchFamily="28"/>
              </a:rPr>
              <a:t> </a:t>
            </a:r>
          </a:p>
        </p:txBody>
      </p:sp>
      <p:pic>
        <p:nvPicPr>
          <p:cNvPr id="10837" name="yt_image_10837" title="H_43.2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1704" y="2685134"/>
            <a:ext cx="5043560" cy="887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2BA775-E962-CDB6-678E-9C5ACE27A4C9}"/>
              </a:ext>
            </a:extLst>
          </p:cNvPr>
          <p:cNvSpPr txBox="1"/>
          <p:nvPr/>
        </p:nvSpPr>
        <p:spPr>
          <a:xfrm>
            <a:off x="449989" y="2001147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0" name="yt_shape_10840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比较有理数的大小</a:t>
            </a:r>
          </a:p>
        </p:txBody>
      </p:sp>
      <p:sp>
        <p:nvSpPr>
          <p:cNvPr id="10841" name="yt_shape_10841"/>
          <p:cNvSpPr txBox="1"/>
          <p:nvPr/>
        </p:nvSpPr>
        <p:spPr>
          <a:xfrm>
            <a:off x="540000" y="1389434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贵州省中考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下列有理数中最小的数是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42" name="yt_table_1084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872982"/>
              </p:ext>
            </p:extLst>
          </p:nvPr>
        </p:nvGraphicFramePr>
        <p:xfrm>
          <a:off x="540056" y="1868737"/>
          <a:ext cx="7809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2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3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44" name="yt_shape_10844"/>
              <p:cNvSpPr txBox="1"/>
              <p:nvPr/>
            </p:nvSpPr>
            <p:spPr>
              <a:xfrm>
                <a:off x="540119" y="2394908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页随堂练习第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把下列各数在数轴上表示出来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56b24"/>
                  </a:rPr>
                  <a:t>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把各数连接起来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844" name="yt_shape_10844" descr="{&quot;rangeId&quot;:1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94908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46" name="yt_shape_10846"/>
          <p:cNvSpPr txBox="1"/>
          <p:nvPr/>
        </p:nvSpPr>
        <p:spPr>
          <a:xfrm>
            <a:off x="540000" y="3564720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把各数在数轴上表示如图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848" name="yt_shape_10848"/>
          <p:cNvSpPr txBox="1"/>
          <p:nvPr/>
        </p:nvSpPr>
        <p:spPr>
          <a:xfrm>
            <a:off x="540000" y="4179908"/>
            <a:ext cx="4624920" cy="49526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750" b="0" i="0" u="none" spc="-2750">
                <a:solidFill>
                  <a:srgbClr val="1EE3CF"/>
                </a:solidFill>
                <a:effectLst/>
                <a:latin typeface="Times New Roman" pitchFamily="28"/>
                <a:ea typeface="宋体" pitchFamily="28"/>
              </a:rPr>
              <a:t> </a:t>
            </a:r>
            <a:r>
              <a:rPr lang="en-US" altLang="zh-CN" sz="2750" b="0" i="0" u="none" spc="35377">
                <a:solidFill>
                  <a:srgbClr val="1EE3CF"/>
                </a:solidFill>
                <a:effectLst/>
                <a:latin typeface="Times New Roman" pitchFamily="28"/>
                <a:ea typeface="宋体" pitchFamily="28"/>
              </a:rPr>
              <a:t> </a:t>
            </a:r>
          </a:p>
        </p:txBody>
      </p:sp>
      <p:pic>
        <p:nvPicPr>
          <p:cNvPr id="10847" name="yt_image_10847">
            <a:extLst>
              <a:ext uri="">
                <a16:creationId xmlns="" xmlns:p14="http://schemas.microsoft.com/office/powerpoint/2010/main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2368" y="4179908"/>
            <a:ext cx="4577554" cy="553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50" name="yt_shape_10850"/>
          <p:cNvSpPr txBox="1"/>
          <p:nvPr/>
        </p:nvSpPr>
        <p:spPr>
          <a:xfrm>
            <a:off x="540000" y="4783786"/>
            <a:ext cx="677108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因为数轴上的点表示的数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右边的总比左边的大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51" name="yt_shape_10851"/>
              <p:cNvSpPr txBox="1"/>
              <p:nvPr/>
            </p:nvSpPr>
            <p:spPr>
              <a:xfrm>
                <a:off x="540000" y="5246610"/>
                <a:ext cx="407323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851" name="yt_shape_10851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46610"/>
                <a:ext cx="4073231" cy="638893"/>
              </a:xfrm>
              <a:prstGeom prst="rect">
                <a:avLst/>
              </a:prstGeom>
              <a:blipFill>
                <a:blip r:embed="rId4"/>
                <a:stretch>
                  <a:fillRect l="-4641" r="-3593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708292189">
            <a:extLst>
              <a:ext uri="{FF2B5EF4-FFF2-40B4-BE49-F238E27FC236}">
                <a16:creationId xmlns:a16="http://schemas.microsoft.com/office/drawing/2014/main" id="{12457A28-DD36-754C-C839-640116266C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E1D3AE-50ED-F9CA-8BA0-9857A3F2849C}"/>
              </a:ext>
            </a:extLst>
          </p:cNvPr>
          <p:cNvSpPr txBox="1"/>
          <p:nvPr/>
        </p:nvSpPr>
        <p:spPr>
          <a:xfrm>
            <a:off x="69269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FECA9E-DC0B-4855-DCDF-3B83FABE6CDC}"/>
              </a:ext>
            </a:extLst>
          </p:cNvPr>
          <p:cNvSpPr txBox="1"/>
          <p:nvPr/>
        </p:nvSpPr>
        <p:spPr>
          <a:xfrm>
            <a:off x="449989" y="3517914"/>
            <a:ext cx="4447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把各数在数轴上表示如图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17A99A-A38B-AB3C-DBB4-425FE132EC3B}"/>
              </a:ext>
            </a:extLst>
          </p:cNvPr>
          <p:cNvSpPr txBox="1"/>
          <p:nvPr/>
        </p:nvSpPr>
        <p:spPr>
          <a:xfrm>
            <a:off x="449989" y="4736980"/>
            <a:ext cx="6885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因为数轴上的点表示的数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右边的总比左边的大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934E249-846D-FEA7-D6FD-65BA1EEC87D5}"/>
                  </a:ext>
                </a:extLst>
              </p:cNvPr>
              <p:cNvSpPr txBox="1"/>
              <p:nvPr/>
            </p:nvSpPr>
            <p:spPr>
              <a:xfrm>
                <a:off x="449989" y="5199804"/>
                <a:ext cx="42139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6" name="文本框 5" descr="{'rangeId': 13, 'mathAnswerShape': 1}">
                <a:extLst>
                  <a:ext uri="{FF2B5EF4-FFF2-40B4-BE49-F238E27FC236}">
                    <a16:creationId xmlns:a16="http://schemas.microsoft.com/office/drawing/2014/main" id="{5934E249-846D-FEA7-D6FD-65BA1EEC87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99804"/>
                <a:ext cx="4213923" cy="726326"/>
              </a:xfrm>
              <a:prstGeom prst="rect">
                <a:avLst/>
              </a:prstGeom>
              <a:blipFill>
                <a:blip r:embed="rId6"/>
                <a:stretch>
                  <a:fillRect l="-2315" r="-231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3" name="yt_shape_10853"/>
          <p:cNvSpPr txBox="1"/>
          <p:nvPr/>
        </p:nvSpPr>
        <p:spPr>
          <a:xfrm>
            <a:off x="540000" y="900000"/>
            <a:ext cx="761747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【易错点】由于考虑问题不全面而漏解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与原点的距离为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7608E8-52E0-65F5-257A-73110AC888B9}"/>
              </a:ext>
            </a:extLst>
          </p:cNvPr>
          <p:cNvSpPr txBox="1"/>
          <p:nvPr/>
        </p:nvSpPr>
        <p:spPr>
          <a:xfrm>
            <a:off x="7079389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6" name="yt_shape_1085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55" name="yt_image_10855" title="H_41.85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58" name="yt_shape_10858"/>
          <p:cNvSpPr txBox="1"/>
          <p:nvPr/>
        </p:nvSpPr>
        <p:spPr>
          <a:xfrm>
            <a:off x="540119" y="1482165"/>
            <a:ext cx="1081246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湖北省中考改编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34c2"/>
              </a:rPr>
              <a:t>之间的数是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59" name="yt_table_1085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686304"/>
              </p:ext>
            </p:extLst>
          </p:nvPr>
        </p:nvGraphicFramePr>
        <p:xfrm>
          <a:off x="540056" y="2441600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3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"/>
                  </a:ext>
                </a:extLst>
              </a:tr>
            </a:tbl>
          </a:graphicData>
        </a:graphic>
      </p:graphicFrame>
      <p:sp>
        <p:nvSpPr>
          <p:cNvPr id="10861" name="yt_shape_10861"/>
          <p:cNvSpPr txBox="1"/>
          <p:nvPr/>
        </p:nvSpPr>
        <p:spPr>
          <a:xfrm>
            <a:off x="540119" y="296777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数形结合法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将一刻度尺放在数轴上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数轴的单位长度是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67d0"/>
              </a:rPr>
              <a:t>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度尺上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分别对应数轴上的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63" name="yt_table_1086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437022"/>
              </p:ext>
            </p:extLst>
          </p:nvPr>
        </p:nvGraphicFramePr>
        <p:xfrm>
          <a:off x="540056" y="3927206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3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</a:tbl>
          </a:graphicData>
        </a:graphic>
      </p:graphicFrame>
      <p:pic>
        <p:nvPicPr>
          <p:cNvPr id="10862" name="yt_image_10862_skip" title="H_48.55551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2952" y="4725144"/>
            <a:ext cx="3606798" cy="616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DBEC7E-CDAB-BEF0-7D7B-42C865A4A929}"/>
              </a:ext>
            </a:extLst>
          </p:cNvPr>
          <p:cNvSpPr txBox="1"/>
          <p:nvPr/>
        </p:nvSpPr>
        <p:spPr>
          <a:xfrm>
            <a:off x="1059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078682-4F45-AF75-9153-AD03C88DF333}"/>
              </a:ext>
            </a:extLst>
          </p:cNvPr>
          <p:cNvSpPr txBox="1"/>
          <p:nvPr/>
        </p:nvSpPr>
        <p:spPr>
          <a:xfrm>
            <a:off x="10035432" y="339645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1093</Words>
  <Application>Microsoft Office PowerPoint</Application>
  <PresentationFormat>宽屏</PresentationFormat>
  <Paragraphs>115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7" baseType="lpstr">
      <vt:lpstr>,isEnd</vt:lpstr>
      <vt:lpstr>_⨹_1_0d679,isEnd</vt:lpstr>
      <vt:lpstr>_⨹_1_56b24</vt:lpstr>
      <vt:lpstr>_⨹_1_659eb,isEnd</vt:lpstr>
      <vt:lpstr>_⨹_1_667d0</vt:lpstr>
      <vt:lpstr>_⨹_1_a5dfc,isEnd</vt:lpstr>
      <vt:lpstr>_⨹_1_d6115</vt:lpstr>
      <vt:lpstr>_⨹_10_a633a,isEnd</vt:lpstr>
      <vt:lpstr>_⨹_13_91812</vt:lpstr>
      <vt:lpstr>_⨹_2_43b7c,isEnd</vt:lpstr>
      <vt:lpstr>_⨹_2_807bc</vt:lpstr>
      <vt:lpstr>_⨹_3_55dfc,isEnd</vt:lpstr>
      <vt:lpstr>_⨹_3_66b2d</vt:lpstr>
      <vt:lpstr>_⨹_4_128ca</vt:lpstr>
      <vt:lpstr>_⨹_4_77d28</vt:lpstr>
      <vt:lpstr>_⨹_5_934c2</vt:lpstr>
      <vt:lpstr>Finished</vt:lpstr>
      <vt:lpstr>IsAddLine</vt:lpstr>
      <vt:lpstr>MS Mincho</vt:lpstr>
      <vt:lpstr>W:6.004961,H:37.44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2024-07-23T16:49:49Z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