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11" r:id="rId5"/>
    <p:sldId id="308" r:id="rId6"/>
    <p:sldId id="312" r:id="rId7"/>
    <p:sldId id="313" r:id="rId8"/>
    <p:sldId id="309" r:id="rId9"/>
    <p:sldId id="256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3" d="100"/>
          <a:sy n="53" d="100"/>
        </p:scale>
        <p:origin x="544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57" name="yt_shape_12557"/>
          <p:cNvSpPr txBox="1"/>
          <p:nvPr/>
        </p:nvSpPr>
        <p:spPr>
          <a:xfrm>
            <a:off x="4864893" y="900000"/>
            <a:ext cx="24622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限时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分钟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2558" name="yt_shape_12558"/>
          <p:cNvSpPr txBox="1"/>
          <p:nvPr/>
        </p:nvSpPr>
        <p:spPr>
          <a:xfrm>
            <a:off x="540000" y="1328515"/>
            <a:ext cx="283571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直接代入法</a:t>
            </a:r>
          </a:p>
        </p:txBody>
      </p:sp>
      <p:sp>
        <p:nvSpPr>
          <p:cNvPr id="12559" name="yt_shape_12559"/>
          <p:cNvSpPr txBox="1"/>
          <p:nvPr/>
        </p:nvSpPr>
        <p:spPr>
          <a:xfrm>
            <a:off x="540000" y="1817949"/>
            <a:ext cx="981198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再求值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2560" name="yt_shape_12560"/>
          <p:cNvSpPr txBox="1"/>
          <p:nvPr/>
        </p:nvSpPr>
        <p:spPr>
          <a:xfrm>
            <a:off x="540000" y="2297252"/>
            <a:ext cx="6952224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1708503635">
            <a:extLst>
              <a:ext uri="{FF2B5EF4-FFF2-40B4-BE49-F238E27FC236}">
                <a16:creationId xmlns:a16="http://schemas.microsoft.com/office/drawing/2014/main" id="{17CAB48F-54A9-E972-BA4E-F3356E68B1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380784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20433D3-8AA4-F320-672C-2E1172BBF096}"/>
              </a:ext>
            </a:extLst>
          </p:cNvPr>
          <p:cNvSpPr txBox="1"/>
          <p:nvPr/>
        </p:nvSpPr>
        <p:spPr>
          <a:xfrm>
            <a:off x="449989" y="2250446"/>
            <a:ext cx="6826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C8CF3BF-B575-481B-8A19-10B3DA3DCDC4}"/>
              </a:ext>
            </a:extLst>
          </p:cNvPr>
          <p:cNvSpPr txBox="1"/>
          <p:nvPr/>
        </p:nvSpPr>
        <p:spPr>
          <a:xfrm>
            <a:off x="449989" y="2725934"/>
            <a:ext cx="70650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61" name="yt_shape_12561"/>
          <p:cNvSpPr txBox="1"/>
          <p:nvPr/>
        </p:nvSpPr>
        <p:spPr>
          <a:xfrm>
            <a:off x="540000" y="900000"/>
            <a:ext cx="283571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整体代入法</a:t>
            </a:r>
          </a:p>
        </p:txBody>
      </p:sp>
      <p:sp>
        <p:nvSpPr>
          <p:cNvPr id="12562" name="yt_shape_12562"/>
          <p:cNvSpPr txBox="1"/>
          <p:nvPr/>
        </p:nvSpPr>
        <p:spPr>
          <a:xfrm>
            <a:off x="540000" y="1389434"/>
            <a:ext cx="93487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答题模板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2563" name="yt_shape_12563"/>
          <p:cNvSpPr txBox="1"/>
          <p:nvPr/>
        </p:nvSpPr>
        <p:spPr>
          <a:xfrm>
            <a:off x="540000" y="1868737"/>
            <a:ext cx="318356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2566" name="yt_shape_12566"/>
          <p:cNvSpPr txBox="1"/>
          <p:nvPr/>
        </p:nvSpPr>
        <p:spPr>
          <a:xfrm>
            <a:off x="540119" y="2348040"/>
            <a:ext cx="1153254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原式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</a:t>
            </a:r>
            <a:r>
              <a:rPr sz="1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</a:t>
            </a:r>
            <a:r>
              <a:rPr sz="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sz="6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00" spc="-100" dirty="0" smtClean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             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</a:t>
            </a:r>
            <a:r>
              <a:rPr sz="9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</a:t>
            </a:r>
            <a:r>
              <a:rPr sz="9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</a:t>
            </a:r>
            <a:r>
              <a:rPr sz="1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17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sz="26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15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		 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</a:t>
            </a:r>
            <a:r>
              <a:rPr sz="10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1708503695">
            <a:extLst>
              <a:ext uri="{FF2B5EF4-FFF2-40B4-BE49-F238E27FC236}">
                <a16:creationId xmlns:a16="http://schemas.microsoft.com/office/drawing/2014/main" id="{E1D78EC2-8D76-3B54-C1FD-EBBE5426315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4294F1C-C713-7875-366D-E43CB48558E9}"/>
              </a:ext>
            </a:extLst>
          </p:cNvPr>
          <p:cNvSpPr txBox="1"/>
          <p:nvPr/>
        </p:nvSpPr>
        <p:spPr>
          <a:xfrm>
            <a:off x="3802908" y="2273487"/>
            <a:ext cx="29661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34A9366-A2F0-D67F-9B9B-2BC333569205}"/>
              </a:ext>
            </a:extLst>
          </p:cNvPr>
          <p:cNvSpPr txBox="1"/>
          <p:nvPr/>
        </p:nvSpPr>
        <p:spPr>
          <a:xfrm>
            <a:off x="8570170" y="2273487"/>
            <a:ext cx="26383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lang="en-US" altLang="zh-CN" sz="2400" i="1" dirty="0" err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i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1_e4f1e"/>
              </a:rPr>
              <a:t> 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CC9673D-657E-EC72-814C-D8A170C2FB2B}"/>
              </a:ext>
            </a:extLst>
          </p:cNvPr>
          <p:cNvSpPr txBox="1"/>
          <p:nvPr/>
        </p:nvSpPr>
        <p:spPr>
          <a:xfrm>
            <a:off x="3999270" y="2801993"/>
            <a:ext cx="867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8219B74-6822-F28C-DCE8-5E4DF6C29F3C}"/>
              </a:ext>
            </a:extLst>
          </p:cNvPr>
          <p:cNvSpPr txBox="1"/>
          <p:nvPr/>
        </p:nvSpPr>
        <p:spPr>
          <a:xfrm>
            <a:off x="5296257" y="2774246"/>
            <a:ext cx="867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81AC8C1-C570-AF2D-80DE-D6D04168EEF1}"/>
              </a:ext>
            </a:extLst>
          </p:cNvPr>
          <p:cNvSpPr txBox="1"/>
          <p:nvPr/>
        </p:nvSpPr>
        <p:spPr>
          <a:xfrm>
            <a:off x="7567970" y="2801993"/>
            <a:ext cx="10738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C0456A9-44F8-DD3B-8E35-B8106FE21774}"/>
              </a:ext>
            </a:extLst>
          </p:cNvPr>
          <p:cNvSpPr txBox="1"/>
          <p:nvPr/>
        </p:nvSpPr>
        <p:spPr>
          <a:xfrm>
            <a:off x="9071331" y="2801993"/>
            <a:ext cx="10198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7F91F95-4E16-08ED-041C-42DA761FC9B9}"/>
              </a:ext>
            </a:extLst>
          </p:cNvPr>
          <p:cNvSpPr txBox="1"/>
          <p:nvPr/>
        </p:nvSpPr>
        <p:spPr>
          <a:xfrm>
            <a:off x="11141339" y="2777337"/>
            <a:ext cx="10024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1239B0F-BD14-19AA-AE74-3598482E68BC}"/>
              </a:ext>
            </a:extLst>
          </p:cNvPr>
          <p:cNvSpPr txBox="1"/>
          <p:nvPr/>
        </p:nvSpPr>
        <p:spPr>
          <a:xfrm>
            <a:off x="3176945" y="3249734"/>
            <a:ext cx="28343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567" name="yt_shape_12567"/>
              <p:cNvSpPr txBox="1"/>
              <p:nvPr/>
            </p:nvSpPr>
            <p:spPr>
              <a:xfrm>
                <a:off x="540000" y="1340768"/>
                <a:ext cx="4834657" cy="322851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</a:t>
                </a:r>
                <a:r>
                  <a:rPr sz="1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	  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</a:t>
                </a:r>
                <a:r>
                  <a:rPr sz="9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 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	  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sz="3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9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sz="3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	  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sz="2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</a:t>
                </a:r>
                <a:r>
                  <a:rPr sz="8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	  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34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2567" name="yt_shape_1256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40768"/>
                <a:ext cx="4834657" cy="3228513"/>
              </a:xfrm>
              <a:prstGeom prst="rect">
                <a:avLst/>
              </a:prstGeom>
              <a:blipFill>
                <a:blip r:embed="rId2"/>
                <a:stretch>
                  <a:fillRect l="-3909" r="-26986" b="-71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ECB55E2-7923-6A38-4F7D-A1F5B457D843}"/>
              </a:ext>
            </a:extLst>
          </p:cNvPr>
          <p:cNvSpPr txBox="1"/>
          <p:nvPr/>
        </p:nvSpPr>
        <p:spPr>
          <a:xfrm>
            <a:off x="2231164" y="1939442"/>
            <a:ext cx="2834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4775A4E-C7DE-E4BE-A330-DB4CCED1A4EB}"/>
              </a:ext>
            </a:extLst>
          </p:cNvPr>
          <p:cNvSpPr txBox="1"/>
          <p:nvPr/>
        </p:nvSpPr>
        <p:spPr>
          <a:xfrm>
            <a:off x="3280788" y="2480833"/>
            <a:ext cx="12024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DDED83A-0416-447A-3E62-E33654C1DDDA}"/>
              </a:ext>
            </a:extLst>
          </p:cNvPr>
          <p:cNvSpPr txBox="1"/>
          <p:nvPr/>
        </p:nvSpPr>
        <p:spPr>
          <a:xfrm>
            <a:off x="5522338" y="250858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A47B08C-828E-0794-5FE9-AD7E379E4421}"/>
                  </a:ext>
                </a:extLst>
              </p:cNvPr>
              <p:cNvSpPr txBox="1"/>
              <p:nvPr/>
            </p:nvSpPr>
            <p:spPr>
              <a:xfrm>
                <a:off x="2975988" y="2834524"/>
                <a:ext cx="661099" cy="7668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A47B08C-828E-0794-5FE9-AD7E379E44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75988" y="2834524"/>
                <a:ext cx="661099" cy="76683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DE6DD63A-0BF4-2BC6-427F-502F08F72803}"/>
              </a:ext>
            </a:extLst>
          </p:cNvPr>
          <p:cNvSpPr txBox="1"/>
          <p:nvPr/>
        </p:nvSpPr>
        <p:spPr>
          <a:xfrm>
            <a:off x="4066601" y="2933664"/>
            <a:ext cx="789685" cy="76683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5EAF110-C774-BF1C-3C11-567B6360BCE2}"/>
              </a:ext>
            </a:extLst>
          </p:cNvPr>
          <p:cNvSpPr txBox="1"/>
          <p:nvPr/>
        </p:nvSpPr>
        <p:spPr>
          <a:xfrm>
            <a:off x="2928363" y="360689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yt_shape_12564"/>
              <p:cNvSpPr txBox="1"/>
              <p:nvPr/>
            </p:nvSpPr>
            <p:spPr>
              <a:xfrm>
                <a:off x="540000" y="764704"/>
                <a:ext cx="6397585" cy="64062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9" name="yt_shape_1256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764704"/>
                <a:ext cx="6397585" cy="640625"/>
              </a:xfrm>
              <a:prstGeom prst="rect">
                <a:avLst/>
              </a:prstGeom>
              <a:blipFill>
                <a:blip r:embed="rId4"/>
                <a:stretch>
                  <a:fillRect l="-2955" r="-1907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575" name="yt_shape_12575"/>
              <p:cNvSpPr txBox="1"/>
              <p:nvPr/>
            </p:nvSpPr>
            <p:spPr>
              <a:xfrm>
                <a:off x="540119" y="900000"/>
                <a:ext cx="11492915" cy="446744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数学思想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【阅读理解】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整体思想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是一种重要的数学思想方法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1c0be"/>
                  </a:rPr>
                  <a:t>在多项式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的化简求值中应用极为广泛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比如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类似地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我们把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058f0"/>
                  </a:rPr>
                  <a:t>看成一个整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体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26d38"/>
                  </a:rPr>
                  <a:t> 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【尝试应用】根据阅读内容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运用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整体思想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解答下列问题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化简求值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d2ebc"/>
                  </a:rPr>
                  <a:t> 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endParaRPr lang="zh-CN" altLang="zh-CN" sz="2400" b="0" i="0" u="none" dirty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</p:txBody>
          </p:sp>
        </mc:Choice>
        <mc:Fallback xmlns="">
          <p:sp>
            <p:nvSpPr>
              <p:cNvPr id="12575" name="yt_shape_1257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467441"/>
              </a:xfrm>
              <a:prstGeom prst="rect">
                <a:avLst/>
              </a:prstGeom>
              <a:blipFill>
                <a:blip r:embed="rId2"/>
                <a:stretch>
                  <a:fillRect l="-1645" t="-12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581" name="yt_shape_12581"/>
              <p:cNvSpPr txBox="1"/>
              <p:nvPr/>
            </p:nvSpPr>
            <p:spPr>
              <a:xfrm>
                <a:off x="540000" y="900000"/>
                <a:ext cx="8681864" cy="27572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2581" name="yt_shape_12581" descr="{&quot;rangeId&quot;:1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681864" cy="2757293"/>
              </a:xfrm>
              <a:prstGeom prst="rect">
                <a:avLst/>
              </a:prstGeom>
              <a:blipFill>
                <a:blip r:embed="rId2"/>
                <a:stretch>
                  <a:fillRect l="-2177" t="-1991" r="-1124" b="-28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F99DAD0-7398-E1EA-178A-92BF0B4F1E3D}"/>
              </a:ext>
            </a:extLst>
          </p:cNvPr>
          <p:cNvSpPr txBox="1"/>
          <p:nvPr/>
        </p:nvSpPr>
        <p:spPr>
          <a:xfrm>
            <a:off x="449989" y="853194"/>
            <a:ext cx="87779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4E84226-22C4-0937-70CC-EA90469D27EB}"/>
              </a:ext>
            </a:extLst>
          </p:cNvPr>
          <p:cNvSpPr txBox="1"/>
          <p:nvPr/>
        </p:nvSpPr>
        <p:spPr>
          <a:xfrm>
            <a:off x="449989" y="1328682"/>
            <a:ext cx="6079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F90463D-C26F-DF79-10BF-0424C76469D0}"/>
              </a:ext>
            </a:extLst>
          </p:cNvPr>
          <p:cNvSpPr txBox="1"/>
          <p:nvPr/>
        </p:nvSpPr>
        <p:spPr>
          <a:xfrm>
            <a:off x="449989" y="1804170"/>
            <a:ext cx="4250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968D8F7-919C-82FE-C1E3-C1E335DF0F7F}"/>
                  </a:ext>
                </a:extLst>
              </p:cNvPr>
              <p:cNvSpPr txBox="1"/>
              <p:nvPr/>
            </p:nvSpPr>
            <p:spPr>
              <a:xfrm>
                <a:off x="449989" y="2279658"/>
                <a:ext cx="2388299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5" name="文本框 4" descr="{'rangeId': 11, 'mathAnswerShape': 1}">
                <a:extLst>
                  <a:ext uri="{FF2B5EF4-FFF2-40B4-BE49-F238E27FC236}">
                    <a16:creationId xmlns:a16="http://schemas.microsoft.com/office/drawing/2014/main" id="{1968D8F7-919C-82FE-C1E3-C1E335DF0F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79658"/>
                <a:ext cx="2388299" cy="765061"/>
              </a:xfrm>
              <a:prstGeom prst="rect">
                <a:avLst/>
              </a:prstGeom>
              <a:blipFill>
                <a:blip r:embed="rId3"/>
                <a:stretch>
                  <a:fillRect l="-4082" r="-3827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0A9FB05-3F0E-4A54-D678-26C1592EBD63}"/>
                  </a:ext>
                </a:extLst>
              </p:cNvPr>
              <p:cNvSpPr txBox="1"/>
              <p:nvPr/>
            </p:nvSpPr>
            <p:spPr>
              <a:xfrm>
                <a:off x="449989" y="2951107"/>
                <a:ext cx="4234561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6" name="文本框 5" descr="{'rangeId': 11, 'mathAnswerShape': 1}">
                <a:extLst>
                  <a:ext uri="{FF2B5EF4-FFF2-40B4-BE49-F238E27FC236}">
                    <a16:creationId xmlns:a16="http://schemas.microsoft.com/office/drawing/2014/main" id="{10A9FB05-3F0E-4A54-D678-26C1592EBD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51107"/>
                <a:ext cx="4234561" cy="726326"/>
              </a:xfrm>
              <a:prstGeom prst="rect">
                <a:avLst/>
              </a:prstGeom>
              <a:blipFill>
                <a:blip r:embed="rId4"/>
                <a:stretch>
                  <a:fillRect l="-2305" r="-2305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83" name="yt_shape_12583"/>
          <p:cNvSpPr txBox="1"/>
          <p:nvPr/>
        </p:nvSpPr>
        <p:spPr>
          <a:xfrm>
            <a:off x="540000" y="900000"/>
            <a:ext cx="6264535" cy="72880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【拓展探索】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58F3D94-3708-F222-B77F-F2580810073B}"/>
              </a:ext>
            </a:extLst>
          </p:cNvPr>
          <p:cNvSpPr txBox="1"/>
          <p:nvPr/>
        </p:nvSpPr>
        <p:spPr>
          <a:xfrm>
            <a:off x="449989" y="1757944"/>
            <a:ext cx="3894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2B0E12B-045E-4360-CFC8-4EC771616BE9}"/>
              </a:ext>
            </a:extLst>
          </p:cNvPr>
          <p:cNvSpPr txBox="1"/>
          <p:nvPr/>
        </p:nvSpPr>
        <p:spPr>
          <a:xfrm>
            <a:off x="449989" y="2233432"/>
            <a:ext cx="3590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21CA96A-D05B-92A5-99E9-F23C9CBCF21C}"/>
              </a:ext>
            </a:extLst>
          </p:cNvPr>
          <p:cNvSpPr txBox="1"/>
          <p:nvPr/>
        </p:nvSpPr>
        <p:spPr>
          <a:xfrm>
            <a:off x="449989" y="2708920"/>
            <a:ext cx="6384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B8AEE14-9EDA-B401-C47E-1C8D424B30BB}"/>
              </a:ext>
            </a:extLst>
          </p:cNvPr>
          <p:cNvSpPr txBox="1"/>
          <p:nvPr/>
        </p:nvSpPr>
        <p:spPr>
          <a:xfrm>
            <a:off x="449989" y="3184408"/>
            <a:ext cx="2980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5A95F67-1480-97C6-8BA0-56E7F3C961E9}"/>
              </a:ext>
            </a:extLst>
          </p:cNvPr>
          <p:cNvSpPr txBox="1"/>
          <p:nvPr/>
        </p:nvSpPr>
        <p:spPr>
          <a:xfrm>
            <a:off x="449989" y="3659896"/>
            <a:ext cx="51140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85" name="yt_shape_12585"/>
          <p:cNvSpPr txBox="1"/>
          <p:nvPr/>
        </p:nvSpPr>
        <p:spPr>
          <a:xfrm>
            <a:off x="540000" y="900000"/>
            <a:ext cx="375904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利用隐含条件求值</a:t>
            </a:r>
          </a:p>
        </p:txBody>
      </p:sp>
      <p:sp>
        <p:nvSpPr>
          <p:cNvPr id="12586" name="yt_shape_12586"/>
          <p:cNvSpPr txBox="1"/>
          <p:nvPr/>
        </p:nvSpPr>
        <p:spPr>
          <a:xfrm>
            <a:off x="540000" y="1389434"/>
            <a:ext cx="284693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再求值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2587" name="yt_shape_12587"/>
          <p:cNvSpPr txBox="1"/>
          <p:nvPr/>
        </p:nvSpPr>
        <p:spPr>
          <a:xfrm>
            <a:off x="540000" y="1868737"/>
            <a:ext cx="1072409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2588" name="yt_shape_12588"/>
          <p:cNvSpPr txBox="1"/>
          <p:nvPr/>
        </p:nvSpPr>
        <p:spPr>
          <a:xfrm>
            <a:off x="540000" y="2348040"/>
            <a:ext cx="6735818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1708503774">
            <a:extLst>
              <a:ext uri="{FF2B5EF4-FFF2-40B4-BE49-F238E27FC236}">
                <a16:creationId xmlns:a16="http://schemas.microsoft.com/office/drawing/2014/main" id="{FC8CCF67-A0B3-6E05-6071-06D8ADC19A7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AAF4F06-CC50-2040-F2B6-EC05CEECC4DD}"/>
              </a:ext>
            </a:extLst>
          </p:cNvPr>
          <p:cNvSpPr txBox="1"/>
          <p:nvPr/>
        </p:nvSpPr>
        <p:spPr>
          <a:xfrm>
            <a:off x="449989" y="2301234"/>
            <a:ext cx="68507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0AC454C-8DC8-861D-4C91-CC1148D7C7CB}"/>
              </a:ext>
            </a:extLst>
          </p:cNvPr>
          <p:cNvSpPr txBox="1"/>
          <p:nvPr/>
        </p:nvSpPr>
        <p:spPr>
          <a:xfrm>
            <a:off x="449989" y="2776722"/>
            <a:ext cx="5174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0743A4B-93DD-1E68-0D3D-93BABBFAF19D}"/>
              </a:ext>
            </a:extLst>
          </p:cNvPr>
          <p:cNvSpPr txBox="1"/>
          <p:nvPr/>
        </p:nvSpPr>
        <p:spPr>
          <a:xfrm>
            <a:off x="449989" y="3252210"/>
            <a:ext cx="1853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C651628-5CC1-C011-2F6B-06ED67B6CF29}"/>
              </a:ext>
            </a:extLst>
          </p:cNvPr>
          <p:cNvSpPr txBox="1"/>
          <p:nvPr/>
        </p:nvSpPr>
        <p:spPr>
          <a:xfrm>
            <a:off x="449989" y="3727698"/>
            <a:ext cx="4282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1C0EA3A-4E8F-C37E-FEC6-4E9AF5F51B23}"/>
              </a:ext>
            </a:extLst>
          </p:cNvPr>
          <p:cNvSpPr txBox="1"/>
          <p:nvPr/>
        </p:nvSpPr>
        <p:spPr>
          <a:xfrm>
            <a:off x="449989" y="4203186"/>
            <a:ext cx="2808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0E24E91-3905-228E-58E7-E4F45C9370DC}"/>
              </a:ext>
            </a:extLst>
          </p:cNvPr>
          <p:cNvSpPr txBox="1"/>
          <p:nvPr/>
        </p:nvSpPr>
        <p:spPr>
          <a:xfrm>
            <a:off x="449989" y="4678674"/>
            <a:ext cx="4701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880</Words>
  <Application>Microsoft Office PowerPoint</Application>
  <PresentationFormat>宽屏</PresentationFormat>
  <Paragraphs>80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6" baseType="lpstr">
      <vt:lpstr>,isEnd</vt:lpstr>
      <vt:lpstr>_⨹_1_26d38</vt:lpstr>
      <vt:lpstr>_⨹_1_d2ebc</vt:lpstr>
      <vt:lpstr>_⨹_1_e4f1e</vt:lpstr>
      <vt:lpstr>_⨹_4_1c0be</vt:lpstr>
      <vt:lpstr>_⨹_5_058f0</vt:lpstr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9</cp:revision>
  <dcterms:created xsi:type="dcterms:W3CDTF">2024-07-23T04:16:09Z</dcterms:created>
  <dcterms:modified xsi:type="dcterms:W3CDTF">2024-07-24T00:33:57Z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