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1" r:id="rId6"/>
    <p:sldId id="312" r:id="rId7"/>
    <p:sldId id="314" r:id="rId8"/>
    <p:sldId id="316" r:id="rId9"/>
    <p:sldId id="317" r:id="rId10"/>
    <p:sldId id="318" r:id="rId11"/>
    <p:sldId id="321" r:id="rId12"/>
    <p:sldId id="319" r:id="rId13"/>
    <p:sldId id="322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9" name="yt_shape_1260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08" name="yt_image_1260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1" name="yt_shape_12611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探索数式变化规律</a:t>
            </a:r>
          </a:p>
        </p:txBody>
      </p:sp>
      <p:sp>
        <p:nvSpPr>
          <p:cNvPr id="12612" name="yt_shape_12612"/>
          <p:cNvSpPr txBox="1"/>
          <p:nvPr/>
        </p:nvSpPr>
        <p:spPr>
          <a:xfrm>
            <a:off x="540119" y="1971599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观察以下一列数的特点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c174"/>
              </a:rPr>
              <a:t>个数是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3" name="yt_table_126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076167"/>
              </p:ext>
            </p:extLst>
          </p:nvPr>
        </p:nvGraphicFramePr>
        <p:xfrm>
          <a:off x="540056" y="2931034"/>
          <a:ext cx="93338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sp>
        <p:nvSpPr>
          <p:cNvPr id="12615" name="yt_shape_12615"/>
          <p:cNvSpPr txBox="1"/>
          <p:nvPr/>
        </p:nvSpPr>
        <p:spPr>
          <a:xfrm>
            <a:off x="540000" y="3457205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616" name="yt_shape_12616"/>
          <p:cNvSpPr txBox="1"/>
          <p:nvPr/>
        </p:nvSpPr>
        <p:spPr>
          <a:xfrm>
            <a:off x="540119" y="39365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d70a,isEnd"/>
              </a:rPr>
              <a:t>依此规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617" name="yt_shape_12617"/>
          <p:cNvSpPr txBox="1"/>
          <p:nvPr/>
        </p:nvSpPr>
        <p:spPr>
          <a:xfrm>
            <a:off x="540119" y="48959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84f9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按此规律排列的第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1708516857">
            <a:extLst>
              <a:ext uri="{FF2B5EF4-FFF2-40B4-BE49-F238E27FC236}">
                <a16:creationId xmlns:a16="http://schemas.microsoft.com/office/drawing/2014/main" id="{91DEEB40-84D4-E58C-D2A6-A45277B357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8B87CC-05D1-8EAC-15CE-F1B749544E87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4D0058-AC89-C280-2330-5DD6D1480B07}"/>
              </a:ext>
            </a:extLst>
          </p:cNvPr>
          <p:cNvSpPr txBox="1"/>
          <p:nvPr/>
        </p:nvSpPr>
        <p:spPr>
          <a:xfrm>
            <a:off x="5565033" y="4365190"/>
            <a:ext cx="315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AC3C2E-0992-1410-62A0-1718C8245492}"/>
              </a:ext>
            </a:extLst>
          </p:cNvPr>
          <p:cNvSpPr txBox="1"/>
          <p:nvPr/>
        </p:nvSpPr>
        <p:spPr>
          <a:xfrm>
            <a:off x="4964958" y="5324625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2" name="yt_shape_1266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如果每块黑瓷砖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白瓷砖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2789"/>
              </a:rPr>
              <a:t>铺设长方形地面共需花多少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钱购买瓷砖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共有白色瓷砖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黑色瓷砖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485641-5F32-EE4B-B094-78865D1DE71D}"/>
              </a:ext>
            </a:extLst>
          </p:cNvPr>
          <p:cNvSpPr txBox="1"/>
          <p:nvPr/>
        </p:nvSpPr>
        <p:spPr>
          <a:xfrm>
            <a:off x="450108" y="1804170"/>
            <a:ext cx="83412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共有白色瓷砖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黑色瓷砖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11CA55-9BC8-B81F-E14F-7B1A14FF7ECB}"/>
              </a:ext>
            </a:extLst>
          </p:cNvPr>
          <p:cNvSpPr txBox="1"/>
          <p:nvPr/>
        </p:nvSpPr>
        <p:spPr>
          <a:xfrm>
            <a:off x="450108" y="2279658"/>
            <a:ext cx="4435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5" name="yt_shape_126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64" name="yt_image_12664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7" name="yt_shape_12667"/>
          <p:cNvSpPr txBox="1"/>
          <p:nvPr/>
        </p:nvSpPr>
        <p:spPr>
          <a:xfrm>
            <a:off x="540000" y="1482165"/>
            <a:ext cx="900246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如图是由非负偶数排成的数阵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形框中七个数的和与中间数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形框中七个数的和是中间数的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70" name="yt_image_12670" title="H_208.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2542" y="3717032"/>
            <a:ext cx="3786915" cy="264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0D07CA-7CED-95FA-9A01-EC813F9ABD82}"/>
              </a:ext>
            </a:extLst>
          </p:cNvPr>
          <p:cNvSpPr txBox="1"/>
          <p:nvPr/>
        </p:nvSpPr>
        <p:spPr>
          <a:xfrm>
            <a:off x="449989" y="2386335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C46DB8-9E4E-B6DA-C6FC-72E210FA1E7D}"/>
              </a:ext>
            </a:extLst>
          </p:cNvPr>
          <p:cNvSpPr txBox="1"/>
          <p:nvPr/>
        </p:nvSpPr>
        <p:spPr>
          <a:xfrm>
            <a:off x="449989" y="2861823"/>
            <a:ext cx="6496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形框中七个数的和是中间数的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2" name="yt_shape_1267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在数阵中任意做一个这样的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中的关系是否仍成立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3915"/>
              </a:rPr>
              <a:t>并写出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设中间数为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则其余六个数分别为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fef31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所以图中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形框中七个数的和是中间数的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74" name="yt_image_12674" title="H_208.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0518" y="3861048"/>
            <a:ext cx="3786915" cy="264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398D91-38B6-C9D8-822A-A479CD5C1447}"/>
              </a:ext>
            </a:extLst>
          </p:cNvPr>
          <p:cNvSpPr txBox="1"/>
          <p:nvPr/>
        </p:nvSpPr>
        <p:spPr>
          <a:xfrm>
            <a:off x="450108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1B1769-91D3-C6E2-5962-FC6B2C57686E}"/>
              </a:ext>
            </a:extLst>
          </p:cNvPr>
          <p:cNvSpPr txBox="1"/>
          <p:nvPr/>
        </p:nvSpPr>
        <p:spPr>
          <a:xfrm>
            <a:off x="450108" y="2279658"/>
            <a:ext cx="1108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设中间数为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则其余六个数分别为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ef31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CAC025-096D-9607-FD82-E8E6096ECFD6}"/>
              </a:ext>
            </a:extLst>
          </p:cNvPr>
          <p:cNvSpPr txBox="1"/>
          <p:nvPr/>
        </p:nvSpPr>
        <p:spPr>
          <a:xfrm>
            <a:off x="450108" y="2720008"/>
            <a:ext cx="8269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41136B-8715-C7DD-740D-C0CA1F267F78}"/>
              </a:ext>
            </a:extLst>
          </p:cNvPr>
          <p:cNvSpPr txBox="1"/>
          <p:nvPr/>
        </p:nvSpPr>
        <p:spPr>
          <a:xfrm>
            <a:off x="450108" y="3195496"/>
            <a:ext cx="680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所以图中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形框中七个数的和是中间数的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6" name="yt_shape_1267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用这样的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形框能框出和为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的七个数吗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8bc6"/>
              </a:rPr>
              <a:t>求出这七个数中间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是非负偶数数阵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是奇数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不能框出和为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的七个数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78" name="yt_image_12678" title="H_208.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5084" y="1995319"/>
            <a:ext cx="3786915" cy="264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0BAA0C-2EA7-4652-43DC-4BD6D6716C38}"/>
              </a:ext>
            </a:extLst>
          </p:cNvPr>
          <p:cNvSpPr txBox="1"/>
          <p:nvPr/>
        </p:nvSpPr>
        <p:spPr>
          <a:xfrm>
            <a:off x="450108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00FD60-CB46-841E-26E3-F2F184DA7BDA}"/>
              </a:ext>
            </a:extLst>
          </p:cNvPr>
          <p:cNvSpPr txBox="1"/>
          <p:nvPr/>
        </p:nvSpPr>
        <p:spPr>
          <a:xfrm>
            <a:off x="450108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0681F7-A2FD-935F-1F57-9F19698F0910}"/>
              </a:ext>
            </a:extLst>
          </p:cNvPr>
          <p:cNvSpPr txBox="1"/>
          <p:nvPr/>
        </p:nvSpPr>
        <p:spPr>
          <a:xfrm>
            <a:off x="450108" y="275514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是非负偶数数阵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DBD7C3-1287-E781-3768-0DEB43B59957}"/>
              </a:ext>
            </a:extLst>
          </p:cNvPr>
          <p:cNvSpPr txBox="1"/>
          <p:nvPr/>
        </p:nvSpPr>
        <p:spPr>
          <a:xfrm>
            <a:off x="450108" y="3230634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不能框出和为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的七个数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8" name="yt_shape_12618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探索图表变化规律</a:t>
            </a:r>
          </a:p>
        </p:txBody>
      </p:sp>
      <p:sp>
        <p:nvSpPr>
          <p:cNvPr id="12619" name="yt_shape_12619"/>
          <p:cNvSpPr txBox="1"/>
          <p:nvPr/>
        </p:nvSpPr>
        <p:spPr>
          <a:xfrm>
            <a:off x="540119" y="13386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思考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交流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在某月的月历上用正方形圈出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32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20" name="yt_table_12620" title="H_357.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265725"/>
              </p:ext>
            </p:extLst>
          </p:nvPr>
        </p:nvGraphicFramePr>
        <p:xfrm>
          <a:off x="540000" y="2349304"/>
          <a:ext cx="11111997" cy="37439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6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5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11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911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7999"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yt_shape_1721708516915">
            <a:extLst>
              <a:ext uri="{FF2B5EF4-FFF2-40B4-BE49-F238E27FC236}">
                <a16:creationId xmlns:a16="http://schemas.microsoft.com/office/drawing/2014/main" id="{E41B3634-95F9-E054-8597-9EA2E2917B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6CCA22-BD9C-396F-9EDF-D1B0A6D0A8D6}"/>
              </a:ext>
            </a:extLst>
          </p:cNvPr>
          <p:cNvSpPr txBox="1"/>
          <p:nvPr/>
        </p:nvSpPr>
        <p:spPr>
          <a:xfrm>
            <a:off x="7824046" y="17673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7" name="yt_table_126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357647"/>
              </p:ext>
            </p:extLst>
          </p:nvPr>
        </p:nvGraphicFramePr>
        <p:xfrm>
          <a:off x="540056" y="615728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4" name="yt_shape_1262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用相同的圆点按照一定的规律拼出图形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第一幅图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fd56"/>
              </a:rPr>
              <a:t>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第二幅图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第三幅图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第四幅图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403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第一百幅图中圆点的个数是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26" name="yt_table_1262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41321"/>
              </p:ext>
            </p:extLst>
          </p:nvPr>
        </p:nvGraphicFramePr>
        <p:xfrm>
          <a:off x="540056" y="374857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pic>
        <p:nvPicPr>
          <p:cNvPr id="12625" name="yt_image_12625_skip" title="H_110.97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1538" y="2288467"/>
            <a:ext cx="5007578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8" name="yt_shape_12628"/>
          <p:cNvSpPr txBox="1"/>
          <p:nvPr/>
        </p:nvSpPr>
        <p:spPr>
          <a:xfrm>
            <a:off x="540120" y="42747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如图是由火柴棍混搭成的几何图案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个图案中的火柴棍的根数为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c84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30" name="yt_table_1263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20910"/>
              </p:ext>
            </p:extLst>
          </p:nvPr>
        </p:nvGraphicFramePr>
        <p:xfrm>
          <a:off x="540056" y="5234180"/>
          <a:ext cx="76523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28241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p:pic>
        <p:nvPicPr>
          <p:cNvPr id="12629" name="yt_image_12629_skip" title="H_105.39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9499" y="4962418"/>
            <a:ext cx="393085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01DBE9-839A-9C01-FA06-D8D8C05BB020}"/>
              </a:ext>
            </a:extLst>
          </p:cNvPr>
          <p:cNvSpPr txBox="1"/>
          <p:nvPr/>
        </p:nvSpPr>
        <p:spPr>
          <a:xfrm>
            <a:off x="47173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4F415B-E093-F500-91AF-75932B783284}"/>
              </a:ext>
            </a:extLst>
          </p:cNvPr>
          <p:cNvSpPr txBox="1"/>
          <p:nvPr/>
        </p:nvSpPr>
        <p:spPr>
          <a:xfrm>
            <a:off x="2888509" y="47034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2" name="yt_shape_12632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如图是一组有规律的图案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它由若干个大小相同的圆片组成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e969,isEnd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c5fc,isEnd"/>
              </a:rPr>
              <a:t>个白色圆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633" name="yt_image_12633" title="H_56.1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6978" y="2972062"/>
            <a:ext cx="4838043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C94DFC-6B87-F59D-5381-F90FE3AD0CD8}"/>
              </a:ext>
            </a:extLst>
          </p:cNvPr>
          <p:cNvSpPr txBox="1"/>
          <p:nvPr/>
        </p:nvSpPr>
        <p:spPr>
          <a:xfrm>
            <a:off x="9536958" y="1804170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000" y="900000"/>
            <a:ext cx="70708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所找规律不满足题意致错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用火柴棒按如图所示的方式摆大小不同的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637" name="yt_image_12637" title="H_108.8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7512" y="2010970"/>
            <a:ext cx="3776974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9" name="yt_shape_12639"/>
          <p:cNvSpPr txBox="1"/>
          <p:nvPr/>
        </p:nvSpPr>
        <p:spPr>
          <a:xfrm>
            <a:off x="540000" y="3443340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摆出第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需用火柴棒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D7E93A-B401-B619-E758-7EC91213910B}"/>
              </a:ext>
            </a:extLst>
          </p:cNvPr>
          <p:cNvSpPr txBox="1"/>
          <p:nvPr/>
        </p:nvSpPr>
        <p:spPr>
          <a:xfrm>
            <a:off x="6004652" y="339653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1" name="yt_shape_1264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40" name="yt_image_12640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3" name="yt_shape_12643"/>
          <p:cNvSpPr txBox="1"/>
          <p:nvPr/>
        </p:nvSpPr>
        <p:spPr>
          <a:xfrm>
            <a:off x="540121" y="1482165"/>
            <a:ext cx="11100496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烷烃是一类由碳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氢元素组成的有机化合物质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fbeb"/>
              </a:rPr>
              <a:t>下图是这类物质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前四种化合物的分子结构模型图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其中灰球代表碳原子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白球代表氢原子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5f31"/>
              </a:rPr>
              <a:t>种如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706b"/>
              </a:rPr>
              <a:t>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照这一规律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种化合物的分子结构模型中氢原子的个数是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5" name="yt_table_126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767206"/>
              </p:ext>
            </p:extLst>
          </p:nvPr>
        </p:nvGraphicFramePr>
        <p:xfrm>
          <a:off x="540056" y="458003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pic>
        <p:nvPicPr>
          <p:cNvPr id="12644" name="yt_image_12644_skip" title="H_92.79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2975" y="3401863"/>
            <a:ext cx="4724640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92C511-1569-314F-026D-DBFA92D262C1}"/>
              </a:ext>
            </a:extLst>
          </p:cNvPr>
          <p:cNvSpPr txBox="1"/>
          <p:nvPr/>
        </p:nvSpPr>
        <p:spPr>
          <a:xfrm>
            <a:off x="9289308" y="2861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7" name="yt_shape_12647"/>
          <p:cNvSpPr txBox="1"/>
          <p:nvPr/>
        </p:nvSpPr>
        <p:spPr>
          <a:xfrm>
            <a:off x="540000" y="900000"/>
            <a:ext cx="713015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牡丹江市中考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观察下面两行数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取每行数的第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计算这两个数的和是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1" name="yt_table_126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50483"/>
              </p:ext>
            </p:extLst>
          </p:nvPr>
        </p:nvGraphicFramePr>
        <p:xfrm>
          <a:off x="540056" y="2817212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5577774-AD27-12CA-5C97-719E59127484}"/>
              </a:ext>
            </a:extLst>
          </p:cNvPr>
          <p:cNvSpPr txBox="1"/>
          <p:nvPr/>
        </p:nvSpPr>
        <p:spPr>
          <a:xfrm>
            <a:off x="6698389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3" name="yt_shape_1265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填在下面各正方形中的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个数之间都有一定的规律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根据这种规律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af5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2654" name="yt_table_12654" title="H_357.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775988"/>
              </p:ext>
            </p:extLst>
          </p:nvPr>
        </p:nvGraphicFramePr>
        <p:xfrm>
          <a:off x="540000" y="1874176"/>
          <a:ext cx="11111999" cy="45354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55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18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D32E451-3C67-349A-C376-69DF914DFAF0}"/>
              </a:ext>
            </a:extLst>
          </p:cNvPr>
          <p:cNvSpPr txBox="1"/>
          <p:nvPr/>
        </p:nvSpPr>
        <p:spPr>
          <a:xfrm>
            <a:off x="1669309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656"/>
          <p:cNvSpPr txBox="1"/>
          <p:nvPr/>
        </p:nvSpPr>
        <p:spPr>
          <a:xfrm>
            <a:off x="540000" y="6409600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7" name="yt_shape_1265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用同样规格的黑白两色正方形瓷砖铺设长方形地面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请观察图形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5efd"/>
              </a:rPr>
              <a:t>并探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究下列问题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658" name="yt_image_12658" title="H_103.6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2742" y="1995319"/>
            <a:ext cx="4086514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0" name="yt_shape_12660"/>
          <p:cNvSpPr txBox="1"/>
          <p:nvPr/>
        </p:nvSpPr>
        <p:spPr>
          <a:xfrm>
            <a:off x="540119" y="336255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共有白色瓷砖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共有白色瓷砖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共有瓷砖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共有瓷砖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31295B-B190-1A57-A441-6E7A5A113609}"/>
              </a:ext>
            </a:extLst>
          </p:cNvPr>
          <p:cNvSpPr txBox="1"/>
          <p:nvPr/>
        </p:nvSpPr>
        <p:spPr>
          <a:xfrm>
            <a:off x="5326908" y="33157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997D66-5F38-ED29-AA9A-4EBD941F0BC7}"/>
              </a:ext>
            </a:extLst>
          </p:cNvPr>
          <p:cNvSpPr txBox="1"/>
          <p:nvPr/>
        </p:nvSpPr>
        <p:spPr>
          <a:xfrm>
            <a:off x="10803782" y="3315746"/>
            <a:ext cx="98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dd0d8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78DC4A-F482-19CF-0823-886A436FEB6B}"/>
              </a:ext>
            </a:extLst>
          </p:cNvPr>
          <p:cNvSpPr txBox="1"/>
          <p:nvPr/>
        </p:nvSpPr>
        <p:spPr>
          <a:xfrm>
            <a:off x="450108" y="37912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31611D-2211-5DF5-098C-A0CFCBA5D9A3}"/>
              </a:ext>
            </a:extLst>
          </p:cNvPr>
          <p:cNvSpPr txBox="1"/>
          <p:nvPr/>
        </p:nvSpPr>
        <p:spPr>
          <a:xfrm>
            <a:off x="4717308" y="42667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D709BA-DAC8-203D-B95C-50827AD0533C}"/>
              </a:ext>
            </a:extLst>
          </p:cNvPr>
          <p:cNvSpPr txBox="1"/>
          <p:nvPr/>
        </p:nvSpPr>
        <p:spPr>
          <a:xfrm>
            <a:off x="9536957" y="4266723"/>
            <a:ext cx="209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2ada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3C3512-3DB8-B7BF-0CDA-8BA615541453}"/>
              </a:ext>
            </a:extLst>
          </p:cNvPr>
          <p:cNvSpPr txBox="1"/>
          <p:nvPr/>
        </p:nvSpPr>
        <p:spPr>
          <a:xfrm>
            <a:off x="450108" y="474221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1092</Words>
  <Application>Microsoft Office PowerPoint</Application>
  <PresentationFormat>宽屏</PresentationFormat>
  <Paragraphs>158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_⨹_1_2e969,isEnd</vt:lpstr>
      <vt:lpstr>_⨹_1_40326</vt:lpstr>
      <vt:lpstr>_⨹_1_5706b</vt:lpstr>
      <vt:lpstr>_⨹_1_6af5e,isEnd</vt:lpstr>
      <vt:lpstr>_⨹_1_84032</vt:lpstr>
      <vt:lpstr>_⨹_1_92ada</vt:lpstr>
      <vt:lpstr>_⨹_1_c84f9,isEnd</vt:lpstr>
      <vt:lpstr>_⨹_1_dd0d8</vt:lpstr>
      <vt:lpstr>_⨹_1_fc84d</vt:lpstr>
      <vt:lpstr>_⨹_1_fef31</vt:lpstr>
      <vt:lpstr>_⨹_12_82789</vt:lpstr>
      <vt:lpstr>_⨹_2_5fd56</vt:lpstr>
      <vt:lpstr>_⨹_2_85efd</vt:lpstr>
      <vt:lpstr>_⨹_2_e5f31</vt:lpstr>
      <vt:lpstr>_⨹_3_1d70a,isEnd</vt:lpstr>
      <vt:lpstr>_⨹_3_83915</vt:lpstr>
      <vt:lpstr>_⨹_3_fc174</vt:lpstr>
      <vt:lpstr>_⨹_4_dc5fc,isEnd</vt:lpstr>
      <vt:lpstr>_⨹_7_5fbeb</vt:lpstr>
      <vt:lpstr>_⨹_8_38bc6</vt:lpstr>
      <vt:lpstr>Finished</vt:lpstr>
      <vt:lpstr>W:3.755039,H:37.44,isEnd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2024-07-24T00:45:49Z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