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09" r:id="rId7"/>
    <p:sldId id="312" r:id="rId8"/>
    <p:sldId id="314" r:id="rId9"/>
    <p:sldId id="315" r:id="rId10"/>
    <p:sldId id="317" r:id="rId11"/>
    <p:sldId id="324" r:id="rId12"/>
    <p:sldId id="329" r:id="rId13"/>
    <p:sldId id="325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0" name="yt_shape_11230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1231" name="yt_image_11231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3" name="yt_shape_11233"/>
          <p:cNvSpPr txBox="1"/>
          <p:nvPr/>
        </p:nvSpPr>
        <p:spPr>
          <a:xfrm>
            <a:off x="540000" y="1976703"/>
            <a:ext cx="553997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有理数的加减混合运算的一般步骤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把减法转化为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35572E-4B15-0E42-2E4B-CD0FBA0E5B69}"/>
              </a:ext>
            </a:extLst>
          </p:cNvPr>
          <p:cNvSpPr txBox="1"/>
          <p:nvPr/>
        </p:nvSpPr>
        <p:spPr>
          <a:xfrm>
            <a:off x="3345589" y="240538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B176FC-01D8-FFE6-0C4D-7B2AE003CD97}"/>
              </a:ext>
            </a:extLst>
          </p:cNvPr>
          <p:cNvSpPr txBox="1"/>
          <p:nvPr/>
        </p:nvSpPr>
        <p:spPr>
          <a:xfrm>
            <a:off x="2126389" y="28808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yt_shape_11291"/>
          <p:cNvSpPr txBox="1"/>
          <p:nvPr/>
        </p:nvSpPr>
        <p:spPr>
          <a:xfrm>
            <a:off x="540000" y="900000"/>
            <a:ext cx="630942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F49621-144C-CDF5-AE81-2AEC1BDA8FC4}"/>
              </a:ext>
            </a:extLst>
          </p:cNvPr>
          <p:cNvSpPr txBox="1"/>
          <p:nvPr/>
        </p:nvSpPr>
        <p:spPr>
          <a:xfrm>
            <a:off x="449989" y="1804170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3C0B2C-41F9-4401-E878-AD1D933CE18C}"/>
              </a:ext>
            </a:extLst>
          </p:cNvPr>
          <p:cNvSpPr txBox="1"/>
          <p:nvPr/>
        </p:nvSpPr>
        <p:spPr>
          <a:xfrm>
            <a:off x="1631504" y="227965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D2F6DF-F52C-38C5-B0D2-D3C733027C59}"/>
              </a:ext>
            </a:extLst>
          </p:cNvPr>
          <p:cNvSpPr txBox="1"/>
          <p:nvPr/>
        </p:nvSpPr>
        <p:spPr>
          <a:xfrm>
            <a:off x="1631504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294"/>
              <p:cNvSpPr txBox="1"/>
              <p:nvPr/>
            </p:nvSpPr>
            <p:spPr>
              <a:xfrm>
                <a:off x="540000" y="3230634"/>
                <a:ext cx="6299802" cy="33509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12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0634"/>
                <a:ext cx="6299802" cy="3350917"/>
              </a:xfrm>
              <a:prstGeom prst="rect">
                <a:avLst/>
              </a:prstGeom>
              <a:blipFill>
                <a:blip r:embed="rId2"/>
                <a:stretch>
                  <a:fillRect l="-3001" r="-1936" b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E20D82F-933D-0D8C-71BA-E43311A45503}"/>
                  </a:ext>
                </a:extLst>
              </p:cNvPr>
              <p:cNvSpPr txBox="1"/>
              <p:nvPr/>
            </p:nvSpPr>
            <p:spPr>
              <a:xfrm>
                <a:off x="449989" y="3855277"/>
                <a:ext cx="3899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E20D82F-933D-0D8C-71BA-E43311A455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5277"/>
                <a:ext cx="3899598" cy="765061"/>
              </a:xfrm>
              <a:prstGeom prst="rect">
                <a:avLst/>
              </a:prstGeom>
              <a:blipFill>
                <a:blip r:embed="rId3"/>
                <a:stretch>
                  <a:fillRect l="-250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7CB95BD-11EA-5CA2-87A3-188501FC998E}"/>
                  </a:ext>
                </a:extLst>
              </p:cNvPr>
              <p:cNvSpPr txBox="1"/>
              <p:nvPr/>
            </p:nvSpPr>
            <p:spPr>
              <a:xfrm>
                <a:off x="1656181" y="4526726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7CB95BD-11EA-5CA2-87A3-188501FC9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6181" y="4526726"/>
                <a:ext cx="1775523" cy="765061"/>
              </a:xfrm>
              <a:prstGeom prst="rect">
                <a:avLst/>
              </a:prstGeom>
              <a:blipFill>
                <a:blip r:embed="rId4"/>
                <a:stretch>
                  <a:fillRect l="-549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D5E923-5F8E-D58E-CCA7-C62149059DBF}"/>
                  </a:ext>
                </a:extLst>
              </p:cNvPr>
              <p:cNvSpPr txBox="1"/>
              <p:nvPr/>
            </p:nvSpPr>
            <p:spPr>
              <a:xfrm>
                <a:off x="1656181" y="5198175"/>
                <a:ext cx="1318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D5E923-5F8E-D58E-CCA7-C62149059D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6181" y="5198175"/>
                <a:ext cx="1318324" cy="765061"/>
              </a:xfrm>
              <a:prstGeom prst="rect">
                <a:avLst/>
              </a:prstGeom>
              <a:blipFill>
                <a:blip r:embed="rId5"/>
                <a:stretch>
                  <a:fillRect l="-740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662567C-7F3A-7FFD-0DC2-011E38BF1024}"/>
                  </a:ext>
                </a:extLst>
              </p:cNvPr>
              <p:cNvSpPr txBox="1"/>
              <p:nvPr/>
            </p:nvSpPr>
            <p:spPr>
              <a:xfrm>
                <a:off x="1656181" y="5869624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662567C-7F3A-7FFD-0DC2-011E38BF10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6181" y="5869624"/>
                <a:ext cx="1013524" cy="726326"/>
              </a:xfrm>
              <a:prstGeom prst="rect">
                <a:avLst/>
              </a:prstGeom>
              <a:blipFill>
                <a:blip r:embed="rId6"/>
                <a:stretch>
                  <a:fillRect l="-9639" r="-963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98" name="yt_shape_11298"/>
              <p:cNvSpPr txBox="1"/>
              <p:nvPr/>
            </p:nvSpPr>
            <p:spPr>
              <a:xfrm>
                <a:off x="540000" y="900000"/>
                <a:ext cx="6988708" cy="29547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98" name="yt_shape_11298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88708" cy="2954783"/>
              </a:xfrm>
              <a:prstGeom prst="rect">
                <a:avLst/>
              </a:prstGeom>
              <a:blipFill>
                <a:blip r:embed="rId2"/>
                <a:stretch>
                  <a:fillRect l="-2705" r="-1658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60879A-3603-76AA-5EF0-9C2E39D3C19B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575341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1260879A-3603-76AA-5EF0-9C2E39D3C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5753417" cy="769061"/>
              </a:xfrm>
              <a:prstGeom prst="rect">
                <a:avLst/>
              </a:prstGeom>
              <a:blipFill>
                <a:blip r:embed="rId3"/>
                <a:stretch>
                  <a:fillRect l="-16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B69947-953F-2887-8AC7-C81EA7EED431}"/>
                  </a:ext>
                </a:extLst>
              </p:cNvPr>
              <p:cNvSpPr txBox="1"/>
              <p:nvPr/>
            </p:nvSpPr>
            <p:spPr>
              <a:xfrm>
                <a:off x="1649219" y="2204093"/>
                <a:ext cx="466280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B69947-953F-2887-8AC7-C81EA7EED4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9219" y="2204093"/>
                <a:ext cx="4662805" cy="769062"/>
              </a:xfrm>
              <a:prstGeom prst="rect">
                <a:avLst/>
              </a:prstGeom>
              <a:blipFill>
                <a:blip r:embed="rId4"/>
                <a:stretch>
                  <a:fillRect l="-2094" r="-209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393A4FC-CAA0-E087-C336-8A5995BA4A3E}"/>
              </a:ext>
            </a:extLst>
          </p:cNvPr>
          <p:cNvSpPr txBox="1"/>
          <p:nvPr/>
        </p:nvSpPr>
        <p:spPr>
          <a:xfrm>
            <a:off x="1649219" y="287954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84C4CA-B16E-FB5E-580E-3947FC544C73}"/>
              </a:ext>
            </a:extLst>
          </p:cNvPr>
          <p:cNvSpPr txBox="1"/>
          <p:nvPr/>
        </p:nvSpPr>
        <p:spPr>
          <a:xfrm>
            <a:off x="1649219" y="3355031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3" name="yt_shape_1130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02" name="yt_image_11302" title="H_41.85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5" name="yt_shape_11305"/>
          <p:cNvSpPr txBox="1"/>
          <p:nvPr/>
        </p:nvSpPr>
        <p:spPr>
          <a:xfrm>
            <a:off x="540120" y="148216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在数学活动课上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同学们设计了一个游戏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dee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游戏规则如下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每人每次抽取四张卡片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如果抽到白色卡片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3315"/>
              </a:rPr>
              <a:t>那么加上卡片上的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如果抽到灰色卡片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那么减去卡片上的数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比较两位同学所抽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982e"/>
              </a:rPr>
              <a:t>张卡片的计算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结果较小的选为数学小组长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已知强强同学抽到如图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所示的四张卡片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698"/>
              </a:rPr>
              <a:t>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冰同学抽到如图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所示的四张卡片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则强强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冰冰谁会成为数学小组长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306" name="yt_image_11306" title="H_118.0748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7928" y="5139378"/>
            <a:ext cx="5939625" cy="149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308"/>
              <p:cNvSpPr txBox="1"/>
              <p:nvPr/>
            </p:nvSpPr>
            <p:spPr>
              <a:xfrm>
                <a:off x="540000" y="3880073"/>
                <a:ext cx="10271402" cy="2329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所以冰冰会成为数学小组长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1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80073"/>
                <a:ext cx="10271402" cy="2329227"/>
              </a:xfrm>
              <a:prstGeom prst="rect">
                <a:avLst/>
              </a:prstGeom>
              <a:blipFill>
                <a:blip r:embed="rId4"/>
                <a:stretch>
                  <a:fillRect l="-1840" r="-831" b="-6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D3A5184-C61A-054C-E332-1405D4C7250E}"/>
                  </a:ext>
                </a:extLst>
              </p:cNvPr>
              <p:cNvSpPr txBox="1"/>
              <p:nvPr/>
            </p:nvSpPr>
            <p:spPr>
              <a:xfrm>
                <a:off x="449989" y="3833267"/>
                <a:ext cx="1035094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D3A5184-C61A-054C-E332-1405D4C72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3267"/>
                <a:ext cx="10350944" cy="805193"/>
              </a:xfrm>
              <a:prstGeom prst="rect">
                <a:avLst/>
              </a:prstGeom>
              <a:blipFill>
                <a:blip r:embed="rId5"/>
                <a:stretch>
                  <a:fillRect l="-942" r="-883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CBF6B98-0BD2-3A56-4F1B-201892B48492}"/>
                  </a:ext>
                </a:extLst>
              </p:cNvPr>
              <p:cNvSpPr txBox="1"/>
              <p:nvPr/>
            </p:nvSpPr>
            <p:spPr>
              <a:xfrm>
                <a:off x="449989" y="4544848"/>
                <a:ext cx="10352151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CBF6B98-0BD2-3A56-4F1B-201892B48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4848"/>
                <a:ext cx="10352151" cy="805193"/>
              </a:xfrm>
              <a:prstGeom prst="rect">
                <a:avLst/>
              </a:prstGeom>
              <a:blipFill>
                <a:blip r:embed="rId6"/>
                <a:stretch>
                  <a:fillRect l="-942" r="-942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BFE2CDE-C14E-59B7-0ACE-1B166B33D41B}"/>
              </a:ext>
            </a:extLst>
          </p:cNvPr>
          <p:cNvSpPr txBox="1"/>
          <p:nvPr/>
        </p:nvSpPr>
        <p:spPr>
          <a:xfrm>
            <a:off x="449989" y="525642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670D684-C04C-00BC-D7BD-392287E897AB}"/>
              </a:ext>
            </a:extLst>
          </p:cNvPr>
          <p:cNvSpPr txBox="1"/>
          <p:nvPr/>
        </p:nvSpPr>
        <p:spPr>
          <a:xfrm>
            <a:off x="449989" y="5731917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所以冰冰会成为数学小组长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0" name="yt_shape_11310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1311" name="yt_shape_11311"/>
          <p:cNvSpPr txBox="1"/>
          <p:nvPr/>
        </p:nvSpPr>
        <p:spPr>
          <a:xfrm>
            <a:off x="540119" y="1628800"/>
            <a:ext cx="1102848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在进行有理数的加减混合运算时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可以通过有理数的减法法则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2b92c"/>
              </a:rPr>
              <a:t>把减法转化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为加法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也就是将有理数的加减混合运算统一为单一的加法运算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8" name="yt_shape_11238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237" name="yt_image_11237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0" name="yt_shape_11240"/>
          <p:cNvSpPr txBox="1"/>
          <p:nvPr/>
        </p:nvSpPr>
        <p:spPr>
          <a:xfrm>
            <a:off x="540119" y="1386424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有理数加减混合运算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9_5cce7"/>
              </a:rPr>
              <a:t>首先根据减去一个数等于加上这个数的相反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将加减混合运算统一成加法运算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进而根据有理数的加法法则计算出结果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7" name="yt_shape_112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46" name="yt_image_11246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9" name="yt_shape_11249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有理数的加减混合运算</a:t>
            </a:r>
          </a:p>
        </p:txBody>
      </p:sp>
      <p:sp>
        <p:nvSpPr>
          <p:cNvPr id="11250" name="yt_shape_11250"/>
          <p:cNvSpPr txBox="1"/>
          <p:nvPr/>
        </p:nvSpPr>
        <p:spPr>
          <a:xfrm>
            <a:off x="540000" y="1971599"/>
            <a:ext cx="109180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写成省略括号的代数和的形式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1" name="yt_table_112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032754"/>
              </p:ext>
            </p:extLst>
          </p:nvPr>
        </p:nvGraphicFramePr>
        <p:xfrm>
          <a:off x="540056" y="2450902"/>
          <a:ext cx="6352223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3319780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sp>
        <p:nvSpPr>
          <p:cNvPr id="11253" name="yt_shape_11253"/>
          <p:cNvSpPr txBox="1"/>
          <p:nvPr/>
        </p:nvSpPr>
        <p:spPr>
          <a:xfrm>
            <a:off x="540000" y="3452456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如图为一运算程序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254" name="yt_shape_11254"/>
          <p:cNvSpPr txBox="1"/>
          <p:nvPr/>
        </p:nvSpPr>
        <p:spPr>
          <a:xfrm>
            <a:off x="3710732" y="3931759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E4314704-E581-84FD-6F44-D4DE1D6DDF98}"/>
              </a:ext>
            </a:extLst>
          </p:cNvPr>
          <p:cNvSpPr/>
          <p:nvPr/>
        </p:nvSpPr>
        <p:spPr>
          <a:xfrm>
            <a:off x="3733800" y="3995259"/>
            <a:ext cx="609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C40EB05A-A932-40CA-AFD8-490A85D55937}"/>
              </a:ext>
            </a:extLst>
          </p:cNvPr>
          <p:cNvSpPr/>
          <p:nvPr/>
        </p:nvSpPr>
        <p:spPr>
          <a:xfrm>
            <a:off x="4648200" y="3995259"/>
            <a:ext cx="1371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6D0C2963-2CBF-FA47-0918-49A57594ACD8}"/>
              </a:ext>
            </a:extLst>
          </p:cNvPr>
          <p:cNvSpPr/>
          <p:nvPr/>
        </p:nvSpPr>
        <p:spPr>
          <a:xfrm>
            <a:off x="6324600" y="3995259"/>
            <a:ext cx="457265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AF3FC23A-3ED6-4D7E-4F65-353FD64A59C3}"/>
              </a:ext>
            </a:extLst>
          </p:cNvPr>
          <p:cNvSpPr/>
          <p:nvPr/>
        </p:nvSpPr>
        <p:spPr>
          <a:xfrm>
            <a:off x="7086601" y="3995259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038241DE-86D2-EC81-AFC3-E67982D1E72A}"/>
              </a:ext>
            </a:extLst>
          </p:cNvPr>
          <p:cNvSpPr/>
          <p:nvPr/>
        </p:nvSpPr>
        <p:spPr>
          <a:xfrm>
            <a:off x="7848601" y="3995259"/>
            <a:ext cx="609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yt_shape_1721708346878">
            <a:extLst>
              <a:ext uri="{FF2B5EF4-FFF2-40B4-BE49-F238E27FC236}">
                <a16:creationId xmlns:a16="http://schemas.microsoft.com/office/drawing/2014/main" id="{1CACE8F3-0B39-F912-7546-2B1915FEAA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A115C26-D589-7105-35E1-372C5338F4C8}"/>
              </a:ext>
            </a:extLst>
          </p:cNvPr>
          <p:cNvSpPr txBox="1"/>
          <p:nvPr/>
        </p:nvSpPr>
        <p:spPr>
          <a:xfrm>
            <a:off x="10432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1C3EF3-5E27-6118-8DA7-02A91976CE03}"/>
              </a:ext>
            </a:extLst>
          </p:cNvPr>
          <p:cNvSpPr txBox="1"/>
          <p:nvPr/>
        </p:nvSpPr>
        <p:spPr>
          <a:xfrm>
            <a:off x="7993789" y="340565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5" name="yt_shape_11255"/>
          <p:cNvSpPr txBox="1"/>
          <p:nvPr/>
        </p:nvSpPr>
        <p:spPr>
          <a:xfrm>
            <a:off x="540000" y="900000"/>
            <a:ext cx="692497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2F592E-ABF7-C766-035C-56A03FDAF5C3}"/>
              </a:ext>
            </a:extLst>
          </p:cNvPr>
          <p:cNvSpPr txBox="1"/>
          <p:nvPr/>
        </p:nvSpPr>
        <p:spPr>
          <a:xfrm>
            <a:off x="449989" y="180417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D7E9C6-4ECF-8219-B3CD-E0B38CB89CDA}"/>
              </a:ext>
            </a:extLst>
          </p:cNvPr>
          <p:cNvSpPr txBox="1"/>
          <p:nvPr/>
        </p:nvSpPr>
        <p:spPr>
          <a:xfrm>
            <a:off x="1694082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4151EB-8C93-E265-392A-EB905AB96BA6}"/>
              </a:ext>
            </a:extLst>
          </p:cNvPr>
          <p:cNvSpPr txBox="1"/>
          <p:nvPr/>
        </p:nvSpPr>
        <p:spPr>
          <a:xfrm>
            <a:off x="1694082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57E9A2-D6B2-F7C7-E607-27EE1BB263BD}"/>
              </a:ext>
            </a:extLst>
          </p:cNvPr>
          <p:cNvSpPr txBox="1"/>
          <p:nvPr/>
        </p:nvSpPr>
        <p:spPr>
          <a:xfrm>
            <a:off x="449989" y="3699706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9827B7-3F63-E1EE-BCA2-DA56ACC7FB32}"/>
              </a:ext>
            </a:extLst>
          </p:cNvPr>
          <p:cNvSpPr txBox="1"/>
          <p:nvPr/>
        </p:nvSpPr>
        <p:spPr>
          <a:xfrm>
            <a:off x="1681289" y="417519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4F6CDB-ECA2-0541-5422-1AB3166EF98C}"/>
              </a:ext>
            </a:extLst>
          </p:cNvPr>
          <p:cNvSpPr txBox="1"/>
          <p:nvPr/>
        </p:nvSpPr>
        <p:spPr>
          <a:xfrm>
            <a:off x="1681289" y="4650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9" name="yt_shape_11259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有理数加减混合运算的简单应用</a:t>
            </a:r>
          </a:p>
        </p:txBody>
      </p:sp>
      <p:sp>
        <p:nvSpPr>
          <p:cNvPr id="11260" name="yt_shape_1126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某天早晨气温是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到中午升高了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晚上又降低了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181b"/>
              </a:rPr>
              <a:t>到午夜又降低了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午夜时温度为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1" name="yt_table_112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904344"/>
              </p:ext>
            </p:extLst>
          </p:nvPr>
        </p:nvGraphicFramePr>
        <p:xfrm>
          <a:off x="540056" y="2348869"/>
          <a:ext cx="92132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</a:tbl>
          </a:graphicData>
        </a:graphic>
      </p:graphicFrame>
      <p:sp>
        <p:nvSpPr>
          <p:cNvPr id="11263" name="yt_shape_11263"/>
          <p:cNvSpPr txBox="1"/>
          <p:nvPr/>
        </p:nvSpPr>
        <p:spPr>
          <a:xfrm>
            <a:off x="540119" y="28750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假期小宝来到海边练习潜水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从海平面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0dc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小宝所处的位置是海平面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347020">
            <a:extLst>
              <a:ext uri="{FF2B5EF4-FFF2-40B4-BE49-F238E27FC236}">
                <a16:creationId xmlns:a16="http://schemas.microsoft.com/office/drawing/2014/main" id="{F8DEEC1C-9C1D-06AF-E7F9-148D647CFB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4DB468-158C-2E69-0F79-E6ACF78A05CE}"/>
              </a:ext>
            </a:extLst>
          </p:cNvPr>
          <p:cNvSpPr txBox="1"/>
          <p:nvPr/>
        </p:nvSpPr>
        <p:spPr>
          <a:xfrm>
            <a:off x="365844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8E416F-DF8E-D46F-6B3F-085844762D9E}"/>
              </a:ext>
            </a:extLst>
          </p:cNvPr>
          <p:cNvSpPr txBox="1"/>
          <p:nvPr/>
        </p:nvSpPr>
        <p:spPr>
          <a:xfrm>
            <a:off x="4107708" y="330372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" name="yt_shape_11264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运算律的运用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5" name="yt_shape_11265"/>
              <p:cNvSpPr txBox="1"/>
              <p:nvPr/>
            </p:nvSpPr>
            <p:spPr>
              <a:xfrm>
                <a:off x="540000" y="1389434"/>
                <a:ext cx="751327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最适当的方法是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265" name="yt_shape_1126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513275" cy="642740"/>
              </a:xfrm>
              <a:prstGeom prst="rect">
                <a:avLst/>
              </a:prstGeom>
              <a:blipFill>
                <a:blip r:embed="rId2"/>
                <a:stretch>
                  <a:fillRect l="-2516" r="-14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67" name="yt_table_11267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5306149"/>
                  </p:ext>
                </p:extLst>
              </p:nvPr>
            </p:nvGraphicFramePr>
            <p:xfrm>
              <a:off x="540056" y="2082962"/>
              <a:ext cx="10715943" cy="1350900"/>
            </p:xfrm>
            <a:graphic>
              <a:graphicData uri="http://schemas.openxmlformats.org/drawingml/2006/table">
                <a:tbl>
                  <a:tblPr/>
                  <a:tblGrid>
                    <a:gridCol w="5815330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4900613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267" name="yt_table_11267" descr="{&quot;rangeId&quot;:11,&quot;type&quot;:&quot;Option&quot;}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5306149"/>
                  </p:ext>
                </p:extLst>
              </p:nvPr>
            </p:nvGraphicFramePr>
            <p:xfrm>
              <a:off x="540056" y="2082962"/>
              <a:ext cx="10715943" cy="1273048"/>
            </p:xfrm>
            <a:graphic>
              <a:graphicData uri="http://schemas.openxmlformats.org/drawingml/2006/table">
                <a:tbl>
                  <a:tblPr/>
                  <a:tblGrid>
                    <a:gridCol w="5815330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4900613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4188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8781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8418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8781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708347078">
            <a:extLst>
              <a:ext uri="{FF2B5EF4-FFF2-40B4-BE49-F238E27FC236}">
                <a16:creationId xmlns:a16="http://schemas.microsoft.com/office/drawing/2014/main" id="{0264D6A2-830B-A3A2-163E-488F6E0194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DACB6B-6D8D-03AC-DDBD-FA4028F139C3}"/>
              </a:ext>
            </a:extLst>
          </p:cNvPr>
          <p:cNvSpPr txBox="1"/>
          <p:nvPr/>
        </p:nvSpPr>
        <p:spPr>
          <a:xfrm>
            <a:off x="7060339" y="1342628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yt_shape_11268"/>
          <p:cNvSpPr txBox="1"/>
          <p:nvPr/>
        </p:nvSpPr>
        <p:spPr>
          <a:xfrm>
            <a:off x="540000" y="900000"/>
            <a:ext cx="7386638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05CE30-DA81-7C60-48A1-9FC75F0374B1}"/>
              </a:ext>
            </a:extLst>
          </p:cNvPr>
          <p:cNvSpPr txBox="1"/>
          <p:nvPr/>
        </p:nvSpPr>
        <p:spPr>
          <a:xfrm>
            <a:off x="449989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FB230E-44A1-C8EA-9467-DF98FFD7E8C2}"/>
              </a:ext>
            </a:extLst>
          </p:cNvPr>
          <p:cNvSpPr txBox="1"/>
          <p:nvPr/>
        </p:nvSpPr>
        <p:spPr>
          <a:xfrm>
            <a:off x="1669189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3DDDA4-9C93-2C12-82C3-FCC01710F04D}"/>
              </a:ext>
            </a:extLst>
          </p:cNvPr>
          <p:cNvSpPr txBox="1"/>
          <p:nvPr/>
        </p:nvSpPr>
        <p:spPr>
          <a:xfrm>
            <a:off x="1669189" y="27551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8AEF8B-B8E9-2005-F096-85CE84A10FEA}"/>
              </a:ext>
            </a:extLst>
          </p:cNvPr>
          <p:cNvSpPr txBox="1"/>
          <p:nvPr/>
        </p:nvSpPr>
        <p:spPr>
          <a:xfrm>
            <a:off x="1669189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35A49E-435A-BD81-0016-739FBBCBC104}"/>
              </a:ext>
            </a:extLst>
          </p:cNvPr>
          <p:cNvSpPr txBox="1"/>
          <p:nvPr/>
        </p:nvSpPr>
        <p:spPr>
          <a:xfrm>
            <a:off x="449989" y="418161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0E0EC0-270D-1F15-785A-FEA7128D37B5}"/>
              </a:ext>
            </a:extLst>
          </p:cNvPr>
          <p:cNvSpPr txBox="1"/>
          <p:nvPr/>
        </p:nvSpPr>
        <p:spPr>
          <a:xfrm>
            <a:off x="1669189" y="465709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75B074-8184-E1A7-5892-FD8BFDAB82BC}"/>
              </a:ext>
            </a:extLst>
          </p:cNvPr>
          <p:cNvSpPr txBox="1"/>
          <p:nvPr/>
        </p:nvSpPr>
        <p:spPr>
          <a:xfrm>
            <a:off x="1669189" y="5132586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4125A3-320E-419B-9261-9A2B1F3DFC5D}"/>
              </a:ext>
            </a:extLst>
          </p:cNvPr>
          <p:cNvSpPr txBox="1"/>
          <p:nvPr/>
        </p:nvSpPr>
        <p:spPr>
          <a:xfrm>
            <a:off x="1669189" y="560807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3" name="yt_shape_11273"/>
              <p:cNvSpPr txBox="1"/>
              <p:nvPr/>
            </p:nvSpPr>
            <p:spPr>
              <a:xfrm>
                <a:off x="540000" y="900000"/>
                <a:ext cx="9848850" cy="18414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在将加减混合运算统一成加法运算的过程中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出现符号错误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73" name="yt_shape_11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48850" cy="1841402"/>
              </a:xfrm>
              <a:prstGeom prst="rect">
                <a:avLst/>
              </a:prstGeom>
              <a:blipFill>
                <a:blip r:embed="rId2"/>
                <a:stretch>
                  <a:fillRect l="-1920" t="-2980" r="-929" b="-4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CA7255-A081-0721-ED03-D905B5AEE7CC}"/>
                  </a:ext>
                </a:extLst>
              </p:cNvPr>
              <p:cNvSpPr txBox="1"/>
              <p:nvPr/>
            </p:nvSpPr>
            <p:spPr>
              <a:xfrm>
                <a:off x="5379748" y="1328682"/>
                <a:ext cx="129451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3, 'pageBreak': True}">
                <a:extLst>
                  <a:ext uri="{FF2B5EF4-FFF2-40B4-BE49-F238E27FC236}">
                    <a16:creationId xmlns:a16="http://schemas.microsoft.com/office/drawing/2014/main" id="{E4CA7255-A081-0721-ED03-D905B5AEE7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9748" y="1328682"/>
                <a:ext cx="1294512" cy="805193"/>
              </a:xfrm>
              <a:prstGeom prst="rect">
                <a:avLst/>
              </a:prstGeom>
              <a:blipFill>
                <a:blip r:embed="rId3"/>
                <a:stretch>
                  <a:fillRect l="-7547" b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4841B18-6880-2419-EA90-33E8CEAAF669}"/>
              </a:ext>
            </a:extLst>
          </p:cNvPr>
          <p:cNvCxnSpPr/>
          <p:nvPr/>
        </p:nvCxnSpPr>
        <p:spPr>
          <a:xfrm>
            <a:off x="5164959" y="2106119"/>
            <a:ext cx="14192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5F5B4B5F-DD28-F956-DFAD-257CDEB6A534}"/>
              </a:ext>
            </a:extLst>
          </p:cNvPr>
          <p:cNvSpPr txBox="1"/>
          <p:nvPr/>
        </p:nvSpPr>
        <p:spPr>
          <a:xfrm>
            <a:off x="7369901" y="2040263"/>
            <a:ext cx="637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yt_shape_1127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78" name="yt_image_11278" title="H_41.85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1" name="yt_shape_11281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是最大的负整数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是绝对值最小的有理数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71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2" name="yt_table_112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733133"/>
              </p:ext>
            </p:extLst>
          </p:nvPr>
        </p:nvGraphicFramePr>
        <p:xfrm>
          <a:off x="540056" y="244160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</a:tbl>
          </a:graphicData>
        </a:graphic>
      </p:graphicFrame>
      <p:sp>
        <p:nvSpPr>
          <p:cNvPr id="11284" name="yt_shape_11284"/>
          <p:cNvSpPr txBox="1"/>
          <p:nvPr/>
        </p:nvSpPr>
        <p:spPr>
          <a:xfrm>
            <a:off x="540119" y="2967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我们规定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是一种数学运算符号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ba1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5" name="yt_table_112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639980"/>
              </p:ext>
            </p:extLst>
          </p:nvPr>
        </p:nvGraphicFramePr>
        <p:xfrm>
          <a:off x="540056" y="3927206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p:sp>
        <p:nvSpPr>
          <p:cNvPr id="11287" name="yt_shape_11287"/>
          <p:cNvSpPr txBox="1"/>
          <p:nvPr/>
        </p:nvSpPr>
        <p:spPr>
          <a:xfrm>
            <a:off x="540119" y="4453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河里的水位第一天上升了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第二天下降了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第三天又下降了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202c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第四天上升了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则第四天河水水位比刚开始时的水位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55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289" name="yt_image_11289" title="H_16.38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6" y="6110265"/>
            <a:ext cx="1948599" cy="20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023E73-FA81-5425-A641-0F7F857A3589}"/>
              </a:ext>
            </a:extLst>
          </p:cNvPr>
          <p:cNvSpPr txBox="1"/>
          <p:nvPr/>
        </p:nvSpPr>
        <p:spPr>
          <a:xfrm>
            <a:off x="1547072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89DCDD-B3BB-8040-C1AB-FFDD467CF65D}"/>
              </a:ext>
            </a:extLst>
          </p:cNvPr>
          <p:cNvSpPr txBox="1"/>
          <p:nvPr/>
        </p:nvSpPr>
        <p:spPr>
          <a:xfrm>
            <a:off x="4341071" y="33964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0B67F4-52F2-01D2-D121-9BE90C5CE872}"/>
              </a:ext>
            </a:extLst>
          </p:cNvPr>
          <p:cNvSpPr txBox="1"/>
          <p:nvPr/>
        </p:nvSpPr>
        <p:spPr>
          <a:xfrm>
            <a:off x="8527307" y="4882059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63D433-1726-3F58-CFB3-62F54BA6CF10}"/>
              </a:ext>
            </a:extLst>
          </p:cNvPr>
          <p:cNvSpPr txBox="1"/>
          <p:nvPr/>
        </p:nvSpPr>
        <p:spPr>
          <a:xfrm>
            <a:off x="3948958" y="583303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849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,isEnd</vt:lpstr>
      <vt:lpstr>_⨹_1_0202c,isEnd</vt:lpstr>
      <vt:lpstr>_⨹_1_1d553,isEnd</vt:lpstr>
      <vt:lpstr>_⨹_1_1deeb</vt:lpstr>
      <vt:lpstr>_⨹_1_3d71d</vt:lpstr>
      <vt:lpstr>_⨹_1_7d698</vt:lpstr>
      <vt:lpstr>_⨹_1_c40dc,isEnd</vt:lpstr>
      <vt:lpstr>_⨹_1_fba15</vt:lpstr>
      <vt:lpstr>_⨹_19_5cce7</vt:lpstr>
      <vt:lpstr>_⨹_5_2b92c</vt:lpstr>
      <vt:lpstr>_⨹_6_f982e</vt:lpstr>
      <vt:lpstr>_⨹_7_5181b</vt:lpstr>
      <vt:lpstr>_⨹_8_83315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2024-07-23T16:54:24Z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