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notesMasterIdLst>
    <p:notesMasterId r:id="rId18"/>
  </p:notesMasterIdLst>
  <p:sldIdLst>
    <p:sldId id="303" r:id="rId3"/>
    <p:sldId id="304" r:id="rId4"/>
    <p:sldId id="306" r:id="rId5"/>
    <p:sldId id="308" r:id="rId6"/>
    <p:sldId id="311" r:id="rId7"/>
    <p:sldId id="312" r:id="rId8"/>
    <p:sldId id="314" r:id="rId9"/>
    <p:sldId id="318" r:id="rId10"/>
    <p:sldId id="319" r:id="rId11"/>
    <p:sldId id="323" r:id="rId12"/>
    <p:sldId id="328" r:id="rId13"/>
    <p:sldId id="331" r:id="rId14"/>
    <p:sldId id="330" r:id="rId15"/>
    <p:sldId id="332" r:id="rId16"/>
    <p:sldId id="256" r:id="rId17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3" d="100"/>
          <a:sy n="53" d="100"/>
        </p:scale>
        <p:origin x="516" y="4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5DB26BF-68F3-4A3E-A3B8-8B7F51EAA8DF}" type="datetimeFigureOut">
              <a:rPr lang="zh-CN" altLang="en-US" smtClean="0"/>
              <a:t>2024/7/24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610F8C3-E094-4C2F-98AF-647367E7557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05908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10F8C3-E094-4C2F-98AF-647367E7557D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80737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bin"/><Relationship Id="rId7" Type="http://schemas.openxmlformats.org/officeDocument/2006/relationships/image" Target="../media/image32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png"/><Relationship Id="rId5" Type="http://schemas.openxmlformats.org/officeDocument/2006/relationships/image" Target="../media/image24.bin"/><Relationship Id="rId4" Type="http://schemas.openxmlformats.org/officeDocument/2006/relationships/image" Target="../media/image2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8.png"/><Relationship Id="rId4" Type="http://schemas.openxmlformats.org/officeDocument/2006/relationships/image" Target="../media/image36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76" name="yt_shape_13576"/>
          <p:cNvSpPr txBox="1"/>
          <p:nvPr/>
        </p:nvSpPr>
        <p:spPr>
          <a:xfrm>
            <a:off x="540000" y="900000"/>
            <a:ext cx="3086166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23403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3575" name="yt_image_13575" title="H_41.85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0540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578" name="yt_image_13578" title="H_126.99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51584" y="1844824"/>
            <a:ext cx="6909752" cy="22265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29" name="yt_shape_13629"/>
          <p:cNvSpPr txBox="1"/>
          <p:nvPr/>
        </p:nvSpPr>
        <p:spPr>
          <a:xfrm>
            <a:off x="540000" y="900000"/>
            <a:ext cx="2366866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7794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3628" name="yt_image_13628" title="H_41.85">
            <a:extLst>
              <a:ext uri="">
                <a16:creationId xmlns="" xmlns:p14="http://schemas.microsoft.com/office/powerpoint/2010/main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341816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631" name="yt_shape_13631"/>
          <p:cNvSpPr txBox="1"/>
          <p:nvPr/>
        </p:nvSpPr>
        <p:spPr>
          <a:xfrm>
            <a:off x="540120" y="148216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是同一直线上的三点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的中点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39bed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632" name="yt_table_13632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9237803"/>
              </p:ext>
            </p:extLst>
          </p:nvPr>
        </p:nvGraphicFramePr>
        <p:xfrm>
          <a:off x="540056" y="2441600"/>
          <a:ext cx="8571866" cy="475488"/>
        </p:xfrm>
        <a:graphic>
          <a:graphicData uri="http://schemas.openxmlformats.org/drawingml/2006/table">
            <a:tbl>
              <a:tblPr/>
              <a:tblGrid>
                <a:gridCol w="2118043">
                  <a:extLst>
                    <a:ext uri="{9D8B030D-6E8A-4147-A177-3AD203B41FA5}">
                      <a16:colId xmlns:a16="http://schemas.microsoft.com/office/drawing/2014/main" val="10699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700"/>
                    </a:ext>
                  </a:extLst>
                </a:gridCol>
                <a:gridCol w="2710180">
                  <a:extLst>
                    <a:ext uri="{9D8B030D-6E8A-4147-A177-3AD203B41FA5}">
                      <a16:colId xmlns:a16="http://schemas.microsoft.com/office/drawing/2014/main" val="10701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7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9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92"/>
                  </a:ext>
                </a:extLst>
              </a:tr>
            </a:tbl>
          </a:graphicData>
        </a:graphic>
      </p:graphicFrame>
      <p:sp>
        <p:nvSpPr>
          <p:cNvPr id="13634" name="yt_shape_13634"/>
          <p:cNvSpPr txBox="1"/>
          <p:nvPr/>
        </p:nvSpPr>
        <p:spPr>
          <a:xfrm>
            <a:off x="540119" y="2967771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将一个正六边形纸片对折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并完全重合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那么得到的图形是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边形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的角平分线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d0755,isEnd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的角平分线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DOE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</a:t>
            </a:r>
            <a:r>
              <a:rPr sz="1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B985A37-9D0A-125C-3EEF-F3799A3B6099}"/>
              </a:ext>
            </a:extLst>
          </p:cNvPr>
          <p:cNvSpPr txBox="1"/>
          <p:nvPr/>
        </p:nvSpPr>
        <p:spPr>
          <a:xfrm>
            <a:off x="3255222" y="1910847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935E000-254D-735E-89E0-CF03E79996F8}"/>
              </a:ext>
            </a:extLst>
          </p:cNvPr>
          <p:cNvSpPr txBox="1"/>
          <p:nvPr/>
        </p:nvSpPr>
        <p:spPr>
          <a:xfrm>
            <a:off x="9213107" y="2920965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四或五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CD159E7-0AB6-BF62-3940-4160AE07C345}"/>
              </a:ext>
            </a:extLst>
          </p:cNvPr>
          <p:cNvSpPr txBox="1"/>
          <p:nvPr/>
        </p:nvSpPr>
        <p:spPr>
          <a:xfrm>
            <a:off x="4220421" y="3871941"/>
            <a:ext cx="2008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37" name="yt_shape_13637"/>
          <p:cNvSpPr txBox="1"/>
          <p:nvPr/>
        </p:nvSpPr>
        <p:spPr>
          <a:xfrm>
            <a:off x="540000" y="900000"/>
            <a:ext cx="2366866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7794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3636" name="yt_image_13636" title="H_41.85">
            <a:extLst>
              <a:ext uri="">
                <a16:creationId xmlns="" xmlns:mc="http://schemas.openxmlformats.org/markup-compatibility/2006" xmlns:m="http://schemas.openxmlformats.org/officeDocument/2006/math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341816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3639" name="yt_shape_13639"/>
              <p:cNvSpPr txBox="1"/>
              <p:nvPr/>
            </p:nvSpPr>
            <p:spPr>
              <a:xfrm>
                <a:off x="540000" y="1482165"/>
                <a:ext cx="10938507" cy="379353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在线段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分别是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的中点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求线段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的长度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分别是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的中点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如果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其他条件不变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你能猜出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的长度吗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直线上相邻两线段中点间的距离为两线段长度和的一半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</p:txBody>
          </p:sp>
        </mc:Choice>
        <mc:Fallback xmlns="" xmlns:m="http://schemas.openxmlformats.org/officeDocument/2006/math" xmlns:a16="http://schemas.microsoft.com/office/drawing/2014/main">
          <p:sp>
            <p:nvSpPr>
              <p:cNvPr id="13639" name="yt_shape_13639" descr="{&quot;rangeId&quot;:24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482165"/>
                <a:ext cx="10938507" cy="3793539"/>
              </a:xfrm>
              <a:prstGeom prst="rect">
                <a:avLst/>
              </a:prstGeom>
              <a:blipFill>
                <a:blip r:embed="rId3"/>
                <a:stretch>
                  <a:fillRect l="-1728" t="-1286" r="-725" b="-19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AC5265EA-600A-84B6-9DF7-B2A36A628628}"/>
              </a:ext>
            </a:extLst>
          </p:cNvPr>
          <p:cNvSpPr txBox="1"/>
          <p:nvPr/>
        </p:nvSpPr>
        <p:spPr>
          <a:xfrm>
            <a:off x="449989" y="2386335"/>
            <a:ext cx="4348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6F8ACA3-74FA-5CC0-F575-89B4AEC5E8C6}"/>
              </a:ext>
            </a:extLst>
          </p:cNvPr>
          <p:cNvSpPr txBox="1"/>
          <p:nvPr/>
        </p:nvSpPr>
        <p:spPr>
          <a:xfrm>
            <a:off x="449989" y="2861823"/>
            <a:ext cx="4844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分别是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的中点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A02C2743-1077-FA7F-3E23-6BC8A56D15EB}"/>
                  </a:ext>
                </a:extLst>
              </p:cNvPr>
              <p:cNvSpPr txBox="1"/>
              <p:nvPr/>
            </p:nvSpPr>
            <p:spPr>
              <a:xfrm>
                <a:off x="449989" y="3337311"/>
                <a:ext cx="5348986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MN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；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m="http://schemas.openxmlformats.org/officeDocument/2006/math" xmlns:a16="http://schemas.microsoft.com/office/drawing/2014/main">
          <p:sp>
            <p:nvSpPr>
              <p:cNvPr id="4" name="文本框 3" descr="{'rangeId': 24, 'hasSerialNum': 1}">
                <a:extLst>
                  <a:ext uri="{FF2B5EF4-FFF2-40B4-BE49-F238E27FC236}">
                    <a16:creationId xmlns:a16="http://schemas.microsoft.com/office/drawing/2014/main" id="{A02C2743-1077-FA7F-3E23-6BC8A56D15E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337311"/>
                <a:ext cx="5348986" cy="765061"/>
              </a:xfrm>
              <a:prstGeom prst="rect">
                <a:avLst/>
              </a:prstGeom>
              <a:blipFill>
                <a:blip r:embed="rId4"/>
                <a:stretch>
                  <a:fillRect l="-1824" r="-1824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7B83BDD4-69DC-2A3A-81AF-8DF1EBBDEA52}"/>
                  </a:ext>
                </a:extLst>
              </p:cNvPr>
              <p:cNvSpPr txBox="1"/>
              <p:nvPr/>
            </p:nvSpPr>
            <p:spPr>
              <a:xfrm>
                <a:off x="449989" y="4484248"/>
                <a:ext cx="11012805" cy="8015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MN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直线上相邻两线段中点间的距离为两线段长度和的一半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；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m="http://schemas.openxmlformats.org/officeDocument/2006/math" xmlns:a16="http://schemas.microsoft.com/office/drawing/2014/main">
          <p:sp>
            <p:nvSpPr>
              <p:cNvPr id="5" name="文本框 4" descr="{'rangeId': 24, 'hasSerialNum': 1}">
                <a:extLst>
                  <a:ext uri="{FF2B5EF4-FFF2-40B4-BE49-F238E27FC236}">
                    <a16:creationId xmlns:a16="http://schemas.microsoft.com/office/drawing/2014/main" id="{7B83BDD4-69DC-2A3A-81AF-8DF1EBBDEA5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484248"/>
                <a:ext cx="11012805" cy="801574"/>
              </a:xfrm>
              <a:prstGeom prst="rect">
                <a:avLst/>
              </a:prstGeom>
              <a:blipFill>
                <a:blip r:embed="rId5"/>
                <a:stretch>
                  <a:fillRect l="-886" r="-886" b="-76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646" name="yt_shape_13646"/>
              <p:cNvSpPr txBox="1"/>
              <p:nvPr/>
            </p:nvSpPr>
            <p:spPr>
              <a:xfrm>
                <a:off x="540119" y="900000"/>
                <a:ext cx="11492915" cy="283263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如果我们这样叙述它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与线段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在同一直线上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线段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5b242"/>
                  </a:rPr>
                  <a:t> 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分别是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的中点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的长度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结果会有变化吗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382af"/>
                  </a:rPr>
                  <a:t>如果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求出结果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有变化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会出现两种情况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当点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在线段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上时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300" b="0" i="0" u="none" spc="15988">
                    <a:solidFill>
                      <a:srgbClr val="1EE3CF"/>
                    </a:solidFill>
                    <a:effectLst/>
                    <a:latin typeface="Times New Roman" pitchFamily="13"/>
                    <a:ea typeface="宋体" pitchFamily="13"/>
                  </a:rPr>
                  <a:t> </a:t>
                </a:r>
              </a:p>
            </p:txBody>
          </p:sp>
        </mc:Choice>
        <mc:Fallback xmlns="" xmlns:a16="http://schemas.microsoft.com/office/drawing/2014/main">
          <p:sp>
            <p:nvSpPr>
              <p:cNvPr id="13646" name="yt_shape_13646" descr="{&quot;rangeId&quot;:26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2832635"/>
              </a:xfrm>
              <a:prstGeom prst="rect">
                <a:avLst/>
              </a:prstGeom>
              <a:blipFill>
                <a:blip r:embed="rId2"/>
                <a:stretch>
                  <a:fillRect l="-1645" t="-19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649" name="yt_image_13649" title="H_14.707166">
            <a:extLst>
              <a:ext uri="">
                <a16:creationId xmlns="" xmlns:a16="http://schemas.microsoft.com/office/drawing/2014/main" xmlns:a14="http://schemas.microsoft.com/office/drawing/2010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3721372"/>
            <a:ext cx="2071258" cy="1867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3652" name="yt_shape_13652"/>
              <p:cNvSpPr txBox="1"/>
              <p:nvPr/>
            </p:nvSpPr>
            <p:spPr>
              <a:xfrm>
                <a:off x="540000" y="3958883"/>
                <a:ext cx="7843494" cy="91210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当点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在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的延长线上时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300" b="0" i="0" u="none" spc="16071">
                    <a:solidFill>
                      <a:srgbClr val="1EE3CF"/>
                    </a:solidFill>
                    <a:effectLst/>
                    <a:latin typeface="Times New Roman" pitchFamily="13"/>
                    <a:ea typeface="宋体" pitchFamily="13"/>
                  </a:rPr>
                  <a:t> </a:t>
                </a:r>
              </a:p>
            </p:txBody>
          </p:sp>
        </mc:Choice>
        <mc:Fallback xmlns="" xmlns:a16="http://schemas.microsoft.com/office/drawing/2014/main">
          <p:sp>
            <p:nvSpPr>
              <p:cNvPr id="13652" name="yt_shape_13652" descr="{&quot;rangeId&quot;:27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958883"/>
                <a:ext cx="7843494" cy="912109"/>
              </a:xfrm>
              <a:prstGeom prst="rect">
                <a:avLst/>
              </a:prstGeom>
              <a:blipFill>
                <a:blip r:embed="rId4"/>
                <a:stretch>
                  <a:fillRect l="-1477" r="-14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654" name="yt_image_13654" title="H_14.707166">
            <a:extLst>
              <a:ext uri="">
                <a16:creationId xmlns="" xmlns:a16="http://schemas.microsoft.com/office/drawing/2014/main" xmlns:a14="http://schemas.microsoft.com/office/drawing/2010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40000" y="4877037"/>
            <a:ext cx="2081872" cy="1867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DE595AC-5529-12A3-3346-1F4393F810E2}"/>
              </a:ext>
            </a:extLst>
          </p:cNvPr>
          <p:cNvSpPr txBox="1"/>
          <p:nvPr/>
        </p:nvSpPr>
        <p:spPr>
          <a:xfrm>
            <a:off x="450108" y="2279658"/>
            <a:ext cx="6123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如图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有变化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会出现两种情况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B9DF8349-9520-A72D-464D-580F35D7A8E8}"/>
                  </a:ext>
                </a:extLst>
              </p:cNvPr>
              <p:cNvSpPr txBox="1"/>
              <p:nvPr/>
            </p:nvSpPr>
            <p:spPr>
              <a:xfrm>
                <a:off x="450108" y="2755146"/>
                <a:ext cx="7414323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①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当点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在线段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上时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MN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；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3" name="文本框 2" descr="{'rangeId': 26}">
                <a:extLst>
                  <a:ext uri="{FF2B5EF4-FFF2-40B4-BE49-F238E27FC236}">
                    <a16:creationId xmlns:a16="http://schemas.microsoft.com/office/drawing/2014/main" id="{B9DF8349-9520-A72D-464D-580F35D7A8E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755146"/>
                <a:ext cx="7414323" cy="765061"/>
              </a:xfrm>
              <a:prstGeom prst="rect">
                <a:avLst/>
              </a:prstGeom>
              <a:blipFill>
                <a:blip r:embed="rId6"/>
                <a:stretch>
                  <a:fillRect l="-1316" r="-1316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9997C90F-CAD5-AB6A-796B-670EDEA9975F}"/>
                  </a:ext>
                </a:extLst>
              </p:cNvPr>
              <p:cNvSpPr txBox="1"/>
              <p:nvPr/>
            </p:nvSpPr>
            <p:spPr>
              <a:xfrm>
                <a:off x="526189" y="3912077"/>
                <a:ext cx="7871523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②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当点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在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的延长线上时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MN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4" name="文本框 3" descr="{'rangeId': 27, 'mathAnswerShape': 1}">
                <a:extLst>
                  <a:ext uri="{FF2B5EF4-FFF2-40B4-BE49-F238E27FC236}">
                    <a16:creationId xmlns:a16="http://schemas.microsoft.com/office/drawing/2014/main" id="{9997C90F-CAD5-AB6A-796B-670EDEA9975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6189" y="3912077"/>
                <a:ext cx="7871523" cy="765061"/>
              </a:xfrm>
              <a:prstGeom prst="rect">
                <a:avLst/>
              </a:prstGeom>
              <a:blipFill>
                <a:blip r:embed="rId7"/>
                <a:stretch>
                  <a:fillRect l="-1161" r="-1238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6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57" name="yt_shape_13657"/>
          <p:cNvSpPr txBox="1"/>
          <p:nvPr/>
        </p:nvSpPr>
        <p:spPr>
          <a:xfrm>
            <a:off x="540000" y="900000"/>
            <a:ext cx="886941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已知在同一平面内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°.</a:t>
            </a:r>
          </a:p>
        </p:txBody>
      </p:sp>
      <p:pic>
        <p:nvPicPr>
          <p:cNvPr id="13658" name="yt_image_13658" title="H_107.1">
            <a:extLst>
              <a:ext uri="">
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18515" y="1592784"/>
            <a:ext cx="2154969" cy="13601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660" name="yt_shape_13660"/>
          <p:cNvSpPr txBox="1"/>
          <p:nvPr/>
        </p:nvSpPr>
        <p:spPr>
          <a:xfrm>
            <a:off x="540000" y="2942325"/>
            <a:ext cx="10895611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直接写出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DOE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2C8A170-D232-D0B0-AF85-B4851975D52D}"/>
              </a:ext>
            </a:extLst>
          </p:cNvPr>
          <p:cNvSpPr txBox="1"/>
          <p:nvPr/>
        </p:nvSpPr>
        <p:spPr>
          <a:xfrm>
            <a:off x="3745639" y="2895519"/>
            <a:ext cx="1246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150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D8FB7EE-83B5-CD0E-C04B-50E03034E716}"/>
              </a:ext>
            </a:extLst>
          </p:cNvPr>
          <p:cNvSpPr txBox="1"/>
          <p:nvPr/>
        </p:nvSpPr>
        <p:spPr>
          <a:xfrm>
            <a:off x="10173426" y="3371007"/>
            <a:ext cx="1094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662" name="yt_shape_13662"/>
              <p:cNvSpPr txBox="1"/>
              <p:nvPr/>
            </p:nvSpPr>
            <p:spPr>
              <a:xfrm>
                <a:off x="540119" y="900000"/>
                <a:ext cx="11492915" cy="514544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试问在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的条件下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如果将题目中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AOC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改成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AOC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ef04f"/>
                  </a:rPr>
                  <a:t>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其他条件不变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你能求出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DOE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的度数吗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若能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请你写出求解过程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2f04e"/>
                  </a:rPr>
                  <a:t>若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不能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请说明理由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能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理由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α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分别平分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DOC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COE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DOE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DOC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COE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3662" name="yt_shape_13662" descr="{&quot;rangeId&quot;:3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5145448"/>
              </a:xfrm>
              <a:prstGeom prst="rect">
                <a:avLst/>
              </a:prstGeom>
              <a:blipFill>
                <a:blip r:embed="rId2"/>
                <a:stretch>
                  <a:fillRect l="-1645" t="-1066" b="-27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139AB11F-7CD6-93F8-A9F0-76274C8BCBBE}"/>
              </a:ext>
            </a:extLst>
          </p:cNvPr>
          <p:cNvSpPr txBox="1"/>
          <p:nvPr/>
        </p:nvSpPr>
        <p:spPr>
          <a:xfrm>
            <a:off x="450108" y="2279658"/>
            <a:ext cx="2923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能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理由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D635C9A-1AD1-A2B3-D376-0A4E4D74CE9B}"/>
              </a:ext>
            </a:extLst>
          </p:cNvPr>
          <p:cNvSpPr txBox="1"/>
          <p:nvPr/>
        </p:nvSpPr>
        <p:spPr>
          <a:xfrm>
            <a:off x="450108" y="2755146"/>
            <a:ext cx="4933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2CA8682-D16B-3B16-F246-D67E1A120D13}"/>
              </a:ext>
            </a:extLst>
          </p:cNvPr>
          <p:cNvSpPr txBox="1"/>
          <p:nvPr/>
        </p:nvSpPr>
        <p:spPr>
          <a:xfrm>
            <a:off x="450108" y="3230634"/>
            <a:ext cx="34836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78AE187-7BEB-01B5-B79B-5055EA242A4C}"/>
              </a:ext>
            </a:extLst>
          </p:cNvPr>
          <p:cNvSpPr txBox="1"/>
          <p:nvPr/>
        </p:nvSpPr>
        <p:spPr>
          <a:xfrm>
            <a:off x="450108" y="3706122"/>
            <a:ext cx="59808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分别平分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6EA1EFEF-9AB3-A9FD-594C-D9A1EDA7C9C1}"/>
                  </a:ext>
                </a:extLst>
              </p:cNvPr>
              <p:cNvSpPr txBox="1"/>
              <p:nvPr/>
            </p:nvSpPr>
            <p:spPr>
              <a:xfrm>
                <a:off x="450108" y="4181610"/>
                <a:ext cx="7422262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DOC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BOC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90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α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45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α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6" name="文本框 5" descr="{'rangeId': 31}">
                <a:extLst>
                  <a:ext uri="{FF2B5EF4-FFF2-40B4-BE49-F238E27FC236}">
                    <a16:creationId xmlns:a16="http://schemas.microsoft.com/office/drawing/2014/main" id="{6EA1EFEF-9AB3-A9FD-594C-D9A1EDA7C9C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181610"/>
                <a:ext cx="7422262" cy="765061"/>
              </a:xfrm>
              <a:prstGeom prst="rect">
                <a:avLst/>
              </a:prstGeom>
              <a:blipFill>
                <a:blip r:embed="rId3"/>
                <a:stretch>
                  <a:fillRect l="-1315" r="-1233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047E8C48-7531-C4A5-4CD9-09F3BA72AE1A}"/>
                  </a:ext>
                </a:extLst>
              </p:cNvPr>
              <p:cNvSpPr txBox="1"/>
              <p:nvPr/>
            </p:nvSpPr>
            <p:spPr>
              <a:xfrm>
                <a:off x="450108" y="4853059"/>
                <a:ext cx="4644136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COE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AOC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α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α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7" name="文本框 6" descr="{'rangeId': 31}">
                <a:extLst>
                  <a:ext uri="{FF2B5EF4-FFF2-40B4-BE49-F238E27FC236}">
                    <a16:creationId xmlns:a16="http://schemas.microsoft.com/office/drawing/2014/main" id="{047E8C48-7531-C4A5-4CD9-09F3BA72AE1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853059"/>
                <a:ext cx="4644136" cy="765061"/>
              </a:xfrm>
              <a:prstGeom prst="rect">
                <a:avLst/>
              </a:prstGeom>
              <a:blipFill>
                <a:blip r:embed="rId4"/>
                <a:stretch>
                  <a:fillRect l="-2100" r="-1837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EC18F348-4107-734D-1B4E-E47CFBBF6F40}"/>
              </a:ext>
            </a:extLst>
          </p:cNvPr>
          <p:cNvSpPr txBox="1"/>
          <p:nvPr/>
        </p:nvSpPr>
        <p:spPr>
          <a:xfrm>
            <a:off x="450108" y="5524508"/>
            <a:ext cx="73920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DOE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COE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0" name="yt_image_13658" title="H_107.1">
            <a:extLst>
              <a:ext uri="">
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949240" y="3310587"/>
            <a:ext cx="2154969" cy="13601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/>
          <p:cNvSpPr txBox="1"/>
          <p:nvPr/>
        </p:nvSpPr>
        <p:spPr>
          <a:xfrm>
            <a:off x="558139" y="1019330"/>
            <a:ext cx="11162805" cy="4708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81" name="yt_shape_13581"/>
          <p:cNvSpPr txBox="1"/>
          <p:nvPr/>
        </p:nvSpPr>
        <p:spPr>
          <a:xfrm>
            <a:off x="540000" y="900000"/>
            <a:ext cx="2366866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7794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3580" name="yt_image_13580">
            <a:extLst>
              <a:ext uri="">
                <a16:creationId xmlns="" xmlns:p14="http://schemas.microsoft.com/office/powerpoint/2010/main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341816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583" name="yt_shape_13583"/>
          <p:cNvSpPr txBox="1"/>
          <p:nvPr/>
        </p:nvSpPr>
        <p:spPr>
          <a:xfrm>
            <a:off x="540000" y="1482165"/>
            <a:ext cx="5297925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线段、射线、直线的有关概念</a:t>
            </a:r>
          </a:p>
        </p:txBody>
      </p:sp>
      <p:sp>
        <p:nvSpPr>
          <p:cNvPr id="13584" name="yt_shape_13584"/>
          <p:cNvSpPr txBox="1"/>
          <p:nvPr/>
        </p:nvSpPr>
        <p:spPr>
          <a:xfrm>
            <a:off x="540000" y="1971599"/>
            <a:ext cx="551433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下列数学语言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585" name="yt_table_13585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71769573"/>
              </p:ext>
            </p:extLst>
          </p:nvPr>
        </p:nvGraphicFramePr>
        <p:xfrm>
          <a:off x="540056" y="2450902"/>
          <a:ext cx="6048375" cy="1901952"/>
        </p:xfrm>
        <a:graphic>
          <a:graphicData uri="http://schemas.openxmlformats.org/drawingml/2006/table">
            <a:tbl>
              <a:tblPr/>
              <a:tblGrid>
                <a:gridCol w="6048375">
                  <a:extLst>
                    <a:ext uri="{9D8B030D-6E8A-4147-A177-3AD203B41FA5}">
                      <a16:colId xmlns:a16="http://schemas.microsoft.com/office/drawing/2014/main" val="1069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画直线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MN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在直线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MN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上任取一点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P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以点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为端点画射线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MA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直线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相交于点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8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延长线段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MN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到点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P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使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NP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MN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86"/>
                  </a:ext>
                </a:extLst>
              </a:tr>
            </a:tbl>
          </a:graphicData>
        </a:graphic>
      </p:graphicFrame>
      <p:pic>
        <p:nvPicPr>
          <p:cNvPr id="3" name="yt_shape_1721708617372">
            <a:extLst>
              <a:ext uri="{FF2B5EF4-FFF2-40B4-BE49-F238E27FC236}">
                <a16:creationId xmlns:a16="http://schemas.microsoft.com/office/drawing/2014/main" id="{D02EF06D-B1AC-FB9F-FA93-EC2A30F8604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4434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6D5EF44-E527-E532-2B01-84840EA9FEE3}"/>
              </a:ext>
            </a:extLst>
          </p:cNvPr>
          <p:cNvSpPr txBox="1"/>
          <p:nvPr/>
        </p:nvSpPr>
        <p:spPr>
          <a:xfrm>
            <a:off x="5098189" y="192479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87" name="yt_shape_13587"/>
          <p:cNvSpPr txBox="1"/>
          <p:nvPr/>
        </p:nvSpPr>
        <p:spPr>
          <a:xfrm>
            <a:off x="540000" y="900000"/>
            <a:ext cx="920764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直线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射线的位置如图所示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下图中能相交的是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3588" name="yt_image_13588" title="H_99.27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10983" y="1531667"/>
            <a:ext cx="4770032" cy="12607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590" name="yt_shape_13590"/>
          <p:cNvSpPr txBox="1"/>
          <p:nvPr/>
        </p:nvSpPr>
        <p:spPr>
          <a:xfrm>
            <a:off x="540119" y="2842906"/>
            <a:ext cx="11492915" cy="137229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开学整理教室时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老师总是先把每一列最前和最后的课桌摆好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a9a30,isEnd"/>
              </a:rPr>
              <a:t>然后再依次摆中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间的课桌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一会儿一列课桌便整整齐齐摆了在一条线上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这是因为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sym typeface="W:6.005039,H:37.44"/>
              </a:rPr>
              <a:t/>
            </a:r>
            <a:b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sym typeface="W:6.005039,H:37.44"/>
              </a:rPr>
            </a:br>
            <a:r>
              <a:rPr sz="2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7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5E80728-4763-3325-AD45-4A4FFF9E2C73}"/>
              </a:ext>
            </a:extLst>
          </p:cNvPr>
          <p:cNvSpPr txBox="1"/>
          <p:nvPr/>
        </p:nvSpPr>
        <p:spPr>
          <a:xfrm>
            <a:off x="8755789" y="85319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98DFBF3-230E-9B9B-BFAD-205814308C4C}"/>
              </a:ext>
            </a:extLst>
          </p:cNvPr>
          <p:cNvSpPr txBox="1"/>
          <p:nvPr/>
        </p:nvSpPr>
        <p:spPr>
          <a:xfrm>
            <a:off x="9594107" y="3271588"/>
            <a:ext cx="2085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  <a:sym typeface="_⨹_6_53cca"/>
              </a:rPr>
              <a:t>两点确定一条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4B88C11-7ABB-EAFD-C9AB-30AA24506E21}"/>
              </a:ext>
            </a:extLst>
          </p:cNvPr>
          <p:cNvSpPr txBox="1"/>
          <p:nvPr/>
        </p:nvSpPr>
        <p:spPr>
          <a:xfrm>
            <a:off x="450108" y="3747076"/>
            <a:ext cx="10944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直线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91" name="yt_shape_13591"/>
          <p:cNvSpPr txBox="1"/>
          <p:nvPr/>
        </p:nvSpPr>
        <p:spPr>
          <a:xfrm>
            <a:off x="540000" y="900000"/>
            <a:ext cx="5605702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线段的大小比较和线段长的计算</a:t>
            </a:r>
          </a:p>
        </p:txBody>
      </p:sp>
      <p:sp>
        <p:nvSpPr>
          <p:cNvPr id="13592" name="yt_shape_13592"/>
          <p:cNvSpPr txBox="1"/>
          <p:nvPr/>
        </p:nvSpPr>
        <p:spPr>
          <a:xfrm>
            <a:off x="540119" y="1389434"/>
            <a:ext cx="11111999" cy="137229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小明同学捡到一片沿直线被折断了的银杏叶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1_7bba9,isEnd"/>
              </a:rPr>
              <a:t>他发现剩下的银杏叶的周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长比原银杏叶的周长要小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能正确解释这一现象的数学知识是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sym typeface="W:6.005039,H:37.44"/>
              </a:rPr>
              <a:t/>
            </a:r>
            <a:b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sym typeface="W:6.005039,H:37.44"/>
              </a:rPr>
            </a:br>
            <a:r>
              <a:rPr sz="2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</a:t>
            </a:r>
            <a:r>
              <a:rPr sz="1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3593" name="yt_image_13593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95420" y="2761733"/>
            <a:ext cx="1601159" cy="1497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595" name="yt_shape_13595"/>
          <p:cNvSpPr txBox="1"/>
          <p:nvPr/>
        </p:nvSpPr>
        <p:spPr>
          <a:xfrm>
            <a:off x="540119" y="4512673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的中点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3bd43,isEnd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cm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3596" name="yt_image_13596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96504" y="5624472"/>
            <a:ext cx="2998990" cy="2514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21708617437">
            <a:extLst>
              <a:ext uri="{FF2B5EF4-FFF2-40B4-BE49-F238E27FC236}">
                <a16:creationId xmlns:a16="http://schemas.microsoft.com/office/drawing/2014/main" id="{25909EA9-E089-99DE-B877-0FD88C9849C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269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947464B-6A7D-89F1-1C22-790F4C305034}"/>
              </a:ext>
            </a:extLst>
          </p:cNvPr>
          <p:cNvSpPr txBox="1"/>
          <p:nvPr/>
        </p:nvSpPr>
        <p:spPr>
          <a:xfrm>
            <a:off x="8984507" y="1818116"/>
            <a:ext cx="2694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两点之间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  <a:sym typeface="_⨹_3_7cc15"/>
              </a:rPr>
              <a:t>线段最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B6DAAEC-1DC4-24D2-EE60-7BFDB4817487}"/>
              </a:ext>
            </a:extLst>
          </p:cNvPr>
          <p:cNvSpPr txBox="1"/>
          <p:nvPr/>
        </p:nvSpPr>
        <p:spPr>
          <a:xfrm>
            <a:off x="450108" y="2293604"/>
            <a:ext cx="7896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短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02EA08B-8164-36D7-E680-88A8A88A9936}"/>
              </a:ext>
            </a:extLst>
          </p:cNvPr>
          <p:cNvSpPr txBox="1"/>
          <p:nvPr/>
        </p:nvSpPr>
        <p:spPr>
          <a:xfrm>
            <a:off x="2999633" y="4941355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98" name="yt_shape_13598"/>
          <p:cNvSpPr txBox="1"/>
          <p:nvPr/>
        </p:nvSpPr>
        <p:spPr>
          <a:xfrm>
            <a:off x="540120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分别是线段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的中点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1fc98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3599" name="yt_image_13599" title="H_21.51">
            <a:extLst>
              <a:ext uri="">
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11615" y="2011799"/>
            <a:ext cx="3768769" cy="2731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3601" name="yt_shape_13601"/>
              <p:cNvSpPr txBox="1"/>
              <p:nvPr/>
            </p:nvSpPr>
            <p:spPr>
              <a:xfrm>
                <a:off x="540000" y="2335703"/>
                <a:ext cx="3885679" cy="418518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的中点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EF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EF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的中点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3601" name="yt_shape_13601" descr="{&quot;rangeId&quot;:9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335703"/>
                <a:ext cx="3885679" cy="4185185"/>
              </a:xfrm>
              <a:prstGeom prst="rect">
                <a:avLst/>
              </a:prstGeom>
              <a:blipFill>
                <a:blip r:embed="rId3"/>
                <a:stretch>
                  <a:fillRect l="-4867" t="-1164" r="-3768" b="-363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13E3B32B-8070-BE6F-F7A1-FFB17335FB88}"/>
              </a:ext>
            </a:extLst>
          </p:cNvPr>
          <p:cNvSpPr txBox="1"/>
          <p:nvPr/>
        </p:nvSpPr>
        <p:spPr>
          <a:xfrm>
            <a:off x="449989" y="2288897"/>
            <a:ext cx="36709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的中点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0F4D2CD8-8222-408B-2942-093572DE634B}"/>
                  </a:ext>
                </a:extLst>
              </p:cNvPr>
              <p:cNvSpPr txBox="1"/>
              <p:nvPr/>
            </p:nvSpPr>
            <p:spPr>
              <a:xfrm>
                <a:off x="449989" y="2764385"/>
                <a:ext cx="2127949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3" name="文本框 2" descr="{'rangeId': 9, 'mathAnswerShape': 1}">
                <a:extLst>
                  <a:ext uri="{FF2B5EF4-FFF2-40B4-BE49-F238E27FC236}">
                    <a16:creationId xmlns:a16="http://schemas.microsoft.com/office/drawing/2014/main" id="{0F4D2CD8-8222-408B-2942-093572DE634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764385"/>
                <a:ext cx="2127949" cy="765061"/>
              </a:xfrm>
              <a:prstGeom prst="rect">
                <a:avLst/>
              </a:prstGeom>
              <a:blipFill>
                <a:blip r:embed="rId4"/>
                <a:stretch>
                  <a:fillRect l="-4585" r="-860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03BA0765-B71E-43F9-A5FE-7845A36785F1}"/>
              </a:ext>
            </a:extLst>
          </p:cNvPr>
          <p:cNvSpPr txBox="1"/>
          <p:nvPr/>
        </p:nvSpPr>
        <p:spPr>
          <a:xfrm>
            <a:off x="449989" y="3435834"/>
            <a:ext cx="18660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39800E1A-6A79-15D2-8900-8946A76501C3}"/>
                  </a:ext>
                </a:extLst>
              </p:cNvPr>
              <p:cNvSpPr txBox="1"/>
              <p:nvPr/>
            </p:nvSpPr>
            <p:spPr>
              <a:xfrm>
                <a:off x="449989" y="3911322"/>
                <a:ext cx="2699449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8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5" name="文本框 4" descr="{'rangeId': 9, 'mathAnswerShape': 1}">
                <a:extLst>
                  <a:ext uri="{FF2B5EF4-FFF2-40B4-BE49-F238E27FC236}">
                    <a16:creationId xmlns:a16="http://schemas.microsoft.com/office/drawing/2014/main" id="{39800E1A-6A79-15D2-8900-8946A76501C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911322"/>
                <a:ext cx="2699449" cy="765061"/>
              </a:xfrm>
              <a:prstGeom prst="rect">
                <a:avLst/>
              </a:prstGeom>
              <a:blipFill>
                <a:blip r:embed="rId5"/>
                <a:stretch>
                  <a:fillRect l="-3612" r="-3386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EBA32AA4-52E5-2955-6B74-7A203796DB82}"/>
              </a:ext>
            </a:extLst>
          </p:cNvPr>
          <p:cNvSpPr txBox="1"/>
          <p:nvPr/>
        </p:nvSpPr>
        <p:spPr>
          <a:xfrm>
            <a:off x="449989" y="4582771"/>
            <a:ext cx="40281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9428FCA-845E-0FDC-5F78-A40615289A4A}"/>
              </a:ext>
            </a:extLst>
          </p:cNvPr>
          <p:cNvSpPr txBox="1"/>
          <p:nvPr/>
        </p:nvSpPr>
        <p:spPr>
          <a:xfrm>
            <a:off x="449989" y="5058259"/>
            <a:ext cx="24756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4127356-AD30-B593-DF55-C8AAC2ACBCDB}"/>
              </a:ext>
            </a:extLst>
          </p:cNvPr>
          <p:cNvSpPr txBox="1"/>
          <p:nvPr/>
        </p:nvSpPr>
        <p:spPr>
          <a:xfrm>
            <a:off x="449989" y="5533747"/>
            <a:ext cx="3078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的中点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CD37F159-7CA7-C7F5-2C85-FB78DB004459}"/>
              </a:ext>
            </a:extLst>
          </p:cNvPr>
          <p:cNvSpPr txBox="1"/>
          <p:nvPr/>
        </p:nvSpPr>
        <p:spPr>
          <a:xfrm>
            <a:off x="449989" y="6009235"/>
            <a:ext cx="34169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03" name="yt_shape_13603"/>
          <p:cNvSpPr txBox="1"/>
          <p:nvPr/>
        </p:nvSpPr>
        <p:spPr>
          <a:xfrm>
            <a:off x="540000" y="900000"/>
            <a:ext cx="345126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角的度量与计算</a:t>
            </a:r>
          </a:p>
        </p:txBody>
      </p:sp>
      <p:sp>
        <p:nvSpPr>
          <p:cNvPr id="13604" name="yt_shape_13604"/>
          <p:cNvSpPr txBox="1"/>
          <p:nvPr/>
        </p:nvSpPr>
        <p:spPr>
          <a:xfrm>
            <a:off x="540000" y="1389434"/>
            <a:ext cx="520655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下列说法正确的是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608" name="yt_table_13608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1973012"/>
              </p:ext>
            </p:extLst>
          </p:nvPr>
        </p:nvGraphicFramePr>
        <p:xfrm>
          <a:off x="540056" y="1868737"/>
          <a:ext cx="4633913" cy="1901952"/>
        </p:xfrm>
        <a:graphic>
          <a:graphicData uri="http://schemas.openxmlformats.org/drawingml/2006/table">
            <a:tbl>
              <a:tblPr/>
              <a:tblGrid>
                <a:gridCol w="4633913">
                  <a:extLst>
                    <a:ext uri="{9D8B030D-6E8A-4147-A177-3AD203B41FA5}">
                      <a16:colId xmlns:a16="http://schemas.microsoft.com/office/drawing/2014/main" val="1069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与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BOC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表示同一个角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β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表示的是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AOC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β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AOC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8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β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90"/>
                  </a:ext>
                </a:extLst>
              </a:tr>
            </a:tbl>
          </a:graphicData>
        </a:graphic>
      </p:graphicFrame>
      <p:grpSp>
        <p:nvGrpSpPr>
          <p:cNvPr id="13605" name="yt_shape_13605_skip" title="H_123.6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670738" y="1868737"/>
            <a:ext cx="1979182" cy="1569861"/>
            <a:chOff x="0" y="0"/>
            <a:chExt cx="1979182" cy="1569861"/>
          </a:xfrm>
        </p:grpSpPr>
        <p:pic>
          <p:nvPicPr>
            <p:cNvPr id="2" name="yt_image_13605">
              <a:extLst>
                <a:ext uri="">
                  <a16:creationId xmlns="" xmlns:a16="http://schemas.microsoft.com/office/drawing/2014/main" xmlns:p14="http://schemas.microsoft.com/office/powerpoint/2010/main" xmlns:a14="http://schemas.microsoft.com/office/drawing/2010/main" xmlns:mc="http://schemas.openxmlformats.org/markup-compatibility/2006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979182" cy="117386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607" name="yt_shape_13607" descr="{&quot;rangeId&quot;:0,&quot;IgnoreLineSpacing&quot;:1}"/>
            <p:cNvSpPr txBox="1"/>
            <p:nvPr/>
          </p:nvSpPr>
          <p:spPr>
            <a:xfrm>
              <a:off x="456310" y="1209861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第7题图</a:t>
              </a:r>
            </a:p>
          </p:txBody>
        </p:sp>
      </p:grpSp>
      <p:pic>
        <p:nvPicPr>
          <p:cNvPr id="4" name="yt_shape_1721708617501">
            <a:extLst>
              <a:ext uri="{FF2B5EF4-FFF2-40B4-BE49-F238E27FC236}">
                <a16:creationId xmlns:a16="http://schemas.microsoft.com/office/drawing/2014/main" id="{B9A9A145-1BEA-DEDA-0F00-1C820EC255D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269"/>
            <a:ext cx="979677" cy="329866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83435292-B9F8-B65F-BDA2-7B0CC9ABA8A2}"/>
              </a:ext>
            </a:extLst>
          </p:cNvPr>
          <p:cNvSpPr txBox="1"/>
          <p:nvPr/>
        </p:nvSpPr>
        <p:spPr>
          <a:xfrm>
            <a:off x="4793389" y="134262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0" name="yt_shape_13610"/>
          <p:cNvSpPr txBox="1"/>
          <p:nvPr/>
        </p:nvSpPr>
        <p:spPr>
          <a:xfrm>
            <a:off x="540000" y="900000"/>
            <a:ext cx="8386911" cy="18689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时间为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钟面上时针与分针的夹角大小为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48'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39'28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E605C13-6F51-8065-40DE-0800385B94B5}"/>
              </a:ext>
            </a:extLst>
          </p:cNvPr>
          <p:cNvSpPr txBox="1"/>
          <p:nvPr/>
        </p:nvSpPr>
        <p:spPr>
          <a:xfrm>
            <a:off x="7688989" y="853194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70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44F4DA0-E85B-547C-69C1-AA0F61894FD5}"/>
              </a:ext>
            </a:extLst>
          </p:cNvPr>
          <p:cNvSpPr txBox="1"/>
          <p:nvPr/>
        </p:nvSpPr>
        <p:spPr>
          <a:xfrm>
            <a:off x="2735989" y="1804170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87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CFA6BCC-A30A-46DE-32FB-7CE90B4D4BB8}"/>
              </a:ext>
            </a:extLst>
          </p:cNvPr>
          <p:cNvSpPr txBox="1"/>
          <p:nvPr/>
        </p:nvSpPr>
        <p:spPr>
          <a:xfrm>
            <a:off x="4498114" y="2279658"/>
            <a:ext cx="188664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27'28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″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4" name="yt_shape_13614"/>
          <p:cNvSpPr txBox="1"/>
          <p:nvPr/>
        </p:nvSpPr>
        <p:spPr>
          <a:xfrm>
            <a:off x="540119" y="900000"/>
            <a:ext cx="1189258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的方向是西南方向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的方向是南偏东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COB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AOB</a:t>
            </a:r>
            <a:r>
              <a:rPr lang="en-US" altLang="zh-CN" sz="1500" b="0" i="1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endParaRPr lang="en-US" altLang="zh-CN" sz="2400" b="0" i="0" u="none" dirty="0" smtClean="0">
              <a:solidFill>
                <a:srgbClr val="000000"/>
              </a:solidFill>
              <a:effectLst/>
              <a:latin typeface="宋体" pitchFamily="24"/>
              <a:ea typeface="宋体" pitchFamily="24"/>
            </a:endParaRP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的方向表示为</a:t>
            </a:r>
            <a:r>
              <a:rPr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</a:t>
            </a:r>
            <a:r>
              <a:rPr sz="1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13618" name="yt_shape_13618"/>
          <p:cNvSpPr txBox="1"/>
          <p:nvPr/>
        </p:nvSpPr>
        <p:spPr>
          <a:xfrm>
            <a:off x="540000" y="4772564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615" name="yt_shape_13615" title="H_213.43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818332" y="2011799"/>
            <a:ext cx="2555334" cy="2710575"/>
            <a:chOff x="0" y="0"/>
            <a:chExt cx="2555334" cy="2710575"/>
          </a:xfrm>
        </p:grpSpPr>
        <p:pic>
          <p:nvPicPr>
            <p:cNvPr id="2" name="yt_image_13615">
              <a:extLst>
                <a:ext uri="">
                  <a16:creationId xmlns="" xmlns:a16="http://schemas.microsoft.com/office/drawing/2014/main" xmlns:a14="http://schemas.microsoft.com/office/drawing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555334" cy="23145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617" name="yt_shape_13617" descr="{&quot;rangeId&quot;:0,&quot;IgnoreLineSpacing&quot;:1}"/>
            <p:cNvSpPr txBox="1"/>
            <p:nvPr/>
          </p:nvSpPr>
          <p:spPr>
            <a:xfrm>
              <a:off x="668203" y="2350575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第10题图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791915B3-D77B-8C40-FF0C-A02CFFBE9531}"/>
              </a:ext>
            </a:extLst>
          </p:cNvPr>
          <p:cNvSpPr txBox="1"/>
          <p:nvPr/>
        </p:nvSpPr>
        <p:spPr>
          <a:xfrm>
            <a:off x="3477649" y="1328682"/>
            <a:ext cx="2008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南偏东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75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" name="yt_shape_13619"/>
          <p:cNvSpPr txBox="1"/>
          <p:nvPr/>
        </p:nvSpPr>
        <p:spPr>
          <a:xfrm>
            <a:off x="540000" y="900000"/>
            <a:ext cx="437459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多边形和圆的初步认识</a:t>
            </a:r>
          </a:p>
        </p:txBody>
      </p:sp>
      <p:sp>
        <p:nvSpPr>
          <p:cNvPr id="13620" name="yt_shape_13620"/>
          <p:cNvSpPr txBox="1"/>
          <p:nvPr/>
        </p:nvSpPr>
        <p:spPr>
          <a:xfrm>
            <a:off x="540119" y="138943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过一个多边形的一个顶点的所有对角线把多边形分成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个三角形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d1ec9"/>
              </a:rPr>
              <a:t>则这个多边形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的边数为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621" name="yt_table_13621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7680865"/>
              </p:ext>
            </p:extLst>
          </p:nvPr>
        </p:nvGraphicFramePr>
        <p:xfrm>
          <a:off x="540056" y="2348869"/>
          <a:ext cx="7505066" cy="475488"/>
        </p:xfrm>
        <a:graphic>
          <a:graphicData uri="http://schemas.openxmlformats.org/drawingml/2006/table">
            <a:tbl>
              <a:tblPr/>
              <a:tblGrid>
                <a:gridCol w="2118043">
                  <a:extLst>
                    <a:ext uri="{9D8B030D-6E8A-4147-A177-3AD203B41FA5}">
                      <a16:colId xmlns:a16="http://schemas.microsoft.com/office/drawing/2014/main" val="10695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696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697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69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91"/>
                  </a:ext>
                </a:extLst>
              </a:tr>
            </a:tbl>
          </a:graphicData>
        </a:graphic>
      </p:graphicFrame>
      <p:sp>
        <p:nvSpPr>
          <p:cNvPr id="13623" name="yt_shape_13623"/>
          <p:cNvSpPr txBox="1"/>
          <p:nvPr/>
        </p:nvSpPr>
        <p:spPr>
          <a:xfrm>
            <a:off x="540119" y="2875040"/>
            <a:ext cx="11028489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若从一个多边形的一个顶点出发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最多可画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2024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条对角线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zh-CN" altLang="zh-CN" sz="2400" b="0" i="0" u="none" spc="150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它是</a:t>
            </a:r>
            <a:r>
              <a:rPr sz="2400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</a:t>
            </a:r>
            <a:r>
              <a:rPr sz="300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 smtClean="0">
                <a:latin typeface="Times New Roman"/>
              </a:rPr>
              <a:t>⁠</a:t>
            </a:r>
            <a:r>
              <a:rPr lang="zh-CN" altLang="zh-CN" sz="2400" b="0" i="0" u="none" spc="150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边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形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3624" name="yt_image_13624">
            <a:extLst>
              <a:ext uri="">
                <a16:creationId xmlns="" xmlns:p14="http://schemas.microsoft.com/office/powerpoint/2010/main" xmlns:mc="http://schemas.openxmlformats.org/markup-compatibility/2006" xmlns:m="http://schemas.openxmlformats.org/officeDocument/2006/math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54416" y="3817890"/>
            <a:ext cx="1483167" cy="1485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626" name="yt_shape_13626"/>
          <p:cNvSpPr txBox="1"/>
          <p:nvPr/>
        </p:nvSpPr>
        <p:spPr>
          <a:xfrm>
            <a:off x="540119" y="5506719"/>
            <a:ext cx="11028489" cy="112287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把一个圆分成三个扇形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若圆的半径为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1_d8429,isEnd"/>
              </a:rPr>
              <a:t>则最小扇形的圆心角度数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sz="33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</a:t>
            </a:r>
            <a:r>
              <a:rPr sz="11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最大扇形的面积为</a:t>
            </a:r>
            <a:r>
              <a:rPr sz="33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15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21708617573">
            <a:extLst>
              <a:ext uri="{FF2B5EF4-FFF2-40B4-BE49-F238E27FC236}">
                <a16:creationId xmlns:a16="http://schemas.microsoft.com/office/drawing/2014/main" id="{C2826907-A1B4-8C3B-B13D-5A3A72C75E9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269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30FA13E-6EAD-1219-2366-55E03A7DEC5D}"/>
              </a:ext>
            </a:extLst>
          </p:cNvPr>
          <p:cNvSpPr txBox="1"/>
          <p:nvPr/>
        </p:nvSpPr>
        <p:spPr>
          <a:xfrm>
            <a:off x="2278908" y="181811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5EC370B-71F1-2905-5270-1F11E831FC66}"/>
              </a:ext>
            </a:extLst>
          </p:cNvPr>
          <p:cNvSpPr txBox="1"/>
          <p:nvPr/>
        </p:nvSpPr>
        <p:spPr>
          <a:xfrm>
            <a:off x="1194295" y="3294652"/>
            <a:ext cx="12849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2027</a:t>
            </a:r>
            <a:r>
              <a:rPr kumimoji="0" lang="zh-CN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  <a:sym typeface="_⨹_1_c95f1"/>
              </a:rPr>
              <a:t>　</a:t>
            </a:r>
            <a:r>
              <a:rPr kumimoji="0" lang="zh-CN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/>
            </a:r>
            <a:br>
              <a:rPr kumimoji="0" lang="zh-CN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A5AA0C7-C3C7-F6BB-0D79-A549C9274C56}"/>
              </a:ext>
            </a:extLst>
          </p:cNvPr>
          <p:cNvSpPr txBox="1"/>
          <p:nvPr/>
        </p:nvSpPr>
        <p:spPr>
          <a:xfrm>
            <a:off x="1059708" y="5935401"/>
            <a:ext cx="1094487" cy="73013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90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4521B6C0-CB3A-6603-91EF-5447DF7C0B14}"/>
                  </a:ext>
                </a:extLst>
              </p:cNvPr>
              <p:cNvSpPr txBox="1"/>
              <p:nvPr/>
            </p:nvSpPr>
            <p:spPr>
              <a:xfrm>
                <a:off x="5069733" y="5805264"/>
                <a:ext cx="805561" cy="7301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  <m:r>
                          <m:rPr>
                            <m:sty m:val="p"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4521B6C0-CB3A-6603-91EF-5447DF7C0B1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69733" y="5805264"/>
                <a:ext cx="805561" cy="730136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1087</Words>
  <Application>Microsoft Office PowerPoint</Application>
  <PresentationFormat>宽屏</PresentationFormat>
  <Paragraphs>126</Paragraphs>
  <Slides>15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27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44" baseType="lpstr">
      <vt:lpstr>,isEnd</vt:lpstr>
      <vt:lpstr>_⨹_1_1fc98</vt:lpstr>
      <vt:lpstr>_⨹_1_2f04e</vt:lpstr>
      <vt:lpstr>_⨹_1_39bed</vt:lpstr>
      <vt:lpstr>_⨹_1_3bd43,isEnd</vt:lpstr>
      <vt:lpstr>_⨹_1_5b242</vt:lpstr>
      <vt:lpstr>_⨹_1_c95f1</vt:lpstr>
      <vt:lpstr>_⨹_1_d0755,isEnd</vt:lpstr>
      <vt:lpstr>_⨹_1_ef04f</vt:lpstr>
      <vt:lpstr>_⨹_11_7bba9,isEnd</vt:lpstr>
      <vt:lpstr>_⨹_11_d8429,isEnd</vt:lpstr>
      <vt:lpstr>_⨹_2_382af</vt:lpstr>
      <vt:lpstr>_⨹_3_7cc15</vt:lpstr>
      <vt:lpstr>_⨹_6_53cca</vt:lpstr>
      <vt:lpstr>_⨹_6_d1ec9</vt:lpstr>
      <vt:lpstr>_⨹_7_a9a30,isEnd</vt:lpstr>
      <vt:lpstr>Finished</vt:lpstr>
      <vt:lpstr>W:6.005039,H:37.44</vt:lpstr>
      <vt:lpstr>等线</vt:lpstr>
      <vt:lpstr>等线 Light</vt:lpstr>
      <vt:lpstr>黑体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阳鑫</cp:lastModifiedBy>
  <cp:revision>11</cp:revision>
  <dcterms:created xsi:type="dcterms:W3CDTF">2024-07-23T04:16:09Z</dcterms:created>
  <dcterms:modified xsi:type="dcterms:W3CDTF">2024-07-24T00:52:11Z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A3D2DAF13E044C67A5AECFA2661B8942_13</vt:lpwstr>
  </property>
</Properties>
</file>