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12" r:id="rId4"/>
    <p:sldId id="305" r:id="rId5"/>
    <p:sldId id="306" r:id="rId6"/>
    <p:sldId id="307" r:id="rId7"/>
    <p:sldId id="308" r:id="rId8"/>
    <p:sldId id="315" r:id="rId9"/>
    <p:sldId id="309" r:id="rId10"/>
    <p:sldId id="310" r:id="rId11"/>
    <p:sldId id="319" r:id="rId12"/>
    <p:sldId id="311" r:id="rId13"/>
    <p:sldId id="317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3" d="100"/>
          <a:sy n="53" d="100"/>
        </p:scale>
        <p:origin x="544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81" name="yt_shape_14381"/>
          <p:cNvSpPr txBox="1"/>
          <p:nvPr/>
        </p:nvSpPr>
        <p:spPr>
          <a:xfrm>
            <a:off x="540119" y="900000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方法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画图分析法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方法点拨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利用图形分析数学问题是数形结合思想在数学中的体现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仔细读题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_c5d0e"/>
              </a:rPr>
              <a:t>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照题意画出有关图形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使图形各部分具有特定的含义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2_f32e4"/>
              </a:rPr>
              <a:t>通过图形找相等关系是解决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问题的关键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3" name="yt_shape_14383"/>
          <p:cNvSpPr txBox="1"/>
          <p:nvPr/>
        </p:nvSpPr>
        <p:spPr>
          <a:xfrm>
            <a:off x="540119" y="2810219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将一个正方形纸片先剪去一个宽为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的长条后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275fe"/>
              </a:rPr>
              <a:t>再从剩下的长方形纸片上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剪去一个宽为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若两长条的面积恰好相等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求这个正方形纸片的面积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【画图分析】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这个正方形纸片的边长为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15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则长条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的长为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15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2_b783c"/>
              </a:rPr>
              <a:t>宽为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长条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8cm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7_bbbd9"/>
              </a:rPr>
              <a:t>再根据题意结合长方形的面积公式可列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出关于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解出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再根据正方形面积公式求解即可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4" name="yt_image_14385" title="H_129.96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46447" y="5176609"/>
            <a:ext cx="2701681" cy="1438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4" name="yt_shape_14434"/>
          <p:cNvSpPr txBox="1"/>
          <p:nvPr/>
        </p:nvSpPr>
        <p:spPr>
          <a:xfrm>
            <a:off x="540000" y="900000"/>
            <a:ext cx="5467843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设老师和学生的年龄差为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岁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由题意可得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所以老师的年龄为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岁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今年老师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岁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FA5ECAF-256F-1DBC-49B0-2975081E4B24}"/>
              </a:ext>
            </a:extLst>
          </p:cNvPr>
          <p:cNvSpPr txBox="1"/>
          <p:nvPr/>
        </p:nvSpPr>
        <p:spPr>
          <a:xfrm>
            <a:off x="449989" y="853194"/>
            <a:ext cx="4982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设老师和学生的年龄差为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岁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828439D-8A46-F59D-A8DE-3774C3E7F367}"/>
              </a:ext>
            </a:extLst>
          </p:cNvPr>
          <p:cNvSpPr txBox="1"/>
          <p:nvPr/>
        </p:nvSpPr>
        <p:spPr>
          <a:xfrm>
            <a:off x="449989" y="1328682"/>
            <a:ext cx="5595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由题意可得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40334D8-2D88-848E-C420-1777F25BAA29}"/>
              </a:ext>
            </a:extLst>
          </p:cNvPr>
          <p:cNvSpPr txBox="1"/>
          <p:nvPr/>
        </p:nvSpPr>
        <p:spPr>
          <a:xfrm>
            <a:off x="449989" y="1804170"/>
            <a:ext cx="1934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C3AD2DB-1B81-F53E-C091-B4AB5A85CE28}"/>
              </a:ext>
            </a:extLst>
          </p:cNvPr>
          <p:cNvSpPr txBox="1"/>
          <p:nvPr/>
        </p:nvSpPr>
        <p:spPr>
          <a:xfrm>
            <a:off x="449989" y="2279658"/>
            <a:ext cx="520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所以老师的年龄为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岁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EFAC0F3-2A8E-5CE9-1C36-7349785E230A}"/>
              </a:ext>
            </a:extLst>
          </p:cNvPr>
          <p:cNvSpPr txBox="1"/>
          <p:nvPr/>
        </p:nvSpPr>
        <p:spPr>
          <a:xfrm>
            <a:off x="449989" y="2755146"/>
            <a:ext cx="2770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今年老师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7" name="yt_shape_14437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【变式训练】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温州某厂和杭州某厂同时生产某种型号的机器若干台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bab6c"/>
              </a:rPr>
              <a:t>温州厂可支援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外地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杭州厂可支援外地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现在决定给武汉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给南昌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d3d43"/>
              </a:rPr>
              <a:t>每台机器的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运费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设杭州厂运往南昌的机器为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graphicFrame>
        <p:nvGraphicFramePr>
          <p:cNvPr id="14438" name="yt_table_14438" title="H_171.3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2496465"/>
              </p:ext>
            </p:extLst>
          </p:nvPr>
        </p:nvGraphicFramePr>
        <p:xfrm>
          <a:off x="540000" y="2491930"/>
          <a:ext cx="11111998" cy="217627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1669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735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715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　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终点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起点</a:t>
                      </a:r>
                      <a:r>
                        <a:rPr lang="zh-CN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　　　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南昌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武汉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温州厂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杭州厂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4440" name="yt_shape_14440"/>
          <p:cNvSpPr txBox="1"/>
          <p:nvPr/>
        </p:nvSpPr>
        <p:spPr>
          <a:xfrm>
            <a:off x="540000" y="4937722"/>
            <a:ext cx="50783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用列表法表示机器的分配情况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9976" y="4668202"/>
            <a:ext cx="4467347" cy="1977481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40000" y="2491930"/>
            <a:ext cx="4115840" cy="100907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42" name="yt_shape_14442"/>
          <p:cNvSpPr txBox="1"/>
          <p:nvPr/>
        </p:nvSpPr>
        <p:spPr>
          <a:xfrm>
            <a:off x="540119" y="900000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若总运费为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8400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杭州厂运往南昌的机器应为多少台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总运费为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8400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b71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故杭州厂运往南昌的机器应为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试问有无可能使总运费是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7800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若有可能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请写出相应的调动方案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da343"/>
              </a:rPr>
              <a:t>若无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有可能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依题意有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7600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7800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符合实际意义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调动方案从杭州厂运往南昌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台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运往武汉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台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从温州厂运往南昌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台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2_8184a"/>
              </a:rPr>
              <a:t>运往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武汉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台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C86F355-A964-E737-B48D-00120D032BCA}"/>
              </a:ext>
            </a:extLst>
          </p:cNvPr>
          <p:cNvSpPr txBox="1"/>
          <p:nvPr/>
        </p:nvSpPr>
        <p:spPr>
          <a:xfrm>
            <a:off x="450108" y="1328682"/>
            <a:ext cx="113115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总运费为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8400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b71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9444AB4-8F3A-A81C-1804-82392EA8623A}"/>
              </a:ext>
            </a:extLst>
          </p:cNvPr>
          <p:cNvSpPr txBox="1"/>
          <p:nvPr/>
        </p:nvSpPr>
        <p:spPr>
          <a:xfrm>
            <a:off x="450108" y="1804170"/>
            <a:ext cx="1629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51CA603-CB65-A1F0-65CA-2BD8FB1093F1}"/>
              </a:ext>
            </a:extLst>
          </p:cNvPr>
          <p:cNvSpPr txBox="1"/>
          <p:nvPr/>
        </p:nvSpPr>
        <p:spPr>
          <a:xfrm>
            <a:off x="450108" y="2279658"/>
            <a:ext cx="475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故杭州厂运往南昌的机器应为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39ACDC0-CDF0-4007-3380-BE651F112D87}"/>
              </a:ext>
            </a:extLst>
          </p:cNvPr>
          <p:cNvSpPr txBox="1"/>
          <p:nvPr/>
        </p:nvSpPr>
        <p:spPr>
          <a:xfrm>
            <a:off x="450108" y="3706122"/>
            <a:ext cx="112513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有可能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依题意有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7600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7800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符合实际意义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33CF295-3F80-6900-D72B-B2E1C8F427B6}"/>
              </a:ext>
            </a:extLst>
          </p:cNvPr>
          <p:cNvSpPr txBox="1"/>
          <p:nvPr/>
        </p:nvSpPr>
        <p:spPr>
          <a:xfrm>
            <a:off x="450108" y="4181610"/>
            <a:ext cx="111528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调动方案从杭州厂运往南昌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台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运往武汉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台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从温州厂运往南昌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台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2_8184a"/>
              </a:rPr>
              <a:t>运往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7FB18F4-4BBF-C6CD-CC1D-4AFC9484B1CD}"/>
              </a:ext>
            </a:extLst>
          </p:cNvPr>
          <p:cNvSpPr txBox="1"/>
          <p:nvPr/>
        </p:nvSpPr>
        <p:spPr>
          <a:xfrm>
            <a:off x="450108" y="4657098"/>
            <a:ext cx="14945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武汉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台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87" name="yt_shape_14387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设这个正方形纸片的边长为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15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则长条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的长为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15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宽为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长条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1_022c1"/>
              </a:rPr>
              <a:t>的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长为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宽为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8cm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长条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面积恰好相等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这个正方形纸片的边长为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这个正方形纸片的面积是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576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3E82CD4-6B80-C82A-EE9E-6C5AB9C65BD8}"/>
              </a:ext>
            </a:extLst>
          </p:cNvPr>
          <p:cNvSpPr txBox="1"/>
          <p:nvPr/>
        </p:nvSpPr>
        <p:spPr>
          <a:xfrm>
            <a:off x="450108" y="853194"/>
            <a:ext cx="111274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设这个正方形纸片的边长为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15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则长条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的长为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15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宽为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长条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1_022c1"/>
              </a:rPr>
              <a:t>的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E357470-85D4-7507-1569-EC60AAF102A6}"/>
              </a:ext>
            </a:extLst>
          </p:cNvPr>
          <p:cNvSpPr txBox="1"/>
          <p:nvPr/>
        </p:nvSpPr>
        <p:spPr>
          <a:xfrm>
            <a:off x="450108" y="1328682"/>
            <a:ext cx="4048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长为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宽为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8cm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1D67776-7CCE-1CA1-3834-931F42FC8876}"/>
              </a:ext>
            </a:extLst>
          </p:cNvPr>
          <p:cNvSpPr txBox="1"/>
          <p:nvPr/>
        </p:nvSpPr>
        <p:spPr>
          <a:xfrm>
            <a:off x="450108" y="1804170"/>
            <a:ext cx="414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长条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面积恰好相等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0A97BC1-C487-276C-D13F-9FC1D62B6112}"/>
              </a:ext>
            </a:extLst>
          </p:cNvPr>
          <p:cNvSpPr txBox="1"/>
          <p:nvPr/>
        </p:nvSpPr>
        <p:spPr>
          <a:xfrm>
            <a:off x="450108" y="2279658"/>
            <a:ext cx="4680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DF33CF6-90AC-9BAB-51B2-D820B903ACBB}"/>
              </a:ext>
            </a:extLst>
          </p:cNvPr>
          <p:cNvSpPr txBox="1"/>
          <p:nvPr/>
        </p:nvSpPr>
        <p:spPr>
          <a:xfrm>
            <a:off x="450108" y="2755146"/>
            <a:ext cx="4818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这个正方形纸片的边长为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84BC961-ADF7-0932-0698-D7C3B61435CB}"/>
              </a:ext>
            </a:extLst>
          </p:cNvPr>
          <p:cNvSpPr txBox="1"/>
          <p:nvPr/>
        </p:nvSpPr>
        <p:spPr>
          <a:xfrm>
            <a:off x="450108" y="3230634"/>
            <a:ext cx="67491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这个正方形纸片的面积是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576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9" name="yt_image_14385" title="H_129.96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44272" y="1897782"/>
            <a:ext cx="2701681" cy="1438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89" name="yt_shape_14389"/>
          <p:cNvSpPr txBox="1"/>
          <p:nvPr/>
        </p:nvSpPr>
        <p:spPr>
          <a:xfrm>
            <a:off x="540119" y="900198"/>
            <a:ext cx="11111999" cy="171393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快车和慢车同时从甲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乙两地相向开出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快车的速度是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40km/h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ed947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快车已驶过中点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这时快车与慢车还相距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求慢车的速度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【思路指导】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本题的等量关系比较难寻找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7_23d13"/>
              </a:rPr>
              <a:t>我们可以将等量关系用画线段图的形式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呈现出来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4391" name="yt_image_14391" title="H_97.2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42731" y="2504690"/>
            <a:ext cx="3106537" cy="1234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93" name="yt_shape_14393"/>
          <p:cNvSpPr txBox="1"/>
          <p:nvPr/>
        </p:nvSpPr>
        <p:spPr>
          <a:xfrm>
            <a:off x="540119" y="3958586"/>
            <a:ext cx="11492915" cy="261680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由线段图可知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乙两地到中点的距离相等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所以等量关系为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7_22082"/>
              </a:rPr>
              <a:t>甲地到中点的距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乙地到中点的距离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设慢车的速度为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15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km/h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慢车的速度是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21km/h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3A1B888-9583-04FC-FAFB-2E0DB6E93D09}"/>
              </a:ext>
            </a:extLst>
          </p:cNvPr>
          <p:cNvSpPr txBox="1"/>
          <p:nvPr/>
        </p:nvSpPr>
        <p:spPr>
          <a:xfrm>
            <a:off x="450108" y="4789604"/>
            <a:ext cx="4083748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设慢车的速度为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15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km/h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457F56D-94E8-4A7C-BCE9-8F382078234C}"/>
              </a:ext>
            </a:extLst>
          </p:cNvPr>
          <p:cNvSpPr txBox="1"/>
          <p:nvPr/>
        </p:nvSpPr>
        <p:spPr>
          <a:xfrm>
            <a:off x="450108" y="5228517"/>
            <a:ext cx="5134673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0245E62-F03B-C853-2A06-330BD125D4A3}"/>
              </a:ext>
            </a:extLst>
          </p:cNvPr>
          <p:cNvSpPr txBox="1"/>
          <p:nvPr/>
        </p:nvSpPr>
        <p:spPr>
          <a:xfrm>
            <a:off x="450108" y="5667428"/>
            <a:ext cx="1781873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EAC0D70-075E-84DB-943D-1030D1166EB4}"/>
              </a:ext>
            </a:extLst>
          </p:cNvPr>
          <p:cNvSpPr txBox="1"/>
          <p:nvPr/>
        </p:nvSpPr>
        <p:spPr>
          <a:xfrm>
            <a:off x="450108" y="6106340"/>
            <a:ext cx="3701161" cy="490551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慢车的速度是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21km/h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97" name="yt_shape_14397"/>
          <p:cNvSpPr txBox="1"/>
          <p:nvPr/>
        </p:nvSpPr>
        <p:spPr>
          <a:xfrm>
            <a:off x="540119" y="900000"/>
            <a:ext cx="11111999" cy="233256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【变式训练】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乙两人同时从相距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千米的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地去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甲骑车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乙步行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86c28"/>
              </a:rPr>
              <a:t>甲的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速度是乙的速度的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甲到达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地停留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然后从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地返回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cf262"/>
              </a:rPr>
              <a:t>在途中遇见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这时距他们出发的时间恰好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两人的速度各是多少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f58bf"/>
              </a:rPr>
              <a:t>请先画出线段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再答解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画出线段图如下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4400" name="yt_shape_14400"/>
          <p:cNvSpPr txBox="1"/>
          <p:nvPr/>
        </p:nvSpPr>
        <p:spPr>
          <a:xfrm>
            <a:off x="540000" y="3418406"/>
            <a:ext cx="3773212" cy="79246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4400" b="0" i="0" u="none" spc="-4400">
                <a:solidFill>
                  <a:srgbClr val="1EE3CF"/>
                </a:solidFill>
                <a:effectLst/>
                <a:latin typeface="Times New Roman" pitchFamily="44"/>
                <a:ea typeface="宋体" pitchFamily="44"/>
              </a:rPr>
              <a:t> </a:t>
            </a:r>
            <a:r>
              <a:rPr lang="en-US" altLang="zh-CN" sz="4400" b="0" i="0" u="none" spc="28323">
                <a:solidFill>
                  <a:srgbClr val="1EE3CF"/>
                </a:solidFill>
                <a:effectLst/>
                <a:latin typeface="Times New Roman" pitchFamily="44"/>
                <a:ea typeface="宋体" pitchFamily="44"/>
              </a:rPr>
              <a:t> </a:t>
            </a:r>
          </a:p>
        </p:txBody>
      </p:sp>
      <p:pic>
        <p:nvPicPr>
          <p:cNvPr id="14399" name="yt_image_14399" title="H_69.48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8613" y="3260453"/>
            <a:ext cx="3735925" cy="882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402" name="yt_shape_14402"/>
              <p:cNvSpPr txBox="1"/>
              <p:nvPr/>
            </p:nvSpPr>
            <p:spPr>
              <a:xfrm>
                <a:off x="540119" y="4186980"/>
                <a:ext cx="11492915" cy="159069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设乙的速度为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千米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/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小时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则甲的速度为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千米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/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小时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甲遇见乙时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5_977f9"/>
                  </a:rPr>
                  <a:t>乙走的路程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可以表示为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千米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甲走的路程可以表示为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千米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所以可列方程为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</p:txBody>
          </p:sp>
        </mc:Choice>
        <mc:Fallback xmlns="">
          <p:sp>
            <p:nvSpPr>
              <p:cNvPr id="14402" name="yt_shape_1440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186980"/>
                <a:ext cx="11492915" cy="1590692"/>
              </a:xfrm>
              <a:prstGeom prst="rect">
                <a:avLst/>
              </a:prstGeom>
              <a:blipFill>
                <a:blip r:embed="rId3"/>
                <a:stretch>
                  <a:fillRect l="-1645" t="-3448" b="-107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766D85F-1271-F0B2-926D-78883CEB6B28}"/>
              </a:ext>
            </a:extLst>
          </p:cNvPr>
          <p:cNvSpPr txBox="1"/>
          <p:nvPr/>
        </p:nvSpPr>
        <p:spPr>
          <a:xfrm>
            <a:off x="450108" y="2755146"/>
            <a:ext cx="3228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画出线段图如下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1DF472A-1910-BF7C-02DE-2233D03FDA41}"/>
              </a:ext>
            </a:extLst>
          </p:cNvPr>
          <p:cNvSpPr txBox="1"/>
          <p:nvPr/>
        </p:nvSpPr>
        <p:spPr>
          <a:xfrm>
            <a:off x="450108" y="4140174"/>
            <a:ext cx="110956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设乙的速度为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/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则甲的速度为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/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甲遇见乙时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5_977f9"/>
              </a:rPr>
              <a:t>乙走的路程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911D5EE-7141-B812-A50B-E5C41F56E016}"/>
                  </a:ext>
                </a:extLst>
              </p:cNvPr>
              <p:cNvSpPr txBox="1"/>
              <p:nvPr/>
            </p:nvSpPr>
            <p:spPr>
              <a:xfrm>
                <a:off x="450108" y="4615662"/>
                <a:ext cx="9757473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可以表示为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千米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甲走的路程可以表示为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千米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911D5EE-7141-B812-A50B-E5C41F56E0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615662"/>
                <a:ext cx="9757473" cy="769062"/>
              </a:xfrm>
              <a:prstGeom prst="rect">
                <a:avLst/>
              </a:prstGeom>
              <a:blipFill>
                <a:blip r:embed="rId4"/>
                <a:stretch>
                  <a:fillRect l="-1000" r="-1000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61E29EA4-48A3-755A-B2C4-62998128F67A}"/>
              </a:ext>
            </a:extLst>
          </p:cNvPr>
          <p:cNvSpPr txBox="1"/>
          <p:nvPr/>
        </p:nvSpPr>
        <p:spPr>
          <a:xfrm>
            <a:off x="450108" y="5291112"/>
            <a:ext cx="4755261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所以可列方程为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yt_shape_14405"/>
          <p:cNvSpPr txBox="1"/>
          <p:nvPr/>
        </p:nvSpPr>
        <p:spPr>
          <a:xfrm>
            <a:off x="540000" y="5765397"/>
            <a:ext cx="7248779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甲的速度是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千米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小时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乙的速度是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千米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小时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4BCF770-0F4E-B19D-D962-7AC590196384}"/>
              </a:ext>
            </a:extLst>
          </p:cNvPr>
          <p:cNvSpPr txBox="1"/>
          <p:nvPr/>
        </p:nvSpPr>
        <p:spPr>
          <a:xfrm>
            <a:off x="449989" y="5718591"/>
            <a:ext cx="2926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49D1943-46B9-BA00-9A93-767F10600736}"/>
              </a:ext>
            </a:extLst>
          </p:cNvPr>
          <p:cNvSpPr txBox="1"/>
          <p:nvPr/>
        </p:nvSpPr>
        <p:spPr>
          <a:xfrm>
            <a:off x="449989" y="6194079"/>
            <a:ext cx="73587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甲的速度是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/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乙的速度是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/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11" grpId="0" build="allAtOnce"/>
      <p:bldP spid="1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07" name="yt_shape_14407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方法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列表分析法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某文艺团体为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希望工程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募捐组织了一次义演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售出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3ff5c"/>
              </a:rPr>
              <a:t>筹得票款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学生票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成人票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售出成人和学生票各多少张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3" name="yt_shape_14409"/>
          <p:cNvSpPr txBox="1"/>
          <p:nvPr/>
        </p:nvSpPr>
        <p:spPr>
          <a:xfrm>
            <a:off x="540000" y="2288778"/>
            <a:ext cx="5693866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问题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上面的问题中包含哪些等量关系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？</a:t>
            </a:r>
          </a:p>
          <a:p>
            <a:pPr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成人票数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学生票数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成人票款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学生票款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  <a:sym typeface=",isEnd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F2E4A05-E515-02FB-275D-D10BA2D11EBE}"/>
              </a:ext>
            </a:extLst>
          </p:cNvPr>
          <p:cNvSpPr txBox="1"/>
          <p:nvPr/>
        </p:nvSpPr>
        <p:spPr>
          <a:xfrm>
            <a:off x="4564789" y="2717460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297F375-11E8-547B-BF45-81F0BF2C28B2}"/>
              </a:ext>
            </a:extLst>
          </p:cNvPr>
          <p:cNvSpPr txBox="1"/>
          <p:nvPr/>
        </p:nvSpPr>
        <p:spPr>
          <a:xfrm>
            <a:off x="4564789" y="3192948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09" name="yt_shape_14409"/>
          <p:cNvSpPr txBox="1"/>
          <p:nvPr/>
        </p:nvSpPr>
        <p:spPr>
          <a:xfrm>
            <a:off x="540000" y="900198"/>
            <a:ext cx="5693866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30000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问题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2</a:t>
            </a:r>
          </a:p>
          <a:p>
            <a:pPr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设售出的学生票为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填写下表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graphicFrame>
        <p:nvGraphicFramePr>
          <p:cNvPr id="14414" name="yt_table_14414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126197"/>
              </p:ext>
            </p:extLst>
          </p:nvPr>
        </p:nvGraphicFramePr>
        <p:xfrm>
          <a:off x="540000" y="2060848"/>
          <a:ext cx="11111998" cy="17007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9620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49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450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928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售出票数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售出票款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928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学生票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15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928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成人票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900</a:t>
                      </a: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  <a:r>
                        <a:rPr lang="zh-CN" altLang="zh-CN" sz="2400" b="0" i="0" u="none" dirty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 dirty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900</a:t>
                      </a:r>
                      <a:r>
                        <a:rPr lang="zh-CN" altLang="zh-CN" sz="2400" b="0" i="0" u="none" dirty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 dirty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dirty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 dirty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dirty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4416" name="yt_shape_14416"/>
          <p:cNvSpPr txBox="1"/>
          <p:nvPr/>
        </p:nvSpPr>
        <p:spPr>
          <a:xfrm>
            <a:off x="540000" y="3812432"/>
            <a:ext cx="6924973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根据相等关系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成人票款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学生票款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列方程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</a:t>
            </a:r>
            <a:r>
              <a:rPr sz="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A1C2CB6-5B3A-5CF4-FFE8-79DC03E001DD}"/>
              </a:ext>
            </a:extLst>
          </p:cNvPr>
          <p:cNvSpPr txBox="1"/>
          <p:nvPr/>
        </p:nvSpPr>
        <p:spPr>
          <a:xfrm>
            <a:off x="5185216" y="2743583"/>
            <a:ext cx="3626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59B0D15-D69D-36BF-5F4D-BD96FD3AF1C9}"/>
              </a:ext>
            </a:extLst>
          </p:cNvPr>
          <p:cNvSpPr txBox="1"/>
          <p:nvPr/>
        </p:nvSpPr>
        <p:spPr>
          <a:xfrm>
            <a:off x="9109208" y="2767609"/>
            <a:ext cx="715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183070A-45B7-2DE9-D2F6-29DBDB195FDE}"/>
              </a:ext>
            </a:extLst>
          </p:cNvPr>
          <p:cNvSpPr txBox="1"/>
          <p:nvPr/>
        </p:nvSpPr>
        <p:spPr>
          <a:xfrm>
            <a:off x="4775641" y="3334537"/>
            <a:ext cx="1172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BA99AA0-5339-3755-D11C-4FBCF42729F4}"/>
              </a:ext>
            </a:extLst>
          </p:cNvPr>
          <p:cNvSpPr txBox="1"/>
          <p:nvPr/>
        </p:nvSpPr>
        <p:spPr>
          <a:xfrm>
            <a:off x="8366258" y="3325012"/>
            <a:ext cx="2086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4397A6D-9FC4-10EC-57E7-084B6238FE1E}"/>
              </a:ext>
            </a:extLst>
          </p:cNvPr>
          <p:cNvSpPr txBox="1"/>
          <p:nvPr/>
        </p:nvSpPr>
        <p:spPr>
          <a:xfrm>
            <a:off x="2278789" y="4241114"/>
            <a:ext cx="4298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E527FD8-6CAD-7798-FDB0-CB1AADFB0248}"/>
              </a:ext>
            </a:extLst>
          </p:cNvPr>
          <p:cNvSpPr txBox="1"/>
          <p:nvPr/>
        </p:nvSpPr>
        <p:spPr>
          <a:xfrm>
            <a:off x="2326414" y="4716602"/>
            <a:ext cx="14294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19" name="yt_shape_14419"/>
          <p:cNvSpPr txBox="1"/>
          <p:nvPr/>
        </p:nvSpPr>
        <p:spPr>
          <a:xfrm>
            <a:off x="540000" y="900000"/>
            <a:ext cx="546463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设所得学生票款为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填写下表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420" name="yt_table_14420" title="H_152.38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95677771"/>
                  </p:ext>
                </p:extLst>
              </p:nvPr>
            </p:nvGraphicFramePr>
            <p:xfrm>
              <a:off x="540000" y="1531667"/>
              <a:ext cx="11111998" cy="2061973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296200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704917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4445075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售出票数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售出票款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学生票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12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12"/>
                              <a:ea typeface="宋体" pitchFamily="12"/>
                            </a:rPr>
                            <a:t>​</a:t>
                          </a:r>
                          <a:r>
                            <a:rPr lang="en-US" altLang="zh-CN" sz="1500" b="0" i="1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𝑦</m:t>
                                  </m:r>
                                </m:num>
                                <m:den>
                                  <m: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 u="none">
                              <a:solidFill>
                                <a:srgbClr val="FF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成人票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12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12"/>
                              <a:ea typeface="宋体" pitchFamily="12"/>
                            </a:rPr>
                            <a:t>​</a:t>
                          </a:r>
                          <a:r>
                            <a:rPr lang="en-US" altLang="zh-CN" sz="1500" b="0" i="1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12000</m:t>
                                  </m:r>
                                  <m:r>
                                    <a:rPr lang="en-US" altLang="zh-CN" sz="2400" b="0" i="0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𝑦</m:t>
                                  </m:r>
                                </m:num>
                                <m:den>
                                  <m: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20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12000</a:t>
                          </a: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a16="http://schemas.microsoft.com/office/drawing/2014/main">
          <p:graphicFrame>
            <p:nvGraphicFramePr>
              <p:cNvPr id="14420" name="yt_table_14420" descr="{&quot;rangeId&quot;:14,&quot;mathAnswerShape&quot;:1}" title="H_152.38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95677771"/>
                  </p:ext>
                </p:extLst>
              </p:nvPr>
            </p:nvGraphicFramePr>
            <p:xfrm>
              <a:off x="540000" y="1531667"/>
              <a:ext cx="11111998" cy="1935227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296200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704917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4445075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15811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售出票数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售出票款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691452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学生票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80099" t="-76106" r="-120230" b="-1123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 u="none">
                              <a:solidFill>
                                <a:srgbClr val="FF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727964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成人票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80099" t="-165833" r="-120230" b="-58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12000</a:t>
                          </a: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422" name="yt_shape_14422"/>
              <p:cNvSpPr txBox="1"/>
              <p:nvPr/>
            </p:nvSpPr>
            <p:spPr>
              <a:xfrm>
                <a:off x="540000" y="3736467"/>
                <a:ext cx="6155531" cy="15906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根据相等关系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成人票数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学生票数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列方程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得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</a:t>
                </a:r>
                <a:r>
                  <a:rPr sz="1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得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4422" name="yt_shape_144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36467"/>
                <a:ext cx="6155531" cy="1590692"/>
              </a:xfrm>
              <a:prstGeom prst="rect">
                <a:avLst/>
              </a:prstGeom>
              <a:blipFill>
                <a:blip r:embed="rId3"/>
                <a:stretch>
                  <a:fillRect l="-3072" t="-3448" r="-2081" b="-107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1856CAB-E0E0-C6F8-947D-3C0A8EEB4EDA}"/>
                  </a:ext>
                </a:extLst>
              </p:cNvPr>
              <p:cNvSpPr txBox="1"/>
              <p:nvPr/>
            </p:nvSpPr>
            <p:spPr>
              <a:xfrm>
                <a:off x="5128066" y="2158736"/>
                <a:ext cx="532511" cy="69362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</a:rPr>
                  <a:t>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p14="http://schemas.microsoft.com/office/powerpoint/2010/main" xmlns:a16="http://schemas.microsoft.com/office/drawing/2014/main">
          <p:sp>
            <p:nvSpPr>
              <p:cNvPr id="2" name="文本框 1" descr="{'rangeId': 14, 'mathAnswerShape': 1}">
                <a:extLst>
                  <a:ext uri="{FF2B5EF4-FFF2-40B4-BE49-F238E27FC236}">
                    <a16:creationId xmlns:a16="http://schemas.microsoft.com/office/drawing/2014/main" id="{51856CAB-E0E0-C6F8-947D-3C0A8EEB4E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28066" y="2158736"/>
                <a:ext cx="532511" cy="69362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919A659D-5F74-5494-84C1-B0B21F435E06}"/>
              </a:ext>
            </a:extLst>
          </p:cNvPr>
          <p:cNvSpPr txBox="1"/>
          <p:nvPr/>
        </p:nvSpPr>
        <p:spPr>
          <a:xfrm>
            <a:off x="9242558" y="2301611"/>
            <a:ext cx="362649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8A1B9DE-B46A-797D-F684-B08CC05B9395}"/>
                  </a:ext>
                </a:extLst>
              </p:cNvPr>
              <p:cNvSpPr txBox="1"/>
              <p:nvPr/>
            </p:nvSpPr>
            <p:spPr>
              <a:xfrm>
                <a:off x="4775641" y="2840663"/>
                <a:ext cx="1226884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</a:rPr>
                  <a:t>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12000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p14="http://schemas.microsoft.com/office/powerpoint/2010/main" xmlns:a16="http://schemas.microsoft.com/office/drawing/2014/main">
          <p:sp>
            <p:nvSpPr>
              <p:cNvPr id="4" name="文本框 3" descr="{'rangeId': 14, 'mathAnswerShape': 1}">
                <a:extLst>
                  <a:ext uri="{FF2B5EF4-FFF2-40B4-BE49-F238E27FC236}">
                    <a16:creationId xmlns:a16="http://schemas.microsoft.com/office/drawing/2014/main" id="{28A1B9DE-B46A-797D-F684-B08CC05B93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75641" y="2840663"/>
                <a:ext cx="1226884" cy="73013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C3C14012-41D8-B81D-73CB-10B932633837}"/>
              </a:ext>
            </a:extLst>
          </p:cNvPr>
          <p:cNvSpPr txBox="1"/>
          <p:nvPr/>
        </p:nvSpPr>
        <p:spPr>
          <a:xfrm>
            <a:off x="8728208" y="2935913"/>
            <a:ext cx="14770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33A1BBF-6DD0-BA7C-C642-45DA37C44FFE}"/>
                  </a:ext>
                </a:extLst>
              </p:cNvPr>
              <p:cNvSpPr txBox="1"/>
              <p:nvPr/>
            </p:nvSpPr>
            <p:spPr>
              <a:xfrm>
                <a:off x="2326414" y="3956082"/>
                <a:ext cx="2903283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12000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900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33A1BBF-6DD0-BA7C-C642-45DA37C44F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26414" y="3956082"/>
                <a:ext cx="2903283" cy="769062"/>
              </a:xfrm>
              <a:prstGeom prst="rect">
                <a:avLst/>
              </a:prstGeom>
              <a:blipFill>
                <a:blip r:embed="rId6"/>
                <a:stretch>
                  <a:fillRect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00A47B1A-8E5A-1BAB-19B1-D6A6ED6E0123}"/>
              </a:ext>
            </a:extLst>
          </p:cNvPr>
          <p:cNvSpPr txBox="1"/>
          <p:nvPr/>
        </p:nvSpPr>
        <p:spPr>
          <a:xfrm>
            <a:off x="2326414" y="4812852"/>
            <a:ext cx="1581849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26" name="yt_shape_14426"/>
          <p:cNvSpPr txBox="1"/>
          <p:nvPr/>
        </p:nvSpPr>
        <p:spPr>
          <a:xfrm>
            <a:off x="540000" y="900000"/>
            <a:ext cx="10618291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问题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如果票价不变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那么售出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张票所得票款可能是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10001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问题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设成人票售出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则学生票售出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10001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799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不符合题意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即票价不变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售出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张票所得票款不可能是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10001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E4C8D3F-A850-2882-6BE2-56FB2D5E50A9}"/>
              </a:ext>
            </a:extLst>
          </p:cNvPr>
          <p:cNvSpPr txBox="1"/>
          <p:nvPr/>
        </p:nvSpPr>
        <p:spPr>
          <a:xfrm>
            <a:off x="449989" y="1328682"/>
            <a:ext cx="85335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问题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设成人票售出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z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则学生票售出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z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636EA06-59FD-F040-7A42-B3763B98F9BB}"/>
              </a:ext>
            </a:extLst>
          </p:cNvPr>
          <p:cNvSpPr txBox="1"/>
          <p:nvPr/>
        </p:nvSpPr>
        <p:spPr>
          <a:xfrm>
            <a:off x="449989" y="1804170"/>
            <a:ext cx="5485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z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z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10001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1D896DC-D079-5DEE-270D-AB88C7E8D1E0}"/>
              </a:ext>
            </a:extLst>
          </p:cNvPr>
          <p:cNvSpPr txBox="1"/>
          <p:nvPr/>
        </p:nvSpPr>
        <p:spPr>
          <a:xfrm>
            <a:off x="449989" y="2279658"/>
            <a:ext cx="42043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z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799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不符合题意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06FE1CD-0658-24CB-EA2A-4D689943A000}"/>
              </a:ext>
            </a:extLst>
          </p:cNvPr>
          <p:cNvSpPr txBox="1"/>
          <p:nvPr/>
        </p:nvSpPr>
        <p:spPr>
          <a:xfrm>
            <a:off x="449989" y="2755146"/>
            <a:ext cx="7342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即票价不变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售出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张票所得票款不可能是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10001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29" name="yt_shape_14429"/>
          <p:cNvSpPr txBox="1"/>
          <p:nvPr/>
        </p:nvSpPr>
        <p:spPr>
          <a:xfrm>
            <a:off x="540120" y="900000"/>
            <a:ext cx="11111880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一名学生问老师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你今年多大了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老师风趣地说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db53e"/>
              </a:rPr>
              <a:t>我像你这么大的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你到我这么大时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我已经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岁了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则今年老师多少岁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【思路引导】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列出表格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可将复杂的数量关系直观地呈现出来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7_04f93"/>
              </a:rPr>
              <a:t>表示老师和学生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的年龄差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431" name="yt_table_14431" title="H_178.5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8470290"/>
              </p:ext>
            </p:extLst>
          </p:nvPr>
        </p:nvGraphicFramePr>
        <p:xfrm>
          <a:off x="540000" y="2954754"/>
          <a:ext cx="11111999" cy="226771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9291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14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91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老师的年龄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学生的年龄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老师像学生这么大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学生到老师这么大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今年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4433" name="yt_shape_14433"/>
          <p:cNvSpPr txBox="1"/>
          <p:nvPr/>
        </p:nvSpPr>
        <p:spPr>
          <a:xfrm>
            <a:off x="540000" y="5424790"/>
            <a:ext cx="5078313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等量关系是老师和学生的年龄差相等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1115</Words>
  <Application>Microsoft Office PowerPoint</Application>
  <PresentationFormat>宽屏</PresentationFormat>
  <Paragraphs>145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46" baseType="lpstr">
      <vt:lpstr>,isEnd</vt:lpstr>
      <vt:lpstr>_⨹_1_022c1</vt:lpstr>
      <vt:lpstr>_⨹_1_b7124</vt:lpstr>
      <vt:lpstr>_⨹_1_c5d0e</vt:lpstr>
      <vt:lpstr>_⨹_1_ed947</vt:lpstr>
      <vt:lpstr>_⨹_11_275fe</vt:lpstr>
      <vt:lpstr>_⨹_12_f32e4</vt:lpstr>
      <vt:lpstr>_⨹_17_23d13</vt:lpstr>
      <vt:lpstr>_⨹_17_bbbd9</vt:lpstr>
      <vt:lpstr>_⨹_2_8184a</vt:lpstr>
      <vt:lpstr>_⨹_2_86c28</vt:lpstr>
      <vt:lpstr>_⨹_2_b783c</vt:lpstr>
      <vt:lpstr>_⨹_2_da343</vt:lpstr>
      <vt:lpstr>_⨹_4_3ff5c</vt:lpstr>
      <vt:lpstr>_⨹_5_977f9</vt:lpstr>
      <vt:lpstr>_⨹_5_cf262</vt:lpstr>
      <vt:lpstr>_⨹_5_d3d43</vt:lpstr>
      <vt:lpstr>_⨹_6_bab6c</vt:lpstr>
      <vt:lpstr>_⨹_6_f58bf</vt:lpstr>
      <vt:lpstr>_⨹_7_04f93</vt:lpstr>
      <vt:lpstr>_⨹_7_22082</vt:lpstr>
      <vt:lpstr>_⨹_7_db53e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11</cp:revision>
  <dcterms:created xsi:type="dcterms:W3CDTF">2024-07-23T04:16:09Z</dcterms:created>
  <dcterms:modified xsi:type="dcterms:W3CDTF">2024-07-24T01:00:25Z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