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8" r:id="rId5"/>
    <p:sldId id="309" r:id="rId6"/>
    <p:sldId id="313" r:id="rId7"/>
    <p:sldId id="319" r:id="rId8"/>
    <p:sldId id="321" r:id="rId9"/>
    <p:sldId id="324" r:id="rId10"/>
    <p:sldId id="325" r:id="rId11"/>
    <p:sldId id="331" r:id="rId12"/>
    <p:sldId id="335" r:id="rId13"/>
    <p:sldId id="333" r:id="rId14"/>
    <p:sldId id="33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48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" name="yt_shape_12800"/>
          <p:cNvSpPr txBox="1"/>
          <p:nvPr/>
        </p:nvSpPr>
        <p:spPr>
          <a:xfrm>
            <a:off x="540000" y="900000"/>
            <a:ext cx="30861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23403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99" name="yt_image_12799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2" name="yt_image_12802" title="H_289.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6815" y="1772816"/>
            <a:ext cx="4558370" cy="395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1" name="yt_shape_12861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60" name="yt_image_1286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63" name="yt_shape_12863"/>
              <p:cNvSpPr txBox="1"/>
              <p:nvPr/>
            </p:nvSpPr>
            <p:spPr>
              <a:xfrm>
                <a:off x="540119" y="1482165"/>
                <a:ext cx="11492915" cy="34569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阅读材料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对于任何数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我们规定符号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的意义是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9ed0"/>
                  </a:rPr>
                  <a:t>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按照这个规定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1c01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　　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863" name="yt_shape_12863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3456908"/>
              </a:xfrm>
              <a:prstGeom prst="rect">
                <a:avLst/>
              </a:prstGeom>
              <a:blipFill>
                <a:blip r:embed="rId3"/>
                <a:stretch>
                  <a:fillRect l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65" name="yt_shape_12865"/>
              <p:cNvSpPr txBox="1"/>
              <p:nvPr/>
            </p:nvSpPr>
            <p:spPr>
              <a:xfrm>
                <a:off x="540000" y="900000"/>
                <a:ext cx="4897174" cy="5556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sSup>
                                <m:sSup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　　　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65" name="yt_shape_12865" descr="{&quot;rangeId&quot;:24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97174" cy="5556201"/>
              </a:xfrm>
              <a:prstGeom prst="rect">
                <a:avLst/>
              </a:prstGeom>
              <a:blipFill>
                <a:blip r:embed="rId2"/>
                <a:stretch>
                  <a:fillRect l="-3861" r="-2864" b="-25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AD30C5-1B31-6F2C-D736-DF43D5601463}"/>
                  </a:ext>
                </a:extLst>
              </p:cNvPr>
              <p:cNvSpPr txBox="1"/>
              <p:nvPr/>
            </p:nvSpPr>
            <p:spPr>
              <a:xfrm>
                <a:off x="449989" y="853194"/>
                <a:ext cx="50298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mathAnswerShape': 1, 'NoSplit': 1}">
                <a:extLst>
                  <a:ext uri="{FF2B5EF4-FFF2-40B4-BE49-F238E27FC236}">
                    <a16:creationId xmlns:a16="http://schemas.microsoft.com/office/drawing/2014/main" id="{23AD30C5-1B31-6F2C-D736-DF43D5601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853194"/>
                <a:ext cx="5029898" cy="768046"/>
              </a:xfrm>
              <a:prstGeom prst="rect">
                <a:avLst/>
              </a:prstGeom>
              <a:blipFill>
                <a:blip r:embed="rId3"/>
                <a:stretch>
                  <a:fillRect l="-1939" r="-19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11A944B-DCC6-8096-1E6B-4C6BB7F0E955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2845499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mathAnswerShape': 1, 'NoSplit': 1}">
                <a:extLst>
                  <a:ext uri="{FF2B5EF4-FFF2-40B4-BE49-F238E27FC236}">
                    <a16:creationId xmlns:a16="http://schemas.microsoft.com/office/drawing/2014/main" id="{D11A944B-DCC6-8096-1E6B-4C6BB7F0E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2845499" cy="768045"/>
              </a:xfrm>
              <a:prstGeom prst="rect">
                <a:avLst/>
              </a:prstGeom>
              <a:blipFill>
                <a:blip r:embed="rId4"/>
                <a:stretch>
                  <a:fillRect l="-3426" r="-32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52BB35-FD82-DE89-E14D-19EF7C66D2EF}"/>
                  </a:ext>
                </a:extLst>
              </p:cNvPr>
              <p:cNvSpPr txBox="1"/>
              <p:nvPr/>
            </p:nvSpPr>
            <p:spPr>
              <a:xfrm>
                <a:off x="449989" y="2202061"/>
                <a:ext cx="3074988" cy="12464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sSup>
                                <m:sSupPr>
                                  <m:ctrlP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　　　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mathAnswerShape': 1, 'NoSplit': 1}">
                <a:extLst>
                  <a:ext uri="{FF2B5EF4-FFF2-40B4-BE49-F238E27FC236}">
                    <a16:creationId xmlns:a16="http://schemas.microsoft.com/office/drawing/2014/main" id="{5152BB35-FD82-DE89-E14D-19EF7C66D2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061"/>
                <a:ext cx="3074988" cy="1246455"/>
              </a:xfrm>
              <a:prstGeom prst="rect">
                <a:avLst/>
              </a:prstGeom>
              <a:blipFill>
                <a:blip r:embed="rId5"/>
                <a:stretch>
                  <a:fillRect l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C980B12-AD47-1E0C-CF51-13CB6217D92E}"/>
              </a:ext>
            </a:extLst>
          </p:cNvPr>
          <p:cNvSpPr txBox="1"/>
          <p:nvPr/>
        </p:nvSpPr>
        <p:spPr>
          <a:xfrm>
            <a:off x="449989" y="3354905"/>
            <a:ext cx="471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6E8477-33F2-7D8C-0747-8F4DE77AB691}"/>
              </a:ext>
            </a:extLst>
          </p:cNvPr>
          <p:cNvSpPr txBox="1"/>
          <p:nvPr/>
        </p:nvSpPr>
        <p:spPr>
          <a:xfrm>
            <a:off x="449989" y="3830392"/>
            <a:ext cx="303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7BF5E8-BB69-5BCB-E9B5-BBFC4464F5B6}"/>
              </a:ext>
            </a:extLst>
          </p:cNvPr>
          <p:cNvSpPr txBox="1"/>
          <p:nvPr/>
        </p:nvSpPr>
        <p:spPr>
          <a:xfrm>
            <a:off x="449989" y="4305880"/>
            <a:ext cx="160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208EDE8-1AE6-31AE-834A-65AA057A7763}"/>
                  </a:ext>
                </a:extLst>
              </p:cNvPr>
              <p:cNvSpPr txBox="1"/>
              <p:nvPr/>
            </p:nvSpPr>
            <p:spPr>
              <a:xfrm>
                <a:off x="449989" y="4781368"/>
                <a:ext cx="299472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4, 'mathAnswerShape': 1, 'NoSplit': 1}">
                <a:extLst>
                  <a:ext uri="{FF2B5EF4-FFF2-40B4-BE49-F238E27FC236}">
                    <a16:creationId xmlns:a16="http://schemas.microsoft.com/office/drawing/2014/main" id="{2208EDE8-1AE6-31AE-834A-65AA057A77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1368"/>
                <a:ext cx="2994724" cy="768045"/>
              </a:xfrm>
              <a:prstGeom prst="rect">
                <a:avLst/>
              </a:prstGeom>
              <a:blipFill>
                <a:blip r:embed="rId6"/>
                <a:stretch>
                  <a:fillRect l="-3259" r="-325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03BA1BC-CE13-A6F4-359D-9674441C6DCE}"/>
              </a:ext>
            </a:extLst>
          </p:cNvPr>
          <p:cNvSpPr txBox="1"/>
          <p:nvPr/>
        </p:nvSpPr>
        <p:spPr>
          <a:xfrm>
            <a:off x="449989" y="545580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43E491-BEC8-2910-D503-175D5F04E1DB}"/>
              </a:ext>
            </a:extLst>
          </p:cNvPr>
          <p:cNvSpPr txBox="1"/>
          <p:nvPr/>
        </p:nvSpPr>
        <p:spPr>
          <a:xfrm>
            <a:off x="449989" y="593129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67" name="yt_shape_12867"/>
              <p:cNvSpPr txBox="1"/>
              <p:nvPr/>
            </p:nvSpPr>
            <p:spPr>
              <a:xfrm>
                <a:off x="540119" y="900000"/>
                <a:ext cx="11100497" cy="41687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数学课上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老师出示了这样一道题目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求多项式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fa3b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解完这道题后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944d"/>
                  </a:rPr>
                  <a:t>张恒同学指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是多余的条件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师生讨论后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一致认为这种说法是正确的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4461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老师及时给予表扬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同学们对张恒同学敢于提出自己的见解投去了赞赏的目光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请你说明正确的理由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所以原式的值为常数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取值无关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故张恒的说法正确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67" name="yt_shape_128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00497" cy="4168705"/>
              </a:xfrm>
              <a:prstGeom prst="rect">
                <a:avLst/>
              </a:prstGeom>
              <a:blipFill>
                <a:blip r:embed="rId2"/>
                <a:stretch>
                  <a:fillRect l="-1702" r="-1647" b="-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1E5FC3-B790-2A61-42F9-7B43728C21AD}"/>
              </a:ext>
            </a:extLst>
          </p:cNvPr>
          <p:cNvSpPr txBox="1"/>
          <p:nvPr/>
        </p:nvSpPr>
        <p:spPr>
          <a:xfrm>
            <a:off x="450108" y="3622556"/>
            <a:ext cx="10267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125068-BEAA-FC02-A886-F999D7612FE9}"/>
              </a:ext>
            </a:extLst>
          </p:cNvPr>
          <p:cNvSpPr txBox="1"/>
          <p:nvPr/>
        </p:nvSpPr>
        <p:spPr>
          <a:xfrm>
            <a:off x="450108" y="4098044"/>
            <a:ext cx="585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所以原式的值为常数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取值无关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CFF7AD-4016-4B06-BA89-0E793FD6D569}"/>
              </a:ext>
            </a:extLst>
          </p:cNvPr>
          <p:cNvSpPr txBox="1"/>
          <p:nvPr/>
        </p:nvSpPr>
        <p:spPr>
          <a:xfrm>
            <a:off x="450108" y="4573532"/>
            <a:ext cx="2770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故张恒的说法正确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" name="yt_shape_12871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受此启发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老师又出示了一道题目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取任何值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f91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的值都不变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求系数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请你解决这个问题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由多项式的值与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的取值无关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333FE7-3DFA-0F4E-52E6-ED16EED0E3D6}"/>
              </a:ext>
            </a:extLst>
          </p:cNvPr>
          <p:cNvSpPr txBox="1"/>
          <p:nvPr/>
        </p:nvSpPr>
        <p:spPr>
          <a:xfrm>
            <a:off x="450108" y="1804170"/>
            <a:ext cx="689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871ECE-5470-89AF-1F53-CDA9926D8376}"/>
              </a:ext>
            </a:extLst>
          </p:cNvPr>
          <p:cNvSpPr txBox="1"/>
          <p:nvPr/>
        </p:nvSpPr>
        <p:spPr>
          <a:xfrm>
            <a:off x="450108" y="2279658"/>
            <a:ext cx="6449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由多项式的值与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D454AF-0600-7060-2836-D29E2870C309}"/>
              </a:ext>
            </a:extLst>
          </p:cNvPr>
          <p:cNvSpPr txBox="1"/>
          <p:nvPr/>
        </p:nvSpPr>
        <p:spPr>
          <a:xfrm>
            <a:off x="497733" y="2755146"/>
            <a:ext cx="166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F9B70D-B5BC-2A70-22F0-D770BAF6E738}"/>
              </a:ext>
            </a:extLst>
          </p:cNvPr>
          <p:cNvSpPr txBox="1"/>
          <p:nvPr/>
        </p:nvSpPr>
        <p:spPr>
          <a:xfrm>
            <a:off x="450108" y="3230634"/>
            <a:ext cx="2724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5" name="yt_shape_12805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04" name="yt_image_1280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7" name="yt_shape_12807"/>
          <p:cNvSpPr txBox="1"/>
          <p:nvPr/>
        </p:nvSpPr>
        <p:spPr>
          <a:xfrm>
            <a:off x="540000" y="1482165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代数式的相关概念及求值</a:t>
            </a:r>
          </a:p>
        </p:txBody>
      </p:sp>
      <p:sp>
        <p:nvSpPr>
          <p:cNvPr id="12808" name="yt_shape_12808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不是代数式的是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09" name="yt_table_12809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6393465"/>
                  </p:ext>
                </p:extLst>
              </p:nvPr>
            </p:nvGraphicFramePr>
            <p:xfrm>
              <a:off x="540056" y="2450902"/>
              <a:ext cx="8852854" cy="675005"/>
            </p:xfrm>
            <a:graphic>
              <a:graphicData uri="http://schemas.openxmlformats.org/drawingml/2006/table">
                <a:tbl>
                  <a:tblPr/>
                  <a:tblGrid>
                    <a:gridCol w="2854643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  <a:gridCol w="2559368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09" name="yt_table_12809" descr="{&quot;rangeId&quot;:3,&quot;type&quot;:&quot;Option&quot;}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6393465"/>
                  </p:ext>
                </p:extLst>
              </p:nvPr>
            </p:nvGraphicFramePr>
            <p:xfrm>
              <a:off x="540056" y="2450902"/>
              <a:ext cx="8852854" cy="636080"/>
            </p:xfrm>
            <a:graphic>
              <a:graphicData uri="http://schemas.openxmlformats.org/drawingml/2006/table">
                <a:tbl>
                  <a:tblPr/>
                  <a:tblGrid>
                    <a:gridCol w="2854643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  <a:gridCol w="2559368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100" r="-16666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10" name="yt_shape_12810"/>
          <p:cNvSpPr txBox="1"/>
          <p:nvPr/>
        </p:nvSpPr>
        <p:spPr>
          <a:xfrm>
            <a:off x="540000" y="3137629"/>
            <a:ext cx="85343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11" name="yt_table_128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029353"/>
              </p:ext>
            </p:extLst>
          </p:nvPr>
        </p:nvGraphicFramePr>
        <p:xfrm>
          <a:off x="540056" y="3616932"/>
          <a:ext cx="7507543" cy="950976"/>
        </p:xfrm>
        <a:graphic>
          <a:graphicData uri="http://schemas.openxmlformats.org/drawingml/2006/table">
            <a:tbl>
              <a:tblPr/>
              <a:tblGrid>
                <a:gridCol w="4931030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2576513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</a:tbl>
          </a:graphicData>
        </a:graphic>
      </p:graphicFrame>
      <p:pic>
        <p:nvPicPr>
          <p:cNvPr id="3" name="yt_shape_1721708543565">
            <a:extLst>
              <a:ext uri="{FF2B5EF4-FFF2-40B4-BE49-F238E27FC236}">
                <a16:creationId xmlns:a16="http://schemas.microsoft.com/office/drawing/2014/main" id="{3A8EEB2E-F91F-207B-7F54-3A43E8EEF4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2DC9DE-07ED-0941-D867-6CDBD0AE6F80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5FF241-D591-D7D9-4AB6-C71C5622E300}"/>
              </a:ext>
            </a:extLst>
          </p:cNvPr>
          <p:cNvSpPr txBox="1"/>
          <p:nvPr/>
        </p:nvSpPr>
        <p:spPr>
          <a:xfrm>
            <a:off x="8089039" y="3090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7" name="yt_shape_12817"/>
          <p:cNvSpPr txBox="1"/>
          <p:nvPr/>
        </p:nvSpPr>
        <p:spPr>
          <a:xfrm>
            <a:off x="540119" y="356731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595a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B2A3B2-65F0-D3AD-0B52-ABAC4C8F35AA}"/>
              </a:ext>
            </a:extLst>
          </p:cNvPr>
          <p:cNvSpPr txBox="1"/>
          <p:nvPr/>
        </p:nvSpPr>
        <p:spPr>
          <a:xfrm>
            <a:off x="1059708" y="399599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813"/>
          <p:cNvSpPr txBox="1"/>
          <p:nvPr/>
        </p:nvSpPr>
        <p:spPr>
          <a:xfrm>
            <a:off x="540119" y="9152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页随堂练习第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图中是一个数值转换机的示意图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4232"/>
              </a:rPr>
              <a:t>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输出的结果为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8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449755"/>
              </p:ext>
            </p:extLst>
          </p:nvPr>
        </p:nvGraphicFramePr>
        <p:xfrm>
          <a:off x="540056" y="1874723"/>
          <a:ext cx="9005254" cy="475488"/>
        </p:xfrm>
        <a:graphic>
          <a:graphicData uri="http://schemas.openxmlformats.org/drawingml/2006/table">
            <a:tbl>
              <a:tblPr/>
              <a:tblGrid>
                <a:gridCol w="2854643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pic>
        <p:nvPicPr>
          <p:cNvPr id="6" name="yt_image_12814_skip" title="H_80.2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981" y="2488525"/>
            <a:ext cx="3160902" cy="9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28CCDFA-AFB5-25BB-8B0B-7DFA1E5911C3}"/>
              </a:ext>
            </a:extLst>
          </p:cNvPr>
          <p:cNvSpPr txBox="1"/>
          <p:nvPr/>
        </p:nvSpPr>
        <p:spPr>
          <a:xfrm>
            <a:off x="4564908" y="13439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8" name="yt_shape_12818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整式的有关概念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19" name="yt_shape_12819"/>
              <p:cNvSpPr txBox="1"/>
              <p:nvPr/>
            </p:nvSpPr>
            <p:spPr>
              <a:xfrm>
                <a:off x="540119" y="1389434"/>
                <a:ext cx="11111999" cy="13236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在式子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2025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2b05"/>
                  </a:rPr>
                  <a:t>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m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m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2025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m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m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19" name="yt_shape_1281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323632"/>
              </a:xfrm>
              <a:prstGeom prst="rect">
                <a:avLst/>
              </a:prstGeom>
              <a:blipFill>
                <a:blip r:embed="rId2"/>
                <a:stretch>
                  <a:fillRect l="-1701" r="-1647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21" name="yt_shape_12821"/>
          <p:cNvSpPr txBox="1"/>
          <p:nvPr/>
        </p:nvSpPr>
        <p:spPr>
          <a:xfrm>
            <a:off x="540119" y="27638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4d4f,isEnd"/>
              </a:rPr>
              <a:t>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中二次项系数为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543626">
            <a:extLst>
              <a:ext uri="{FF2B5EF4-FFF2-40B4-BE49-F238E27FC236}">
                <a16:creationId xmlns:a16="http://schemas.microsoft.com/office/drawing/2014/main" id="{BE7FBD84-187D-7D6A-3816-DBD26050EC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6EBE15-62C2-F6AF-4988-2048AE904252}"/>
                  </a:ext>
                </a:extLst>
              </p:cNvPr>
              <p:cNvSpPr txBox="1"/>
              <p:nvPr/>
            </p:nvSpPr>
            <p:spPr>
              <a:xfrm>
                <a:off x="8712664" y="1342628"/>
                <a:ext cx="18056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mathAnswerShape': 1}">
                <a:extLst>
                  <a:ext uri="{FF2B5EF4-FFF2-40B4-BE49-F238E27FC236}">
                    <a16:creationId xmlns:a16="http://schemas.microsoft.com/office/drawing/2014/main" id="{7B6EBE15-62C2-F6AF-4988-2048AE9042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2664" y="1342628"/>
                <a:ext cx="1805686" cy="768490"/>
              </a:xfrm>
              <a:prstGeom prst="rect">
                <a:avLst/>
              </a:prstGeom>
              <a:blipFill>
                <a:blip r:embed="rId4"/>
                <a:stretch>
                  <a:fillRect l="-506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BAA6817-F9DF-ED91-8AA2-9605DD7B3EE1}"/>
              </a:ext>
            </a:extLst>
          </p:cNvPr>
          <p:cNvCxnSpPr/>
          <p:nvPr/>
        </p:nvCxnSpPr>
        <p:spPr>
          <a:xfrm>
            <a:off x="8497876" y="2083362"/>
            <a:ext cx="193046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277BE98-04C6-972A-2EA1-5B11921719F9}"/>
                  </a:ext>
                </a:extLst>
              </p:cNvPr>
              <p:cNvSpPr txBox="1"/>
              <p:nvPr/>
            </p:nvSpPr>
            <p:spPr>
              <a:xfrm>
                <a:off x="1107333" y="2017506"/>
                <a:ext cx="310743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hasSerialNum': 1, 'mathAnswerShape': 1}">
                <a:extLst>
                  <a:ext uri="{FF2B5EF4-FFF2-40B4-BE49-F238E27FC236}">
                    <a16:creationId xmlns:a16="http://schemas.microsoft.com/office/drawing/2014/main" id="{7277BE98-04C6-972A-2EA1-5B1192171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2017506"/>
                <a:ext cx="3107436" cy="729565"/>
              </a:xfrm>
              <a:prstGeom prst="rect">
                <a:avLst/>
              </a:prstGeom>
              <a:blipFill>
                <a:blip r:embed="rId5"/>
                <a:stretch>
                  <a:fillRect l="-314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43A1404-C127-C9B9-E253-569AAE052928}"/>
              </a:ext>
            </a:extLst>
          </p:cNvPr>
          <p:cNvCxnSpPr/>
          <p:nvPr/>
        </p:nvCxnSpPr>
        <p:spPr>
          <a:xfrm>
            <a:off x="844919" y="2719315"/>
            <a:ext cx="32798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336E54B-F1DC-1B8E-BD7A-FD39213E9AFB}"/>
                  </a:ext>
                </a:extLst>
              </p:cNvPr>
              <p:cNvSpPr txBox="1"/>
              <p:nvPr/>
            </p:nvSpPr>
            <p:spPr>
              <a:xfrm>
                <a:off x="5558683" y="2017506"/>
                <a:ext cx="47806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8, 'hasSerialNum': 1, 'mathAnswerShape': 1}">
                <a:extLst>
                  <a:ext uri="{FF2B5EF4-FFF2-40B4-BE49-F238E27FC236}">
                    <a16:creationId xmlns:a16="http://schemas.microsoft.com/office/drawing/2014/main" id="{3336E54B-F1DC-1B8E-BD7A-FD39213E9A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8683" y="2017506"/>
                <a:ext cx="4780661" cy="729565"/>
              </a:xfrm>
              <a:prstGeom prst="rect">
                <a:avLst/>
              </a:prstGeom>
              <a:blipFill>
                <a:blip r:embed="rId6"/>
                <a:stretch>
                  <a:fillRect l="-204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B39FEF9-05BB-B506-C24B-7098C8504D1B}"/>
              </a:ext>
            </a:extLst>
          </p:cNvPr>
          <p:cNvCxnSpPr/>
          <p:nvPr/>
        </p:nvCxnSpPr>
        <p:spPr>
          <a:xfrm>
            <a:off x="5343894" y="2719315"/>
            <a:ext cx="49054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FC60F92A-34A6-02B7-F4A6-437BF5DD832B}"/>
              </a:ext>
            </a:extLst>
          </p:cNvPr>
          <p:cNvSpPr txBox="1"/>
          <p:nvPr/>
        </p:nvSpPr>
        <p:spPr>
          <a:xfrm>
            <a:off x="4180733" y="271704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6435E08-79CE-3507-3C7E-6EB959ADE65E}"/>
              </a:ext>
            </a:extLst>
          </p:cNvPr>
          <p:cNvSpPr txBox="1"/>
          <p:nvPr/>
        </p:nvSpPr>
        <p:spPr>
          <a:xfrm>
            <a:off x="8413007" y="27170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026B54-92A1-1592-543B-8CDD7DDEB425}"/>
              </a:ext>
            </a:extLst>
          </p:cNvPr>
          <p:cNvSpPr txBox="1"/>
          <p:nvPr/>
        </p:nvSpPr>
        <p:spPr>
          <a:xfrm>
            <a:off x="9632207" y="27170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1147B56-61DB-222D-58AB-97B9DFB0C8E5}"/>
              </a:ext>
            </a:extLst>
          </p:cNvPr>
          <p:cNvSpPr txBox="1"/>
          <p:nvPr/>
        </p:nvSpPr>
        <p:spPr>
          <a:xfrm>
            <a:off x="2888508" y="319253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2" name="yt_shape_12822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23" name="yt_shape_12823"/>
              <p:cNvSpPr txBox="1"/>
              <p:nvPr/>
            </p:nvSpPr>
            <p:spPr>
              <a:xfrm>
                <a:off x="540000" y="1389434"/>
                <a:ext cx="745396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823" name="yt_shape_1282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453964" cy="638893"/>
              </a:xfrm>
              <a:prstGeom prst="rect">
                <a:avLst/>
              </a:prstGeom>
              <a:blipFill>
                <a:blip r:embed="rId2"/>
                <a:stretch>
                  <a:fillRect l="-2537" r="-155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25" name="yt_table_128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09956"/>
              </p:ext>
            </p:extLst>
          </p:nvPr>
        </p:nvGraphicFramePr>
        <p:xfrm>
          <a:off x="540056" y="2079115"/>
          <a:ext cx="9797416" cy="475488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787968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827" name="yt_shape_12827"/>
              <p:cNvSpPr txBox="1"/>
              <p:nvPr/>
            </p:nvSpPr>
            <p:spPr>
              <a:xfrm>
                <a:off x="540000" y="2605286"/>
                <a:ext cx="860492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的和仍是单项式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827" name="yt_shape_128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5286"/>
                <a:ext cx="8604920" cy="638893"/>
              </a:xfrm>
              <a:prstGeom prst="rect">
                <a:avLst/>
              </a:prstGeom>
              <a:blipFill>
                <a:blip r:embed="rId3"/>
                <a:stretch>
                  <a:fillRect l="-2197" r="-120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29" name="yt_shape_12829"/>
          <p:cNvSpPr txBox="1"/>
          <p:nvPr/>
        </p:nvSpPr>
        <p:spPr>
          <a:xfrm>
            <a:off x="540000" y="3294967"/>
            <a:ext cx="108795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830" name="yt_shape_12830"/>
          <p:cNvSpPr txBox="1"/>
          <p:nvPr/>
        </p:nvSpPr>
        <p:spPr>
          <a:xfrm>
            <a:off x="540119" y="37742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419a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543688">
            <a:extLst>
              <a:ext uri="{FF2B5EF4-FFF2-40B4-BE49-F238E27FC236}">
                <a16:creationId xmlns:a16="http://schemas.microsoft.com/office/drawing/2014/main" id="{62C6343F-D83B-BEA2-A3A4-A44D7FFE3C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263B74-D087-35C5-AF5F-9C1BD552FC3E}"/>
              </a:ext>
            </a:extLst>
          </p:cNvPr>
          <p:cNvSpPr txBox="1"/>
          <p:nvPr/>
        </p:nvSpPr>
        <p:spPr>
          <a:xfrm>
            <a:off x="7001601" y="1342628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744B69-578F-52B9-C4A8-A95E8BC4D4EF}"/>
              </a:ext>
            </a:extLst>
          </p:cNvPr>
          <p:cNvSpPr txBox="1"/>
          <p:nvPr/>
        </p:nvSpPr>
        <p:spPr>
          <a:xfrm>
            <a:off x="8362089" y="2558480"/>
            <a:ext cx="637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89339D-850A-0AE9-470F-9092E77B8101}"/>
              </a:ext>
            </a:extLst>
          </p:cNvPr>
          <p:cNvSpPr txBox="1"/>
          <p:nvPr/>
        </p:nvSpPr>
        <p:spPr>
          <a:xfrm>
            <a:off x="8728801" y="3248161"/>
            <a:ext cx="2523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058A62-622C-5784-844A-A8F74285278E}"/>
              </a:ext>
            </a:extLst>
          </p:cNvPr>
          <p:cNvSpPr txBox="1"/>
          <p:nvPr/>
        </p:nvSpPr>
        <p:spPr>
          <a:xfrm>
            <a:off x="1059708" y="420295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32" name="yt_shape_12832"/>
              <p:cNvSpPr txBox="1"/>
              <p:nvPr/>
            </p:nvSpPr>
            <p:spPr>
              <a:xfrm>
                <a:off x="540000" y="1264040"/>
                <a:ext cx="8394927" cy="5145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的条件下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的和中不含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且结果不含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32" name="yt_shape_128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4040"/>
                <a:ext cx="8394927" cy="5145448"/>
              </a:xfrm>
              <a:prstGeom prst="rect">
                <a:avLst/>
              </a:prstGeom>
              <a:blipFill>
                <a:blip r:embed="rId2"/>
                <a:stretch>
                  <a:fillRect l="-2251" r="-1235" b="-2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24A9DA-8EC2-C367-A843-668E8BFB9F24}"/>
              </a:ext>
            </a:extLst>
          </p:cNvPr>
          <p:cNvSpPr txBox="1"/>
          <p:nvPr/>
        </p:nvSpPr>
        <p:spPr>
          <a:xfrm>
            <a:off x="449989" y="1888683"/>
            <a:ext cx="6952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D1D30-0079-8763-C5E7-68063B85BE4B}"/>
              </a:ext>
            </a:extLst>
          </p:cNvPr>
          <p:cNvSpPr txBox="1"/>
          <p:nvPr/>
        </p:nvSpPr>
        <p:spPr>
          <a:xfrm>
            <a:off x="449989" y="2364171"/>
            <a:ext cx="2845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A56045-DA69-4BC2-39BE-22998F6338DC}"/>
                  </a:ext>
                </a:extLst>
              </p:cNvPr>
              <p:cNvSpPr txBox="1"/>
              <p:nvPr/>
            </p:nvSpPr>
            <p:spPr>
              <a:xfrm>
                <a:off x="449989" y="2839659"/>
                <a:ext cx="3831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A56045-DA69-4BC2-39BE-22998F633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39659"/>
                <a:ext cx="3831336" cy="765061"/>
              </a:xfrm>
              <a:prstGeom prst="rect">
                <a:avLst/>
              </a:prstGeom>
              <a:blipFill>
                <a:blip r:embed="rId3"/>
                <a:stretch>
                  <a:fillRect l="-2548" r="-254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2BDB7F4-6F93-F2AB-972A-A751A54C9835}"/>
              </a:ext>
            </a:extLst>
          </p:cNvPr>
          <p:cNvSpPr txBox="1"/>
          <p:nvPr/>
        </p:nvSpPr>
        <p:spPr>
          <a:xfrm>
            <a:off x="449989" y="3986596"/>
            <a:ext cx="691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701FAC-6AA4-3F01-6879-AFBA2A5740EE}"/>
              </a:ext>
            </a:extLst>
          </p:cNvPr>
          <p:cNvSpPr txBox="1"/>
          <p:nvPr/>
        </p:nvSpPr>
        <p:spPr>
          <a:xfrm>
            <a:off x="449989" y="4462084"/>
            <a:ext cx="469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BE4551-08C7-4F6F-B9ED-212FF9BD7ABD}"/>
              </a:ext>
            </a:extLst>
          </p:cNvPr>
          <p:cNvSpPr txBox="1"/>
          <p:nvPr/>
        </p:nvSpPr>
        <p:spPr>
          <a:xfrm>
            <a:off x="449989" y="5413060"/>
            <a:ext cx="849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且结果不含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925B09-544C-EE96-E201-3C4AF143C62A}"/>
              </a:ext>
            </a:extLst>
          </p:cNvPr>
          <p:cNvSpPr txBox="1"/>
          <p:nvPr/>
        </p:nvSpPr>
        <p:spPr>
          <a:xfrm>
            <a:off x="449989" y="5888548"/>
            <a:ext cx="3418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831"/>
          <p:cNvSpPr txBox="1"/>
          <p:nvPr/>
        </p:nvSpPr>
        <p:spPr>
          <a:xfrm>
            <a:off x="540000" y="836712"/>
            <a:ext cx="76156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0" name="yt_shape_12840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探索规律</a:t>
            </a:r>
          </a:p>
        </p:txBody>
      </p:sp>
      <p:sp>
        <p:nvSpPr>
          <p:cNvPr id="12841" name="yt_shape_1284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af8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2" name="yt_table_128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467347"/>
              </p:ext>
            </p:extLst>
          </p:nvPr>
        </p:nvGraphicFramePr>
        <p:xfrm>
          <a:off x="540056" y="2348869"/>
          <a:ext cx="7172770" cy="950976"/>
        </p:xfrm>
        <a:graphic>
          <a:graphicData uri="http://schemas.openxmlformats.org/drawingml/2006/table">
            <a:tbl>
              <a:tblPr/>
              <a:tblGrid>
                <a:gridCol w="4816920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  <a:gridCol w="2355850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p:sp>
        <p:nvSpPr>
          <p:cNvPr id="12844" name="yt_shape_12844"/>
          <p:cNvSpPr txBox="1"/>
          <p:nvPr/>
        </p:nvSpPr>
        <p:spPr>
          <a:xfrm>
            <a:off x="540000" y="3350423"/>
            <a:ext cx="108603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观察下列图形中各数之间的规律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根据观察到的规律得出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6" name="yt_table_128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253758"/>
              </p:ext>
            </p:extLst>
          </p:nvPr>
        </p:nvGraphicFramePr>
        <p:xfrm>
          <a:off x="540056" y="4652504"/>
          <a:ext cx="8712963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2394077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</a:tbl>
          </a:graphicData>
        </a:graphic>
      </p:graphicFrame>
      <p:pic>
        <p:nvPicPr>
          <p:cNvPr id="12845" name="yt_image_12845_skip" title="H_64.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4798" y="3829726"/>
            <a:ext cx="4600967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543757">
            <a:extLst>
              <a:ext uri="{FF2B5EF4-FFF2-40B4-BE49-F238E27FC236}">
                <a16:creationId xmlns:a16="http://schemas.microsoft.com/office/drawing/2014/main" id="{96913ED8-0966-8AA9-2FD7-D4A1E92600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1C052E-9386-6951-6182-5676517AAA57}"/>
              </a:ext>
            </a:extLst>
          </p:cNvPr>
          <p:cNvSpPr txBox="1"/>
          <p:nvPr/>
        </p:nvSpPr>
        <p:spPr>
          <a:xfrm>
            <a:off x="2583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D46094-5E4A-9F66-54A2-BAAC39B7AFFB}"/>
              </a:ext>
            </a:extLst>
          </p:cNvPr>
          <p:cNvSpPr txBox="1"/>
          <p:nvPr/>
        </p:nvSpPr>
        <p:spPr>
          <a:xfrm>
            <a:off x="10375039" y="33036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8" name="yt_shape_1284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用同样大小的黑色棋子按图中所示的规律摆放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6808,isEnd"/>
              </a:rPr>
              <a:t>个黑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色棋子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750" b="0" i="0" u="none">
                <a:solidFill>
                  <a:srgbClr val="1EE3CF"/>
                </a:solidFill>
                <a:effectLst/>
                <a:latin typeface="Times New Roman" pitchFamily="18"/>
                <a:ea typeface="Times New Roman" pitchFamily="1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个黑色棋子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849" name="yt_image_128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7127" y="2202724"/>
            <a:ext cx="5057745" cy="84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543958">
            <a:extLst>
              <a:ext uri="{FF2B5EF4-FFF2-40B4-BE49-F238E27FC236}">
                <a16:creationId xmlns:a16="http://schemas.microsoft.com/office/drawing/2014/main" id="{5599221B-2A54-BE4C-09AF-2C51C98C0C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119" y="1505823"/>
            <a:ext cx="163702" cy="16370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5097BF-8363-EA94-5722-E26FD51B609C}"/>
              </a:ext>
            </a:extLst>
          </p:cNvPr>
          <p:cNvSpPr txBox="1"/>
          <p:nvPr/>
        </p:nvSpPr>
        <p:spPr>
          <a:xfrm>
            <a:off x="10127507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B963A2-532F-972B-422E-BF7F53F21AFE}"/>
              </a:ext>
            </a:extLst>
          </p:cNvPr>
          <p:cNvSpPr txBox="1"/>
          <p:nvPr/>
        </p:nvSpPr>
        <p:spPr>
          <a:xfrm>
            <a:off x="3966421" y="1328682"/>
            <a:ext cx="1342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2" name="yt_shape_12852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51" name="yt_image_12851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54" name="yt_shape_12854"/>
              <p:cNvSpPr txBox="1"/>
              <p:nvPr/>
            </p:nvSpPr>
            <p:spPr>
              <a:xfrm>
                <a:off x="540119" y="1482165"/>
                <a:ext cx="11492915" cy="26176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次数为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的三次多项式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6.004961,H:37.44"/>
                  </a:rPr>
                  <a:t/>
                </a:r>
                <a:b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6.004961,H:37.4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9be0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854" name="yt_shape_128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617640"/>
              </a:xfrm>
              <a:prstGeom prst="rect">
                <a:avLst/>
              </a:prstGeom>
              <a:blipFill>
                <a:blip r:embed="rId3"/>
                <a:stretch>
                  <a:fillRect l="-1645" b="-6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58" name="yt_image_12858" title="H_18.5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7808" y="4142352"/>
            <a:ext cx="4237270" cy="42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AAE1AE-EA88-CF23-A385-D02E54202209}"/>
                  </a:ext>
                </a:extLst>
              </p:cNvPr>
              <p:cNvSpPr txBox="1"/>
              <p:nvPr/>
            </p:nvSpPr>
            <p:spPr>
              <a:xfrm>
                <a:off x="4743026" y="1435359"/>
                <a:ext cx="1164336" cy="8351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7, 'hasSerialNum': 1, 'mathAnswerShape': 1}">
                <a:extLst>
                  <a:ext uri="{FF2B5EF4-FFF2-40B4-BE49-F238E27FC236}">
                    <a16:creationId xmlns:a16="http://schemas.microsoft.com/office/drawing/2014/main" id="{54AAE1AE-EA88-CF23-A385-D02E542022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026" y="1435359"/>
                <a:ext cx="1164336" cy="835102"/>
              </a:xfrm>
              <a:prstGeom prst="rect">
                <a:avLst/>
              </a:prstGeom>
              <a:blipFill>
                <a:blip r:embed="rId5"/>
                <a:stretch>
                  <a:fillRect l="-7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35ED309-3DE2-5F56-10EB-7CC4A1B7B465}"/>
              </a:ext>
            </a:extLst>
          </p:cNvPr>
          <p:cNvCxnSpPr/>
          <p:nvPr/>
        </p:nvCxnSpPr>
        <p:spPr>
          <a:xfrm>
            <a:off x="4528237" y="2242705"/>
            <a:ext cx="128911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764A375-B011-2DBA-29B7-F51D984AC4AE}"/>
              </a:ext>
            </a:extLst>
          </p:cNvPr>
          <p:cNvSpPr txBox="1"/>
          <p:nvPr/>
        </p:nvSpPr>
        <p:spPr>
          <a:xfrm>
            <a:off x="7251275" y="1435359"/>
            <a:ext cx="637285" cy="83510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8D2D91-6349-2B7E-1CC9-A6461788ECBF}"/>
              </a:ext>
            </a:extLst>
          </p:cNvPr>
          <p:cNvSpPr txBox="1"/>
          <p:nvPr/>
        </p:nvSpPr>
        <p:spPr>
          <a:xfrm>
            <a:off x="11281621" y="2176849"/>
            <a:ext cx="40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3e6bf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3E1DF7-F471-768B-1641-9665DC52D593}"/>
              </a:ext>
            </a:extLst>
          </p:cNvPr>
          <p:cNvSpPr txBox="1"/>
          <p:nvPr/>
        </p:nvSpPr>
        <p:spPr>
          <a:xfrm>
            <a:off x="450108" y="265233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79C3CE-7385-906C-4E34-CEFC1A701407}"/>
              </a:ext>
            </a:extLst>
          </p:cNvPr>
          <p:cNvSpPr txBox="1"/>
          <p:nvPr/>
        </p:nvSpPr>
        <p:spPr>
          <a:xfrm>
            <a:off x="1059708" y="3603313"/>
            <a:ext cx="15897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958</Words>
  <Application>Microsoft Office PowerPoint</Application>
  <PresentationFormat>宽屏</PresentationFormat>
  <Paragraphs>131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,isEnd</vt:lpstr>
      <vt:lpstr>_⨹_1_04461</vt:lpstr>
      <vt:lpstr>_⨹_1_0af85</vt:lpstr>
      <vt:lpstr>_⨹_1_14232</vt:lpstr>
      <vt:lpstr>_⨹_1_3e6bf</vt:lpstr>
      <vt:lpstr>_⨹_1_3f91e</vt:lpstr>
      <vt:lpstr>_⨹_1_44d4f,isEnd</vt:lpstr>
      <vt:lpstr>_⨹_1_6fa3b</vt:lpstr>
      <vt:lpstr>_⨹_1_b9be0,isEnd</vt:lpstr>
      <vt:lpstr>_⨹_1_e1c01</vt:lpstr>
      <vt:lpstr>_⨹_1_f9ed0</vt:lpstr>
      <vt:lpstr>_⨹_2_6595a,isEnd</vt:lpstr>
      <vt:lpstr>_⨹_2_a6808,isEnd</vt:lpstr>
      <vt:lpstr>_⨹_2_b419a,isEnd</vt:lpstr>
      <vt:lpstr>_⨹_3_a2b05</vt:lpstr>
      <vt:lpstr>_⨹_5_f944d</vt:lpstr>
      <vt:lpstr>Finished</vt:lpstr>
      <vt:lpstr>IsAddLine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2024-07-23T14:52:30Z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