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</p:sldMasterIdLst>
  <p:sldIdLst>
    <p:sldId id="303" r:id="rId4"/>
    <p:sldId id="304" r:id="rId5"/>
    <p:sldId id="305" r:id="rId6"/>
    <p:sldId id="308" r:id="rId7"/>
    <p:sldId id="309" r:id="rId8"/>
    <p:sldId id="312" r:id="rId9"/>
    <p:sldId id="316" r:id="rId10"/>
    <p:sldId id="318" r:id="rId11"/>
    <p:sldId id="320" r:id="rId12"/>
    <p:sldId id="321" r:id="rId13"/>
    <p:sldId id="322" r:id="rId14"/>
    <p:sldId id="323" r:id="rId15"/>
    <p:sldId id="328" r:id="rId16"/>
    <p:sldId id="325" r:id="rId17"/>
    <p:sldId id="256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108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.xml"/><Relationship Id="rId8" Type="http://schemas.openxmlformats.org/officeDocument/2006/relationships/slideLayout" Target="../slideLayouts/slideLayout9.xml"/><Relationship Id="rId7" Type="http://schemas.openxmlformats.org/officeDocument/2006/relationships/slideLayout" Target="../slideLayouts/slideLayout8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1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2" name="yt_shape_10082"/>
          <p:cNvSpPr txBox="1"/>
          <p:nvPr/>
        </p:nvSpPr>
        <p:spPr>
          <a:xfrm>
            <a:off x="540000" y="900000"/>
            <a:ext cx="1231106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anose="02010609060101010101" pitchFamily="24" charset="-122"/>
                <a:ea typeface="黑体" panose="02010609060101010101" pitchFamily="24" charset="-122"/>
              </a:rPr>
              <a:t>自主学习</a:t>
            </a:r>
            <a:endParaRPr lang="zh-CN" altLang="zh-CN" sz="2400" b="0" i="0" u="none">
              <a:solidFill>
                <a:srgbClr val="000000"/>
              </a:solidFill>
              <a:effectLst/>
              <a:latin typeface="黑体" panose="02010609060101010101" pitchFamily="24" charset="-122"/>
              <a:ea typeface="黑体" panose="02010609060101010101" pitchFamily="24" charset="-122"/>
            </a:endParaRPr>
          </a:p>
        </p:txBody>
      </p:sp>
      <p:pic>
        <p:nvPicPr>
          <p:cNvPr id="10083" name="yt_image_10083" title="H_31.0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0000" y="1515188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85" name="yt_shape_10085"/>
          <p:cNvSpPr txBox="1"/>
          <p:nvPr/>
        </p:nvSpPr>
        <p:spPr>
          <a:xfrm>
            <a:off x="540119" y="1960224"/>
            <a:ext cx="11492915" cy="139563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</a:rPr>
              <a:t>图形是由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</a:rPr>
              <a:t>、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</a:rPr>
              <a:t>、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</a:rPr>
              <a:t>构成的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</a:rPr>
              <a:t>面与面相交得到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sym typeface="_⨹_5_69c6e,isEnd"/>
              </a:rPr>
              <a:t>线与线相交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</a:rPr>
              <a:t>得到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</a:rPr>
              <a:t> </a:t>
            </a:r>
            <a:r>
              <a:rPr sz="100" spc="-100">
                <a:latin typeface="Times New Roman" panose="02020603050405020304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  <a:p>
            <a:pPr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</a:rPr>
              <a:t>点动成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</a:rPr>
              <a:t>线动成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</a:rPr>
              <a:t>面动成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</a:rPr>
              <a:t> </a:t>
            </a:r>
            <a:r>
              <a:rPr sz="100" spc="-100">
                <a:latin typeface="Times New Roman" panose="02020603050405020304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78921" y="1913418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98121" y="1913418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17321" y="1913418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932121" y="1913418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64508" y="238890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74121" y="2864394"/>
            <a:ext cx="7896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07721" y="2864394"/>
            <a:ext cx="7896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41321" y="2864394"/>
            <a:ext cx="7896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体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" name="yt_shape_10137"/>
          <p:cNvSpPr txBox="1"/>
          <p:nvPr/>
        </p:nvSpPr>
        <p:spPr>
          <a:xfrm>
            <a:off x="540119" y="900000"/>
            <a:ext cx="10956481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图中的大长方形长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厘米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宽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厘米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小长方形长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厘米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宽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厘米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sym typeface="_⨹_5_3a369,isEnd"/>
              </a:rPr>
              <a:t>以长边中点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连线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图中的虚线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为轴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sym typeface="_⨹_22_d9040,isEnd"/>
              </a:rPr>
              <a:t>将图中的阴影部分旋转一周得到的几何体的表面积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为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</a:rPr>
              <a:t>               </a:t>
            </a:r>
            <a:r>
              <a:rPr sz="15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平方厘米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结果保留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）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</p:txBody>
      </p:sp>
      <p:sp>
        <p:nvSpPr>
          <p:cNvPr id="10141" name="yt_shape_10141"/>
          <p:cNvSpPr txBox="1"/>
          <p:nvPr/>
        </p:nvSpPr>
        <p:spPr>
          <a:xfrm>
            <a:off x="540000" y="4237935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</a:p>
        </p:txBody>
      </p:sp>
      <p:grpSp>
        <p:nvGrpSpPr>
          <p:cNvPr id="10138" name="yt_shape_10138" title="H_133.51111"/>
          <p:cNvGrpSpPr/>
          <p:nvPr/>
        </p:nvGrpSpPr>
        <p:grpSpPr>
          <a:xfrm>
            <a:off x="5341090" y="2491930"/>
            <a:ext cx="1509818" cy="1695591"/>
            <a:chOff x="0" y="0"/>
            <a:chExt cx="1509818" cy="1695591"/>
          </a:xfrm>
        </p:grpSpPr>
        <p:pic>
          <p:nvPicPr>
            <p:cNvPr id="2" name="yt_image_10138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1509818" cy="1299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140" name="yt_shape_10140" descr="{&quot;rangeId&quot;:0,&quot;IgnoreLineSpacing&quot;:1}"/>
            <p:cNvSpPr txBox="1"/>
            <p:nvPr/>
          </p:nvSpPr>
          <p:spPr>
            <a:xfrm>
              <a:off x="145445" y="133559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</a:rPr>
                <a:t>第11题图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059708" y="1804170"/>
            <a:ext cx="9436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92π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42" name="yt_shape_10142"/>
          <p:cNvSpPr txBox="1"/>
          <p:nvPr/>
        </p:nvSpPr>
        <p:spPr>
          <a:xfrm>
            <a:off x="540120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</a:rPr>
              <a:t>情境题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小军和小红分别以直角梯形的上底和下底为轴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将梯形旋转一周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_⨹_1_17983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得到的两个立体图形如图所示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143" name="yt_image_10143" title="H_156.78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23392" y="1937947"/>
            <a:ext cx="3917703" cy="1806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5" name="yt_image_10145" title="H_83.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39702" y="2321786"/>
            <a:ext cx="4922051" cy="1058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47" name="yt_shape_10147"/>
          <p:cNvSpPr txBox="1"/>
          <p:nvPr/>
        </p:nvSpPr>
        <p:spPr>
          <a:xfrm>
            <a:off x="540000" y="3763838"/>
            <a:ext cx="400109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你同意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</a:rPr>
              <a:t>                  </a:t>
            </a:r>
            <a:r>
              <a:rPr sz="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的说法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31189" y="371703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小红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0148"/>
              <p:cNvSpPr txBox="1"/>
              <p:nvPr/>
            </p:nvSpPr>
            <p:spPr>
              <a:xfrm>
                <a:off x="540000" y="4241295"/>
                <a:ext cx="10457991" cy="226953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乙两个立体图形的体积比是多少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？</a:t>
                </a:r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甲的体积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54π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9π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45π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），</a:t>
                </a:r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乙的体积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27π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9π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36π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），</a:t>
                </a:r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所以甲、乙两个立体图形的体积比是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45π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36π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7" name="yt_shape_101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41295"/>
                <a:ext cx="10457991" cy="2269532"/>
              </a:xfrm>
              <a:prstGeom prst="rect">
                <a:avLst/>
              </a:prstGeom>
              <a:blipFill rotWithShape="1">
                <a:blip r:embed="rId3"/>
                <a:stretch>
                  <a:fillRect l="-2" t="-6" r="-354" b="-17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/>
              <p:cNvSpPr txBox="1"/>
              <p:nvPr/>
            </p:nvSpPr>
            <p:spPr>
              <a:xfrm>
                <a:off x="449989" y="4669977"/>
                <a:ext cx="10536937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甲的体积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π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3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π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3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54π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9π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45π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cm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69977"/>
                <a:ext cx="10536937" cy="767474"/>
              </a:xfrm>
              <a:prstGeom prst="rect">
                <a:avLst/>
              </a:prstGeom>
              <a:blipFill rotWithShape="1">
                <a:blip r:embed="rId4"/>
                <a:stretch>
                  <a:fillRect l="-4" t="-4161" r="1" b="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/>
              <p:cNvSpPr txBox="1"/>
              <p:nvPr/>
            </p:nvSpPr>
            <p:spPr>
              <a:xfrm>
                <a:off x="449989" y="5343839"/>
                <a:ext cx="9165337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乙的体积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π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3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π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3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27π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9π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36π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cm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43839"/>
                <a:ext cx="9165337" cy="767474"/>
              </a:xfrm>
              <a:prstGeom prst="rect">
                <a:avLst/>
              </a:prstGeom>
              <a:blipFill rotWithShape="1">
                <a:blip r:embed="rId5"/>
                <a:stretch>
                  <a:fillRect l="-4" t="-4178" r="2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/>
          <p:cNvSpPr txBox="1"/>
          <p:nvPr/>
        </p:nvSpPr>
        <p:spPr>
          <a:xfrm>
            <a:off x="449989" y="6017701"/>
            <a:ext cx="73460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所以甲、乙两个立体图形的体积比是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45π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36π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8" grpId="0" build="allAtOnce"/>
      <p:bldP spid="9" grpId="0" build="allAtOnce"/>
      <p:bldP spid="1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49989" y="4132159"/>
            <a:ext cx="4015486" cy="11040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3cm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为轴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得</a:t>
            </a:r>
            <a:r>
              <a:rPr kumimoji="0" lang="en-US" altLang="zh-CN" sz="51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+mn-cs"/>
                <a:sym typeface="Finished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                  </a:t>
            </a:r>
            <a:r>
              <a:rPr kumimoji="0" lang="en-US" altLang="zh-CN" sz="8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154" name="yt_shape_10154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 </a:t>
            </a:r>
            <a:endParaRPr lang="en-US" altLang="zh-CN" sz="2650" b="0" i="0" u="none" spc="19281">
              <a:solidFill>
                <a:srgbClr val="1EE3CF"/>
              </a:solidFill>
              <a:effectLst/>
              <a:latin typeface="Times New Roman" panose="02020603050405020304" pitchFamily="24"/>
              <a:ea typeface="宋体" panose="02010600030101010101" pitchFamily="2" charset="-122"/>
            </a:endParaRPr>
          </a:p>
        </p:txBody>
      </p:sp>
      <p:pic>
        <p:nvPicPr>
          <p:cNvPr id="10153" name="yt_image_1015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56" name="yt_shape_10156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</a:rPr>
              <a:t>运算能力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小明学习了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面动成体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之后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他用一个边长为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_⨹_1_3153a"/>
              </a:rPr>
              <a:t>、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的直角三角形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绕其中一条边旋转一周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得到了一个几何体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157" name="yt_shape_10157"/>
          <p:cNvSpPr txBox="1"/>
          <p:nvPr/>
        </p:nvSpPr>
        <p:spPr>
          <a:xfrm>
            <a:off x="540000" y="2441600"/>
            <a:ext cx="49244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请画出可能得到的几何体简图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158" name="yt_shape_10158"/>
          <p:cNvSpPr txBox="1"/>
          <p:nvPr/>
        </p:nvSpPr>
        <p:spPr>
          <a:xfrm>
            <a:off x="540000" y="2920903"/>
            <a:ext cx="4627870" cy="355129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</a:rPr>
              <a:t>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4cm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</a:rPr>
              <a:t>为轴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</a:rPr>
              <a:t>得</a:t>
            </a:r>
            <a:r>
              <a:rPr lang="en-US" altLang="zh-CN" sz="635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         </a:t>
            </a:r>
            <a:r>
              <a:rPr lang="en-US" altLang="zh-CN" sz="15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</a:rPr>
              <a:t>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3cm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</a:rPr>
              <a:t>为轴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</a:rPr>
              <a:t>得</a:t>
            </a:r>
            <a:r>
              <a:rPr lang="en-US" altLang="zh-CN" sz="51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                  </a:t>
            </a:r>
            <a:r>
              <a:rPr lang="en-US" altLang="zh-CN" sz="8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</a:rPr>
              <a:t>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5cm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</a:rPr>
              <a:t>为轴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</a:rPr>
              <a:t>得</a:t>
            </a:r>
            <a:r>
              <a:rPr lang="en-US" altLang="zh-CN" sz="70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        </a:t>
            </a:r>
            <a:r>
              <a:rPr lang="en-US" altLang="zh-CN" sz="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yt_shape_172170823190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9475" y="3085685"/>
            <a:ext cx="935227" cy="928499"/>
          </a:xfrm>
          <a:prstGeom prst="rect">
            <a:avLst/>
          </a:prstGeom>
        </p:spPr>
      </p:pic>
      <p:pic>
        <p:nvPicPr>
          <p:cNvPr id="5" name="yt_shape_172170823199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7875" y="4286387"/>
            <a:ext cx="1559117" cy="795568"/>
          </a:xfrm>
          <a:prstGeom prst="rect">
            <a:avLst/>
          </a:prstGeom>
        </p:spPr>
      </p:pic>
      <p:pic>
        <p:nvPicPr>
          <p:cNvPr id="7" name="yt_shape_172170823208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7875" y="5315433"/>
            <a:ext cx="844742" cy="99636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49989" y="2874097"/>
            <a:ext cx="4763198" cy="135167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4cm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为轴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得</a:t>
            </a:r>
            <a:r>
              <a:rPr kumimoji="0" lang="en-US" altLang="zh-CN" sz="635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+mn-cs"/>
                <a:sym typeface="Finished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         </a:t>
            </a:r>
            <a:r>
              <a:rPr kumimoji="0" lang="en-US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9989" y="5142571"/>
            <a:ext cx="3301111" cy="134208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5cm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为轴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得</a:t>
            </a:r>
            <a:r>
              <a:rPr kumimoji="0" lang="en-US" altLang="zh-CN" sz="70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+mn-cs"/>
                <a:sym typeface="Finished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        </a:t>
            </a:r>
            <a:r>
              <a:rPr kumimoji="0" lang="en-US" altLang="zh-CN" sz="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2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159" name="yt_shape_10159"/>
              <p:cNvSpPr txBox="1"/>
              <p:nvPr/>
            </p:nvSpPr>
            <p:spPr>
              <a:xfrm>
                <a:off x="540000" y="900000"/>
                <a:ext cx="8843768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分别计算出这些几何体的体积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锥体体积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底面积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0159" name="yt_shape_101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843768" cy="641201"/>
              </a:xfrm>
              <a:prstGeom prst="rect">
                <a:avLst/>
              </a:prstGeom>
              <a:blipFill rotWithShape="1">
                <a:blip r:embed="rId1"/>
                <a:stretch>
                  <a:fillRect l="-3" t="-32" r="-692" b="-59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161" name="yt_shape_10161"/>
              <p:cNvSpPr txBox="1"/>
              <p:nvPr/>
            </p:nvSpPr>
            <p:spPr>
              <a:xfrm>
                <a:off x="540000" y="1591989"/>
                <a:ext cx="8140049" cy="20036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4cm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为轴时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V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12π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），</a:t>
                </a:r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3cm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为轴时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V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16π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），</a:t>
                </a:r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5cm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为轴时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V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6π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0161" name="yt_shape_101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91989"/>
                <a:ext cx="8140049" cy="2003625"/>
              </a:xfrm>
              <a:prstGeom prst="rect">
                <a:avLst/>
              </a:prstGeom>
              <a:blipFill rotWithShape="1">
                <a:blip r:embed="rId2"/>
                <a:stretch>
                  <a:fillRect l="-3" t="-3805" r="-785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449989" y="1545183"/>
                <a:ext cx="8241412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4cm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为轴时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V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π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3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12π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cm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45183"/>
                <a:ext cx="8241412" cy="767474"/>
              </a:xfrm>
              <a:prstGeom prst="rect">
                <a:avLst/>
              </a:prstGeom>
              <a:blipFill rotWithShape="1">
                <a:blip r:embed="rId3"/>
                <a:stretch>
                  <a:fillRect l="-5" t="-8138" r="2" b="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449989" y="2219045"/>
                <a:ext cx="6717412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3cm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为轴时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V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π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4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16π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cm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19045"/>
                <a:ext cx="6717412" cy="767474"/>
              </a:xfrm>
              <a:prstGeom prst="rect">
                <a:avLst/>
              </a:prstGeom>
              <a:blipFill rotWithShape="1">
                <a:blip r:embed="rId4"/>
                <a:stretch>
                  <a:fillRect l="-6" t="-8155" r="2" b="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449989" y="2892907"/>
                <a:ext cx="7380987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5cm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为轴时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V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9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6π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cm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92907"/>
                <a:ext cx="7380987" cy="730136"/>
              </a:xfrm>
              <a:prstGeom prst="rect">
                <a:avLst/>
              </a:prstGeom>
              <a:blipFill rotWithShape="1">
                <a:blip r:embed="rId5"/>
                <a:stretch>
                  <a:fillRect l="-6" t="-11198" r="2" b="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63" name="yt_shape_10163"/>
          <p:cNvSpPr txBox="1"/>
          <p:nvPr/>
        </p:nvSpPr>
        <p:spPr>
          <a:xfrm>
            <a:off x="540000" y="900000"/>
            <a:ext cx="1231106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anose="02010609060101010101" pitchFamily="24" charset="-122"/>
                <a:ea typeface="黑体" panose="02010609060101010101" pitchFamily="24" charset="-122"/>
              </a:rPr>
              <a:t>名师点晴</a:t>
            </a:r>
            <a:endParaRPr lang="zh-CN" altLang="zh-CN" sz="2400" b="0" i="0" u="none">
              <a:solidFill>
                <a:srgbClr val="000000"/>
              </a:solidFill>
              <a:effectLst/>
              <a:latin typeface="黑体" panose="02010609060101010101" pitchFamily="24" charset="-122"/>
              <a:ea typeface="黑体" panose="02010609060101010101" pitchFamily="24" charset="-122"/>
            </a:endParaRPr>
          </a:p>
        </p:txBody>
      </p:sp>
      <p:sp>
        <p:nvSpPr>
          <p:cNvPr id="10164" name="yt_shape_10164"/>
          <p:cNvSpPr txBox="1"/>
          <p:nvPr/>
        </p:nvSpPr>
        <p:spPr>
          <a:xfrm>
            <a:off x="540119" y="1556792"/>
            <a:ext cx="11100497" cy="1008112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</a:rPr>
              <a:t>长方形绕边所在的直线旋转形成圆柱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sym typeface="_⨹_16_edb05"/>
              </a:rPr>
              <a:t>直角三角形绕直角边所在直线旋转形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</a:rPr>
              <a:t>成圆锥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</a:rPr>
              <a:t>绕斜边所在直线旋转形成两个圆锥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</a:rPr>
              <a:t>半圆绕直径所在直线旋转形成球体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24" charset="-122"/>
                <a:ea typeface="黑体" panose="02010609060101010101" pitchFamily="24" charset="-122"/>
                <a:cs typeface="+mn-cs"/>
              </a:rPr>
              <a:t>课件使用说明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24" charset="-122"/>
              <a:ea typeface="黑体" panose="02010609060101010101" pitchFamily="24" charset="-122"/>
              <a:cs typeface="+mn-cs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8" name="yt_shape_10088"/>
          <p:cNvSpPr txBox="1"/>
          <p:nvPr/>
        </p:nvSpPr>
        <p:spPr>
          <a:xfrm>
            <a:off x="540000" y="900000"/>
            <a:ext cx="1444691" cy="3512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1950" b="0" i="0" u="none" spc="10778">
                <a:solidFill>
                  <a:srgbClr val="1EE3CF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 </a:t>
            </a:r>
            <a:endParaRPr lang="en-US" altLang="zh-CN" sz="1950" b="0" i="0" u="none" spc="10778">
              <a:solidFill>
                <a:srgbClr val="1EE3CF"/>
              </a:solidFill>
              <a:effectLst/>
              <a:latin typeface="Times New Roman" panose="02020603050405020304" pitchFamily="24"/>
              <a:ea typeface="宋体" panose="02010600030101010101" pitchFamily="2" charset="-122"/>
            </a:endParaRPr>
          </a:p>
        </p:txBody>
      </p:sp>
      <p:pic>
        <p:nvPicPr>
          <p:cNvPr id="10087" name="yt_image_10087" title="H_31.0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0000" y="941398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90" name="yt_shape_10090"/>
          <p:cNvSpPr txBox="1"/>
          <p:nvPr/>
        </p:nvSpPr>
        <p:spPr>
          <a:xfrm>
            <a:off x="540120" y="1386424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由如图所示的图形绕虚线旋转一周得到的几何体有多少个面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其中多少个是平面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_⨹_1_85a53"/>
              </a:rPr>
              <a:t>？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多少个是曲面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091" name="yt_image_10091" title="H_126.9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77772" y="2329282"/>
            <a:ext cx="836454" cy="1612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93" name="yt_shape_10093"/>
          <p:cNvSpPr txBox="1"/>
          <p:nvPr/>
        </p:nvSpPr>
        <p:spPr>
          <a:xfrm>
            <a:off x="540119" y="3861048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D5004A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</a:rPr>
              <a:t>【自主解答】</a:t>
            </a:r>
            <a:endParaRPr lang="zh-CN" altLang="zh-CN" sz="2400" b="0" i="0" u="none" dirty="0">
              <a:solidFill>
                <a:srgbClr val="D5004A"/>
              </a:solidFill>
              <a:effectLst/>
              <a:latin typeface="Times New Roman" panose="02020603050405020304" pitchFamily="24"/>
              <a:ea typeface="黑体" panose="02010609060101010101" pitchFamily="24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</a:rPr>
              <a:t>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</a:rPr>
              <a:t>由如图所示的图形绕虚线旋转一周得到的几何体由三个圆柱组成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sym typeface="_⨹_2_27f2f"/>
              </a:rPr>
              <a:t>所以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</a:rPr>
              <a:t>有</a:t>
            </a:r>
            <a:r>
              <a:rPr lang="zh-CN" altLang="zh-CN" sz="100" b="1" i="1" spc="-1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 </a:t>
            </a:r>
            <a:r>
              <a:rPr lang="zh-CN" altLang="zh-CN" sz="2400" b="1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</a:rPr>
              <a:t>　</a:t>
            </a:r>
            <a:r>
              <a:rPr lang="en-US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</a:rPr>
              <a:t>7</a:t>
            </a:r>
            <a:r>
              <a:rPr lang="zh-CN" altLang="zh-CN" sz="2400" b="1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</a:rPr>
              <a:t>个面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</a:rPr>
              <a:t>其中</a:t>
            </a:r>
            <a:r>
              <a:rPr lang="zh-CN" altLang="zh-CN" sz="100" b="1" i="1" spc="-1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 </a:t>
            </a:r>
            <a:r>
              <a:rPr lang="zh-CN" altLang="zh-CN" sz="2400" b="1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</a:rPr>
              <a:t>　</a:t>
            </a:r>
            <a:r>
              <a:rPr lang="en-US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</a:rPr>
              <a:t>4</a:t>
            </a:r>
            <a:r>
              <a:rPr lang="zh-CN" altLang="zh-CN" sz="2400" b="1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</a:rPr>
              <a:t>个是平面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100" b="1" i="1" spc="-1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 </a:t>
            </a:r>
            <a:r>
              <a:rPr lang="zh-CN" altLang="zh-CN" sz="2400" b="1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</a:rPr>
              <a:t>　</a:t>
            </a:r>
            <a:r>
              <a:rPr lang="en-US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</a:rPr>
              <a:t>3</a:t>
            </a:r>
            <a:r>
              <a:rPr lang="zh-CN" altLang="zh-CN" sz="2400" b="1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</a:rPr>
              <a:t>个是曲面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D5004A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</a:rPr>
              <a:t>【方法归纳】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</a:rPr>
              <a:t>从运动的观点来看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</a:rPr>
              <a:t>点动成线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</a:rPr>
              <a:t>线动成面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</a:rPr>
              <a:t>面动成体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sym typeface="_⨹_5_2be3f"/>
              </a:rPr>
              <a:t>根据面动成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</a:rPr>
              <a:t>体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</a:rPr>
              <a:t>即可得到由三个圆柱组成的几何体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</a:rPr>
              <a:t>再结合圆柱的特点求解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7" name="yt_shape_1009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 </a:t>
            </a:r>
            <a:endParaRPr lang="en-US" altLang="zh-CN" sz="2650" b="0" i="0" u="none" spc="19281">
              <a:solidFill>
                <a:srgbClr val="1EE3CF"/>
              </a:solidFill>
              <a:effectLst/>
              <a:latin typeface="Times New Roman" panose="02020603050405020304" pitchFamily="24"/>
              <a:ea typeface="宋体" panose="02010600030101010101" pitchFamily="2" charset="-122"/>
            </a:endParaRPr>
          </a:p>
        </p:txBody>
      </p:sp>
      <p:pic>
        <p:nvPicPr>
          <p:cNvPr id="10096" name="yt_image_10096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99" name="yt_shape_10099"/>
          <p:cNvSpPr txBox="1"/>
          <p:nvPr/>
        </p:nvSpPr>
        <p:spPr>
          <a:xfrm>
            <a:off x="540000" y="1482165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</a:rPr>
              <a:t>构成图形的基本元素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</a:endParaRPr>
          </a:p>
        </p:txBody>
      </p:sp>
      <p:sp>
        <p:nvSpPr>
          <p:cNvPr id="10100" name="yt_shape_10100"/>
          <p:cNvSpPr txBox="1"/>
          <p:nvPr/>
        </p:nvSpPr>
        <p:spPr>
          <a:xfrm>
            <a:off x="540000" y="1971599"/>
            <a:ext cx="64552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如图所示的几何体中没有曲面的是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101" name="yt_image_101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94077" y="2603266"/>
            <a:ext cx="6203844" cy="1184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03" name="yt_shape_10103"/>
          <p:cNvSpPr txBox="1"/>
          <p:nvPr/>
        </p:nvSpPr>
        <p:spPr>
          <a:xfrm>
            <a:off x="540000" y="3837941"/>
            <a:ext cx="58397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下列几何体中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面数最少的是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104" name="yt_image_1010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07189" y="4469608"/>
            <a:ext cx="6377621" cy="1140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170823169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0125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02989" y="379113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6" name="yt_shape_10106"/>
          <p:cNvSpPr txBox="1"/>
          <p:nvPr/>
        </p:nvSpPr>
        <p:spPr>
          <a:xfrm>
            <a:off x="540000" y="900000"/>
            <a:ext cx="807913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如图所示的几何体中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面与面相交形成的线共有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</p:txBody>
      </p:sp>
      <p:pic>
        <p:nvPicPr>
          <p:cNvPr id="10107" name="yt_image_10107" title="H_112.68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604423" y="1531667"/>
            <a:ext cx="983152" cy="143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7536589" y="85319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9" name="yt_shape_10109"/>
          <p:cNvSpPr txBox="1"/>
          <p:nvPr/>
        </p:nvSpPr>
        <p:spPr>
          <a:xfrm>
            <a:off x="540000" y="900000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</a:rPr>
              <a:t>点、线、面、体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</a:endParaRPr>
          </a:p>
        </p:txBody>
      </p:sp>
      <p:sp>
        <p:nvSpPr>
          <p:cNvPr id="10110" name="yt_shape_10110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</a:rPr>
              <a:t>自贡市中考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将长方形纸片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绕边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所在直线旋转一周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sym typeface="_⨹_3_21a17"/>
              </a:rPr>
              <a:t>得到的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立体图形是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111" name="yt_image_1011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622962" y="2501233"/>
            <a:ext cx="6946074" cy="13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13" name="yt_shape_10113"/>
          <p:cNvSpPr txBox="1"/>
          <p:nvPr/>
        </p:nvSpPr>
        <p:spPr>
          <a:xfrm>
            <a:off x="540000" y="3950744"/>
            <a:ext cx="614751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下列现象说明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线动成面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0114" name="yt_table_10114" title="H_149.76"/>
          <p:cNvGraphicFramePr>
            <a:graphicFrameLocks noGrp="1"/>
          </p:cNvGraphicFramePr>
          <p:nvPr/>
        </p:nvGraphicFramePr>
        <p:xfrm>
          <a:off x="540056" y="4430047"/>
          <a:ext cx="6197600" cy="1901952"/>
        </p:xfrm>
        <a:graphic>
          <a:graphicData uri="http://schemas.openxmlformats.org/drawingml/2006/table">
            <a:tbl>
              <a:tblPr/>
              <a:tblGrid>
                <a:gridCol w="6197600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旋转一扇门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门在空中运动的痕迹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扔一块小石子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石子在空中飞行的路线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天空划过一道流星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汽车雨刷在挡风玻璃上面运动的痕迹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" name="yt_shape_17217082317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583708" y="1818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07789" y="390393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6" name="yt_shape_10116"/>
          <p:cNvSpPr txBox="1"/>
          <p:nvPr/>
        </p:nvSpPr>
        <p:spPr>
          <a:xfrm>
            <a:off x="540119" y="900000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</a:rPr>
              <a:t>跨学科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在朱自清的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中描写春雨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像牛毛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像花针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像细丝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sym typeface="_⨹_4_7e562,isEnd"/>
              </a:rPr>
              <a:t>密密麻麻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地斜织着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的语句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这里把雨看成了线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这种生活现象可以反映的数学原理是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</a:rPr>
              <a:t> </a:t>
            </a:r>
            <a:r>
              <a:rPr sz="100" spc="-100">
                <a:latin typeface="Times New Roman" panose="02020603050405020304" pitchFamily="24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楷体" panose="02010609060101010101" pitchFamily="24" charset="-122"/>
                <a:sym typeface="W:6.005039,H:37.44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</a:rPr>
              <a:t> </a:t>
            </a:r>
            <a:r>
              <a:rPr sz="100" spc="-100">
                <a:latin typeface="Times New Roman" panose="02020603050405020304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  <a:p>
            <a:pPr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</a:rPr>
              <a:t>页随堂练习变式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第一行的图形绕虚线旋转一周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sym typeface="_⨹_5_2f85b,isEnd"/>
              </a:rPr>
              <a:t>能形成第二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行的某个几何体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用线连起来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</p:txBody>
      </p:sp>
      <p:pic>
        <p:nvPicPr>
          <p:cNvPr id="10118" name="yt_image_10118" title="H_233.612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85274" y="3266042"/>
            <a:ext cx="5621450" cy="2966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1118107" y="1328682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楷体" panose="02010609060101010101" pitchFamily="24" charset="-122"/>
                <a:cs typeface="+mn-cs"/>
                <a:sym typeface="_⨹_1_be52e"/>
              </a:rPr>
              <a:t>点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0108" y="1804170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动成线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3863752" y="4749479"/>
            <a:ext cx="2880320" cy="47972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3863752" y="4841056"/>
            <a:ext cx="1472426" cy="38814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5359787" y="4906094"/>
            <a:ext cx="1472426" cy="38814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8472264" y="4853431"/>
            <a:ext cx="14337" cy="44080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4" name="yt_shape_10124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</a:rPr>
              <a:t>【易错点】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sym typeface=",isEnd"/>
              </a:rPr>
              <a:t> 考虑不全而漏解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sym typeface=",isEnd"/>
            </a:endParaRPr>
          </a:p>
          <a:p>
            <a:pPr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以长为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的长方形的一边所在直线为旋转轴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sym typeface="_⨹_9_9d611,isEnd"/>
              </a:rPr>
              <a:t>将长方形旋转一周形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成圆柱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则这个圆柱的体积是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</a:rPr>
              <a:t>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结果保留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17308" y="1804170"/>
            <a:ext cx="1707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45π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75π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7" name="yt_shape_1012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 </a:t>
            </a:r>
            <a:endParaRPr lang="en-US" altLang="zh-CN" sz="2650" b="0" i="0" u="none" spc="19281">
              <a:solidFill>
                <a:srgbClr val="1EE3CF"/>
              </a:solidFill>
              <a:effectLst/>
              <a:latin typeface="Times New Roman" panose="02020603050405020304" pitchFamily="24"/>
              <a:ea typeface="宋体" panose="02010600030101010101" pitchFamily="2" charset="-122"/>
            </a:endParaRPr>
          </a:p>
        </p:txBody>
      </p:sp>
      <p:pic>
        <p:nvPicPr>
          <p:cNvPr id="10126" name="yt_image_10126" title="H_41.8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29" name="yt_shape_10129"/>
          <p:cNvSpPr txBox="1"/>
          <p:nvPr/>
        </p:nvSpPr>
        <p:spPr>
          <a:xfrm>
            <a:off x="540000" y="1482165"/>
            <a:ext cx="1076416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观察图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把图形绕着给定的直线旋转一周后可能形成的立体图形是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130" name="yt_image_10130" title="H_119.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71942" y="2113832"/>
            <a:ext cx="4848114" cy="1513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0279789" y="14353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2" name="yt_shape_10132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由如图所示的图形绕虚线旋转一周得到的几何体有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个面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sym typeface="_⨹_7_a6a58,isEnd"/>
              </a:rPr>
              <a:t>面与面相交所形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成的线共有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</p:txBody>
      </p:sp>
      <p:sp>
        <p:nvSpPr>
          <p:cNvPr id="10136" name="yt_shape_10136"/>
          <p:cNvSpPr txBox="1"/>
          <p:nvPr/>
        </p:nvSpPr>
        <p:spPr>
          <a:xfrm>
            <a:off x="540000" y="4169193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</a:p>
        </p:txBody>
      </p:sp>
      <p:grpSp>
        <p:nvGrpSpPr>
          <p:cNvPr id="10133" name="yt_shape_10133" title="H_165.9111"/>
          <p:cNvGrpSpPr/>
          <p:nvPr/>
        </p:nvGrpSpPr>
        <p:grpSpPr>
          <a:xfrm>
            <a:off x="5724858" y="2011799"/>
            <a:ext cx="742282" cy="2107071"/>
            <a:chOff x="0" y="0"/>
            <a:chExt cx="742282" cy="2107071"/>
          </a:xfrm>
        </p:grpSpPr>
        <p:pic>
          <p:nvPicPr>
            <p:cNvPr id="2" name="yt_image_10133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742282" cy="17110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135" name="yt_shape_10135" descr="{&quot;rangeId&quot;:0,&quot;IgnoreLineSpacing&quot;:1}"/>
            <p:cNvSpPr txBox="1"/>
            <p:nvPr/>
          </p:nvSpPr>
          <p:spPr>
            <a:xfrm>
              <a:off x="-238323" y="174707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</a:rPr>
                <a:t>第10题图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993907" y="85319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78908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tags/tag1.xml><?xml version="1.0" encoding="utf-8"?>
<p:tagLst xmlns:p="http://schemas.openxmlformats.org/presentationml/2006/main">
  <p:tag name="COMMONDATA" val="eyJoZGlkIjoiY2YxM2E1MTBjMzEwODA4ODZjNDljOTYxOTY1NmQ5MzQifQ=="/>
  <p:tag name="commondata" val="eyJoZGlkIjoiZDk2MGY5NmYzZjQyNzcyYzRlODIwNzE1N2RiMjBmY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2327</Words>
  <Application>WPS 演示</Application>
  <PresentationFormat>宽屏</PresentationFormat>
  <Paragraphs>151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50" baseType="lpstr">
      <vt:lpstr>Arial</vt:lpstr>
      <vt:lpstr>宋体</vt:lpstr>
      <vt:lpstr>Wingdings</vt:lpstr>
      <vt:lpstr>黑体</vt:lpstr>
      <vt:lpstr>MS Mincho</vt:lpstr>
      <vt:lpstr>Segoe Print</vt:lpstr>
      <vt:lpstr>Times New Roman</vt:lpstr>
      <vt:lpstr>楷体</vt:lpstr>
      <vt:lpstr>_⨹_5_69c6e,isEnd</vt:lpstr>
      <vt:lpstr>,isEnd</vt:lpstr>
      <vt:lpstr>_⨹_1_85a53</vt:lpstr>
      <vt:lpstr>_⨹_2_27f2f</vt:lpstr>
      <vt:lpstr>_⨹_5_2be3f</vt:lpstr>
      <vt:lpstr>Finished</vt:lpstr>
      <vt:lpstr>_⨹_3_21a17</vt:lpstr>
      <vt:lpstr>_⨹_4_7e562,isEnd</vt:lpstr>
      <vt:lpstr>W:6.005039,H:37.44</vt:lpstr>
      <vt:lpstr>_⨹_5_2f85b,isEnd</vt:lpstr>
      <vt:lpstr>_⨹_1_be52e</vt:lpstr>
      <vt:lpstr>_⨹_9_9d611,isEnd</vt:lpstr>
      <vt:lpstr>_⨹_7_a6a58,isEnd</vt:lpstr>
      <vt:lpstr>_⨹_5_3a369,isEnd</vt:lpstr>
      <vt:lpstr>_⨹_22_d9040,isEnd</vt:lpstr>
      <vt:lpstr>_⨹_1_17983</vt:lpstr>
      <vt:lpstr>Times New Roman</vt:lpstr>
      <vt:lpstr>Cambria Math</vt:lpstr>
      <vt:lpstr>_⨹_1_3153a</vt:lpstr>
      <vt:lpstr>_⨹_16_edb05</vt:lpstr>
      <vt:lpstr>微软雅黑</vt:lpstr>
      <vt:lpstr>Arial Unicode MS</vt:lpstr>
      <vt:lpstr>Calibri</vt:lpstr>
      <vt:lpstr>等线 Light</vt:lpstr>
      <vt:lpstr>等线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.</cp:lastModifiedBy>
  <cp:revision>12</cp:revision>
  <dcterms:created xsi:type="dcterms:W3CDTF">2024-07-23T04:16:00Z</dcterms:created>
  <dcterms:modified xsi:type="dcterms:W3CDTF">2024-07-23T16:46:12Z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