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11" r:id="rId7"/>
    <p:sldId id="313" r:id="rId8"/>
    <p:sldId id="318" r:id="rId9"/>
    <p:sldId id="320" r:id="rId10"/>
    <p:sldId id="324" r:id="rId11"/>
    <p:sldId id="326" r:id="rId12"/>
    <p:sldId id="328" r:id="rId13"/>
    <p:sldId id="330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" name="yt_shape_11786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1787" name="yt_image_11787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9" name="yt_shape_11789"/>
          <p:cNvSpPr txBox="1"/>
          <p:nvPr/>
        </p:nvSpPr>
        <p:spPr>
          <a:xfrm>
            <a:off x="540119" y="197670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有理数的混合运算顺序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358f3,isEnd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先算括号里面的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54ED8E-29F4-8BBE-81C4-5C910FE5EED5}"/>
              </a:ext>
            </a:extLst>
          </p:cNvPr>
          <p:cNvSpPr txBox="1"/>
          <p:nvPr/>
        </p:nvSpPr>
        <p:spPr>
          <a:xfrm>
            <a:off x="4717308" y="192989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A126F8-73FD-320A-D51A-E9AB4DE39573}"/>
              </a:ext>
            </a:extLst>
          </p:cNvPr>
          <p:cNvSpPr txBox="1"/>
          <p:nvPr/>
        </p:nvSpPr>
        <p:spPr>
          <a:xfrm>
            <a:off x="6850907" y="192989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B36E3D-1200-6C7C-71ED-FCF666B38299}"/>
              </a:ext>
            </a:extLst>
          </p:cNvPr>
          <p:cNvSpPr txBox="1"/>
          <p:nvPr/>
        </p:nvSpPr>
        <p:spPr>
          <a:xfrm>
            <a:off x="9289307" y="192989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A8E946-7C52-A8AC-7360-D399A0EDA965}"/>
              </a:ext>
            </a:extLst>
          </p:cNvPr>
          <p:cNvSpPr txBox="1"/>
          <p:nvPr/>
        </p:nvSpPr>
        <p:spPr>
          <a:xfrm>
            <a:off x="1059708" y="2405385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6" name="yt_shape_11846"/>
          <p:cNvSpPr txBox="1"/>
          <p:nvPr/>
        </p:nvSpPr>
        <p:spPr>
          <a:xfrm>
            <a:off x="4504928" y="1412776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11847" name="yt_shape_11847"/>
          <p:cNvSpPr txBox="1"/>
          <p:nvPr/>
        </p:nvSpPr>
        <p:spPr>
          <a:xfrm>
            <a:off x="540119" y="18920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从中选择两张卡片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使这两张卡片上的数的乘积最大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a1cc,isEnd"/>
              </a:rPr>
              <a:t>这两张卡片上的数分别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848" name="yt_shape_11848"/>
          <p:cNvSpPr txBox="1"/>
          <p:nvPr/>
        </p:nvSpPr>
        <p:spPr>
          <a:xfrm>
            <a:off x="540119" y="2851514"/>
            <a:ext cx="11111999" cy="112870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从中选择两张卡片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使这两张卡片上的数相除的商最小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efc1,isEnd"/>
              </a:rPr>
              <a:t>这两张卡片上的数分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别是</a:t>
            </a:r>
            <a:r>
              <a:rPr sz="3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商为</a:t>
            </a:r>
            <a:r>
              <a:rPr sz="3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850" name="yt_shape_11850"/>
          <p:cNvSpPr txBox="1"/>
          <p:nvPr/>
        </p:nvSpPr>
        <p:spPr>
          <a:xfrm>
            <a:off x="540119" y="403100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从中选择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每张卡片上的数只能用一次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将其进行加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78ae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除运算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可加括号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使其运算结果为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写出符合要求的运算式子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868f"/>
              </a:rPr>
              <a:t>写出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一种即可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851" name="yt_shape_11851"/>
          <p:cNvSpPr txBox="1"/>
          <p:nvPr/>
        </p:nvSpPr>
        <p:spPr>
          <a:xfrm>
            <a:off x="540000" y="5454096"/>
            <a:ext cx="9438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81D4D719-67C3-6D55-8F28-C269A9CAD34A}"/>
              </a:ext>
            </a:extLst>
          </p:cNvPr>
          <p:cNvSpPr/>
          <p:nvPr/>
        </p:nvSpPr>
        <p:spPr>
          <a:xfrm>
            <a:off x="4504928" y="1476276"/>
            <a:ext cx="457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B2E36A89-720B-F18C-C58C-3257E32935AF}"/>
              </a:ext>
            </a:extLst>
          </p:cNvPr>
          <p:cNvSpPr/>
          <p:nvPr/>
        </p:nvSpPr>
        <p:spPr>
          <a:xfrm>
            <a:off x="5266928" y="1476276"/>
            <a:ext cx="457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CE8E3941-03A8-5F2D-701E-D45629B5DB2D}"/>
              </a:ext>
            </a:extLst>
          </p:cNvPr>
          <p:cNvSpPr/>
          <p:nvPr/>
        </p:nvSpPr>
        <p:spPr>
          <a:xfrm>
            <a:off x="6028928" y="1476276"/>
            <a:ext cx="1524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A79975AE-FDAC-1FEA-BA14-D72E760CF08A}"/>
              </a:ext>
            </a:extLst>
          </p:cNvPr>
          <p:cNvSpPr/>
          <p:nvPr/>
        </p:nvSpPr>
        <p:spPr>
          <a:xfrm>
            <a:off x="6486128" y="1476276"/>
            <a:ext cx="457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7B4CAA86-E36F-24F9-E5FB-6DD7BC7514CA}"/>
              </a:ext>
            </a:extLst>
          </p:cNvPr>
          <p:cNvSpPr/>
          <p:nvPr/>
        </p:nvSpPr>
        <p:spPr>
          <a:xfrm>
            <a:off x="7248128" y="1476276"/>
            <a:ext cx="457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9F4C65-E04F-A6C9-3BED-E8C2F7A05B70}"/>
              </a:ext>
            </a:extLst>
          </p:cNvPr>
          <p:cNvSpPr txBox="1"/>
          <p:nvPr/>
        </p:nvSpPr>
        <p:spPr>
          <a:xfrm>
            <a:off x="1059708" y="232076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40C910-660F-1C1C-3C19-562C50270204}"/>
              </a:ext>
            </a:extLst>
          </p:cNvPr>
          <p:cNvSpPr txBox="1"/>
          <p:nvPr/>
        </p:nvSpPr>
        <p:spPr>
          <a:xfrm>
            <a:off x="3802908" y="232076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EC5E47-CE4B-2F58-8652-835A0D01B298}"/>
              </a:ext>
            </a:extLst>
          </p:cNvPr>
          <p:cNvSpPr txBox="1"/>
          <p:nvPr/>
        </p:nvSpPr>
        <p:spPr>
          <a:xfrm>
            <a:off x="1364508" y="3280196"/>
            <a:ext cx="17040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8A7D7A1-B6AE-72FC-0FD7-9811D04CBB2C}"/>
                  </a:ext>
                </a:extLst>
              </p:cNvPr>
              <p:cNvSpPr txBox="1"/>
              <p:nvPr/>
            </p:nvSpPr>
            <p:spPr>
              <a:xfrm>
                <a:off x="4107708" y="3125133"/>
                <a:ext cx="101352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8A7D7A1-B6AE-72FC-0FD7-9811D04CBB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7708" y="3125133"/>
                <a:ext cx="1013524" cy="735915"/>
              </a:xfrm>
              <a:prstGeom prst="rect">
                <a:avLst/>
              </a:prstGeom>
              <a:blipFill>
                <a:blip r:embed="rId2"/>
                <a:stretch>
                  <a:fillRect l="-9639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CD4DEA0-8A8C-1A34-BB68-BECA1E262714}"/>
              </a:ext>
            </a:extLst>
          </p:cNvPr>
          <p:cNvSpPr txBox="1"/>
          <p:nvPr/>
        </p:nvSpPr>
        <p:spPr>
          <a:xfrm>
            <a:off x="449989" y="5407290"/>
            <a:ext cx="952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0000" y="779644"/>
            <a:ext cx="1038053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小明有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张写着不同数的卡片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请你按要求选择卡片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完成下列各题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3" name="yt_shape_1185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52" name="yt_image_11852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5" name="yt_shape_11855"/>
          <p:cNvSpPr txBox="1"/>
          <p:nvPr/>
        </p:nvSpPr>
        <p:spPr>
          <a:xfrm>
            <a:off x="540000" y="1482165"/>
            <a:ext cx="55656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【概念学习】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56" name="yt_shape_11856"/>
              <p:cNvSpPr txBox="1"/>
              <p:nvPr/>
            </p:nvSpPr>
            <p:spPr>
              <a:xfrm>
                <a:off x="540119" y="1961468"/>
                <a:ext cx="11492915" cy="23578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求若干个相同的有理数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均不等于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的除法运算叫做除方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c1a8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记作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读作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次方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22437"/>
                  </a:rPr>
                  <a:t>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读作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次方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b27d"/>
                  </a:rPr>
                  <a:t>为大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记作</a:t>
                </a:r>
                <a:r>
                  <a:rPr lang="en-US" altLang="zh-CN" sz="2200" b="0" i="0" u="none">
                    <a:solidFill>
                      <a:srgbClr val="1EE3CF"/>
                    </a:solidFill>
                    <a:effectLst/>
                    <a:latin typeface="Times New Roman" pitchFamily="22"/>
                    <a:ea typeface="Times New Roman" pitchFamily="22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</a:t>
                </a:r>
                <a:r>
                  <a:rPr lang="en-US" altLang="zh-CN" sz="500" b="0" i="0" u="none">
                    <a:solidFill>
                      <a:srgbClr val="1EE3CF"/>
                    </a:solidFill>
                    <a:effectLst/>
                    <a:latin typeface="Times New Roman" pitchFamily="5"/>
                    <a:ea typeface="宋体" pitchFamily="5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读作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856" name="yt_shape_11856" descr="{&quot;rangeId&quot;:17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1468"/>
                <a:ext cx="11111999" cy="2357825"/>
              </a:xfrm>
              <a:prstGeom prst="rect">
                <a:avLst/>
              </a:prstGeom>
              <a:blipFill>
                <a:blip r:embed="rId3"/>
                <a:stretch>
                  <a:fillRect l="-1701" t="-2326" r="-878" b="-6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412808">
            <a:extLst>
              <a:ext uri="{FF2B5EF4-FFF2-40B4-BE49-F238E27FC236}">
                <a16:creationId xmlns:a16="http://schemas.microsoft.com/office/drawing/2014/main" id="{1D6220BA-B17F-6282-B83B-03E26AC802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719" y="3958498"/>
            <a:ext cx="314517" cy="25161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58" name="yt_shape_11858"/>
              <p:cNvSpPr txBox="1"/>
              <p:nvPr/>
            </p:nvSpPr>
            <p:spPr>
              <a:xfrm>
                <a:off x="540000" y="900000"/>
                <a:ext cx="8752396" cy="4118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【初步探究】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直接写出计算结果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【深入思考】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乘方幂的形式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仿照上面的算式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将下列运算结果直接写成幂的形式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58" name="yt_shape_118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52396" cy="4118692"/>
              </a:xfrm>
              <a:prstGeom prst="rect">
                <a:avLst/>
              </a:prstGeom>
              <a:blipFill>
                <a:blip r:embed="rId2"/>
                <a:stretch>
                  <a:fillRect l="-2160" t="-1333" r="-1185" b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8D0EB1A-8F9D-3835-1366-D4AB440D1D3E}"/>
                  </a:ext>
                </a:extLst>
              </p:cNvPr>
              <p:cNvSpPr txBox="1"/>
              <p:nvPr/>
            </p:nvSpPr>
            <p:spPr>
              <a:xfrm>
                <a:off x="5015880" y="1196752"/>
                <a:ext cx="661099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8D0EB1A-8F9D-3835-1366-D4AB440D1D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5880" y="1196752"/>
                <a:ext cx="661099" cy="7675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3EC3B7B-C49D-059A-C4F5-0EF240CB4CD5}"/>
              </a:ext>
            </a:extLst>
          </p:cNvPr>
          <p:cNvSpPr txBox="1"/>
          <p:nvPr/>
        </p:nvSpPr>
        <p:spPr>
          <a:xfrm>
            <a:off x="2401027" y="2002608"/>
            <a:ext cx="942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64440A-69C5-FE15-551A-33DC9DC38638}"/>
                  </a:ext>
                </a:extLst>
              </p:cNvPr>
              <p:cNvSpPr txBox="1"/>
              <p:nvPr/>
            </p:nvSpPr>
            <p:spPr>
              <a:xfrm>
                <a:off x="2329589" y="4296482"/>
                <a:ext cx="1724723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9, 'pageBreak': True}">
                <a:extLst>
                  <a:ext uri="{FF2B5EF4-FFF2-40B4-BE49-F238E27FC236}">
                    <a16:creationId xmlns:a16="http://schemas.microsoft.com/office/drawing/2014/main" id="{0364440A-69C5-FE15-551A-33DC9DC386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9589" y="4296482"/>
                <a:ext cx="1724723" cy="729183"/>
              </a:xfrm>
              <a:prstGeom prst="rect">
                <a:avLst/>
              </a:prstGeom>
              <a:blipFill>
                <a:blip r:embed="rId4"/>
                <a:stretch>
                  <a:fillRect l="-5300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80680B-46AA-1438-104F-76B6B602CD9B}"/>
              </a:ext>
            </a:extLst>
          </p:cNvPr>
          <p:cNvCxnSpPr/>
          <p:nvPr/>
        </p:nvCxnSpPr>
        <p:spPr>
          <a:xfrm>
            <a:off x="2114800" y="4997909"/>
            <a:ext cx="1849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7F461E3-A2FC-7B3A-2B5B-31D0A34A5F42}"/>
              </a:ext>
            </a:extLst>
          </p:cNvPr>
          <p:cNvSpPr txBox="1"/>
          <p:nvPr/>
        </p:nvSpPr>
        <p:spPr>
          <a:xfrm>
            <a:off x="5825264" y="4296482"/>
            <a:ext cx="738886" cy="7291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9" name="yt_shape_11869"/>
              <p:cNvSpPr txBox="1"/>
              <p:nvPr/>
            </p:nvSpPr>
            <p:spPr>
              <a:xfrm>
                <a:off x="540000" y="900000"/>
                <a:ext cx="8409353" cy="22695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MS Mincho" pitchFamily="24"/>
                    <a:ea typeface="MS Mincho" pitchFamily="24"/>
                  </a:rPr>
                  <a:t>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69" name="yt_shape_1186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09353" cy="2269532"/>
              </a:xfrm>
              <a:prstGeom prst="rect">
                <a:avLst/>
              </a:prstGeom>
              <a:blipFill>
                <a:blip r:embed="rId2"/>
                <a:stretch>
                  <a:fillRect l="-2248" r="-1233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31F68C5-7EC6-A97D-7F3A-3DC6CEF5B6E2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70079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131F68C5-7EC6-A97D-7F3A-3DC6CEF5B6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7007923" cy="767474"/>
              </a:xfrm>
              <a:prstGeom prst="rect">
                <a:avLst/>
              </a:prstGeom>
              <a:blipFill>
                <a:blip r:embed="rId3"/>
                <a:stretch>
                  <a:fillRect l="-1393" r="-60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A5B1718-3DEA-5BAF-78BE-965116B3A7E2}"/>
              </a:ext>
            </a:extLst>
          </p:cNvPr>
          <p:cNvSpPr txBox="1"/>
          <p:nvPr/>
        </p:nvSpPr>
        <p:spPr>
          <a:xfrm>
            <a:off x="1672377" y="220091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101D44-5117-55CF-02E7-390178E44B20}"/>
              </a:ext>
            </a:extLst>
          </p:cNvPr>
          <p:cNvSpPr txBox="1"/>
          <p:nvPr/>
        </p:nvSpPr>
        <p:spPr>
          <a:xfrm>
            <a:off x="1672377" y="267640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1" name="yt_shape_11791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1790" name="yt_image_11790" title="H_31.0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93" name="yt_shape_11793"/>
              <p:cNvSpPr txBox="1"/>
              <p:nvPr/>
            </p:nvSpPr>
            <p:spPr>
              <a:xfrm>
                <a:off x="540000" y="1386424"/>
                <a:ext cx="7889980" cy="46722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1793" name="yt_shape_11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6424"/>
                <a:ext cx="7889980" cy="4672241"/>
              </a:xfrm>
              <a:prstGeom prst="rect">
                <a:avLst/>
              </a:prstGeom>
              <a:blipFill>
                <a:blip r:embed="rId3"/>
                <a:stretch>
                  <a:fillRect l="-2396" r="-1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4" name="yt_shape_11804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本题考查了有理数的混合运算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有理数混合运算顺序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先算乘方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4a581"/>
              </a:rPr>
              <a:t>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算乘除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最后算加减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同级运算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应按从左到右的顺序进行计算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如果有括号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cf58a"/>
              </a:rPr>
              <a:t>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先做括号内的运算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进行有理数的混合运算时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注意各个运算律的运用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5a5ad"/>
              </a:rPr>
              <a:t>使运算过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程得到简化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" name="yt_shape_1180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05" name="yt_image_1180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8" name="yt_shape_11808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有理数的混合运算</a:t>
            </a:r>
          </a:p>
        </p:txBody>
      </p:sp>
      <p:sp>
        <p:nvSpPr>
          <p:cNvPr id="11809" name="yt_shape_11809"/>
          <p:cNvSpPr txBox="1"/>
          <p:nvPr/>
        </p:nvSpPr>
        <p:spPr>
          <a:xfrm>
            <a:off x="540000" y="1971599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0" name="yt_table_118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795595"/>
              </p:ext>
            </p:extLst>
          </p:nvPr>
        </p:nvGraphicFramePr>
        <p:xfrm>
          <a:off x="540056" y="245090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sp>
        <p:nvSpPr>
          <p:cNvPr id="11812" name="yt_shape_11812"/>
          <p:cNvSpPr txBox="1"/>
          <p:nvPr/>
        </p:nvSpPr>
        <p:spPr>
          <a:xfrm>
            <a:off x="540000" y="2977073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下列运算结果为正数的是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3" name="yt_table_118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298486"/>
              </p:ext>
            </p:extLst>
          </p:nvPr>
        </p:nvGraphicFramePr>
        <p:xfrm>
          <a:off x="540056" y="3456376"/>
          <a:ext cx="824960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3726180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815" name="yt_shape_11815"/>
              <p:cNvSpPr txBox="1"/>
              <p:nvPr/>
            </p:nvSpPr>
            <p:spPr>
              <a:xfrm>
                <a:off x="540119" y="4457930"/>
                <a:ext cx="11492915" cy="11470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应先算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再算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4b30,isEnd"/>
                  </a:rPr>
                  <a:t>最后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运算的结果是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815" name="yt_shape_118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57930"/>
                <a:ext cx="11492915" cy="1147045"/>
              </a:xfrm>
              <a:prstGeom prst="rect">
                <a:avLst/>
              </a:prstGeom>
              <a:blipFill>
                <a:blip r:embed="rId3"/>
                <a:stretch>
                  <a:fillRect l="-1645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411670">
            <a:extLst>
              <a:ext uri="{FF2B5EF4-FFF2-40B4-BE49-F238E27FC236}">
                <a16:creationId xmlns:a16="http://schemas.microsoft.com/office/drawing/2014/main" id="{B4DC88EE-4D19-F409-44E7-4694B13474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4D8685-8439-47F3-8FD3-4AF35C1000A8}"/>
              </a:ext>
            </a:extLst>
          </p:cNvPr>
          <p:cNvSpPr txBox="1"/>
          <p:nvPr/>
        </p:nvSpPr>
        <p:spPr>
          <a:xfrm>
            <a:off x="5250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E29A11-DC17-DA37-FB00-92BEA6F9BD87}"/>
              </a:ext>
            </a:extLst>
          </p:cNvPr>
          <p:cNvSpPr txBox="1"/>
          <p:nvPr/>
        </p:nvSpPr>
        <p:spPr>
          <a:xfrm>
            <a:off x="47933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14442D-1B72-9033-C25B-73554AF946D5}"/>
              </a:ext>
            </a:extLst>
          </p:cNvPr>
          <p:cNvSpPr txBox="1"/>
          <p:nvPr/>
        </p:nvSpPr>
        <p:spPr>
          <a:xfrm>
            <a:off x="7067189" y="4411124"/>
            <a:ext cx="1094487" cy="8051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67D17A-5C54-633D-FAFE-22F21A12786B}"/>
              </a:ext>
            </a:extLst>
          </p:cNvPr>
          <p:cNvSpPr txBox="1"/>
          <p:nvPr/>
        </p:nvSpPr>
        <p:spPr>
          <a:xfrm>
            <a:off x="9200789" y="4411124"/>
            <a:ext cx="1094487" cy="8051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1CF4C5-0E00-0525-35B3-5C60B5715E90}"/>
              </a:ext>
            </a:extLst>
          </p:cNvPr>
          <p:cNvSpPr txBox="1"/>
          <p:nvPr/>
        </p:nvSpPr>
        <p:spPr>
          <a:xfrm>
            <a:off x="1059708" y="512270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B3AE5C-BB7D-B785-EAEE-C32DF79DD95F}"/>
              </a:ext>
            </a:extLst>
          </p:cNvPr>
          <p:cNvSpPr txBox="1"/>
          <p:nvPr/>
        </p:nvSpPr>
        <p:spPr>
          <a:xfrm>
            <a:off x="4412508" y="512270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18" name="yt_shape_11818"/>
              <p:cNvSpPr txBox="1"/>
              <p:nvPr/>
            </p:nvSpPr>
            <p:spPr>
              <a:xfrm>
                <a:off x="540000" y="1028130"/>
                <a:ext cx="5232202" cy="47616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18" name="yt_shape_118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28130"/>
                <a:ext cx="5232202" cy="4761688"/>
              </a:xfrm>
              <a:prstGeom prst="rect">
                <a:avLst/>
              </a:prstGeom>
              <a:blipFill>
                <a:blip r:embed="rId2"/>
                <a:stretch>
                  <a:fillRect l="-3613" r="-2797" b="-2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225EF5-87BF-E9B9-13BD-1B6EE2286D41}"/>
                  </a:ext>
                </a:extLst>
              </p:cNvPr>
              <p:cNvSpPr txBox="1"/>
              <p:nvPr/>
            </p:nvSpPr>
            <p:spPr>
              <a:xfrm>
                <a:off x="449989" y="1786822"/>
                <a:ext cx="410000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225EF5-87BF-E9B9-13BD-1B6EE2286D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86822"/>
                <a:ext cx="4100004" cy="805193"/>
              </a:xfrm>
              <a:prstGeom prst="rect">
                <a:avLst/>
              </a:prstGeom>
              <a:blipFill>
                <a:blip r:embed="rId3"/>
                <a:stretch>
                  <a:fillRect l="-2381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7107BC-A1F1-2859-4430-96B830D3CFD4}"/>
                  </a:ext>
                </a:extLst>
              </p:cNvPr>
              <p:cNvSpPr txBox="1"/>
              <p:nvPr/>
            </p:nvSpPr>
            <p:spPr>
              <a:xfrm>
                <a:off x="1631504" y="2498403"/>
                <a:ext cx="13183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7107BC-A1F1-2859-4430-96B830D3C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498403"/>
                <a:ext cx="1318324" cy="767474"/>
              </a:xfrm>
              <a:prstGeom prst="rect">
                <a:avLst/>
              </a:prstGeom>
              <a:blipFill>
                <a:blip r:embed="rId4"/>
                <a:stretch>
                  <a:fillRect l="-740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9153DED-BD70-7021-3DD0-1AD78AD0A2B7}"/>
                  </a:ext>
                </a:extLst>
              </p:cNvPr>
              <p:cNvSpPr txBox="1"/>
              <p:nvPr/>
            </p:nvSpPr>
            <p:spPr>
              <a:xfrm>
                <a:off x="1631504" y="3172265"/>
                <a:ext cx="11659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9153DED-BD70-7021-3DD0-1AD78AD0A2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172265"/>
                <a:ext cx="1165924" cy="767474"/>
              </a:xfrm>
              <a:prstGeom prst="rect">
                <a:avLst/>
              </a:prstGeom>
              <a:blipFill>
                <a:blip r:embed="rId5"/>
                <a:stretch>
                  <a:fillRect l="-8377" r="-837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0625521-9655-4754-8526-B4EE6BC0F24C}"/>
              </a:ext>
            </a:extLst>
          </p:cNvPr>
          <p:cNvSpPr txBox="1"/>
          <p:nvPr/>
        </p:nvSpPr>
        <p:spPr>
          <a:xfrm>
            <a:off x="449989" y="4321616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CB3169-2609-AFA0-1EDE-D434F8F33B9E}"/>
              </a:ext>
            </a:extLst>
          </p:cNvPr>
          <p:cNvSpPr txBox="1"/>
          <p:nvPr/>
        </p:nvSpPr>
        <p:spPr>
          <a:xfrm>
            <a:off x="1631504" y="479710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D72EFD-1420-DBC9-77DE-BAC34237C93B}"/>
              </a:ext>
            </a:extLst>
          </p:cNvPr>
          <p:cNvSpPr txBox="1"/>
          <p:nvPr/>
        </p:nvSpPr>
        <p:spPr>
          <a:xfrm>
            <a:off x="1631504" y="5272591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817"/>
          <p:cNvSpPr txBox="1"/>
          <p:nvPr/>
        </p:nvSpPr>
        <p:spPr>
          <a:xfrm>
            <a:off x="540000" y="76470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4" name="yt_shape_11824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游戏</a:t>
            </a:r>
          </a:p>
        </p:txBody>
      </p:sp>
      <p:sp>
        <p:nvSpPr>
          <p:cNvPr id="11825" name="yt_shape_11825"/>
          <p:cNvSpPr txBox="1"/>
          <p:nvPr/>
        </p:nvSpPr>
        <p:spPr>
          <a:xfrm>
            <a:off x="540119" y="138943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游戏的规则如下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将四个数用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进行混合运算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a762,isEnd"/>
              </a:rPr>
              <a:t>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个数必须且只用一次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可以添加括号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使其运算结果等于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65e0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则列出一个求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826" name="yt_shape_11826"/>
          <p:cNvSpPr txBox="1"/>
          <p:nvPr/>
        </p:nvSpPr>
        <p:spPr>
          <a:xfrm>
            <a:off x="540119" y="33091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张扑克牌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其中红心和方块扑克牌代表负数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5974"/>
              </a:rPr>
              <a:t>黑桃和梅花扑克牌代表正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请你选择适当的运算方法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使其运算结果为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827" name="yt_image_1182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6621" y="4268567"/>
            <a:ext cx="3718756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9" name="yt_shape_11829"/>
          <p:cNvSpPr txBox="1"/>
          <p:nvPr/>
        </p:nvSpPr>
        <p:spPr>
          <a:xfrm>
            <a:off x="540000" y="5454103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411750">
            <a:extLst>
              <a:ext uri="{FF2B5EF4-FFF2-40B4-BE49-F238E27FC236}">
                <a16:creationId xmlns:a16="http://schemas.microsoft.com/office/drawing/2014/main" id="{2FF4D980-1DDC-7298-DA47-8E1ADA1268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4A09DE-778B-F8DC-D4ED-F25826F606C5}"/>
              </a:ext>
            </a:extLst>
          </p:cNvPr>
          <p:cNvSpPr txBox="1"/>
          <p:nvPr/>
        </p:nvSpPr>
        <p:spPr>
          <a:xfrm>
            <a:off x="7490187" y="2265857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db2e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A27E91-E1F1-C298-4654-319F98F1CC79}"/>
              </a:ext>
            </a:extLst>
          </p:cNvPr>
          <p:cNvSpPr txBox="1"/>
          <p:nvPr/>
        </p:nvSpPr>
        <p:spPr>
          <a:xfrm>
            <a:off x="450108" y="2741345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]×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87D274-C7F4-A391-B8DF-A36F4CE272F3}"/>
              </a:ext>
            </a:extLst>
          </p:cNvPr>
          <p:cNvSpPr txBox="1"/>
          <p:nvPr/>
        </p:nvSpPr>
        <p:spPr>
          <a:xfrm>
            <a:off x="449989" y="5407297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30" name="yt_shape_11830"/>
              <p:cNvSpPr txBox="1"/>
              <p:nvPr/>
            </p:nvSpPr>
            <p:spPr>
              <a:xfrm>
                <a:off x="540000" y="900000"/>
                <a:ext cx="6155531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因为计算顺序错误导致结果错误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30" name="yt_shape_118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5531" cy="1119024"/>
              </a:xfrm>
              <a:prstGeom prst="rect">
                <a:avLst/>
              </a:prstGeom>
              <a:blipFill>
                <a:blip r:embed="rId2"/>
                <a:stretch>
                  <a:fillRect l="-3072" t="-4918" r="-208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43CE23B-3552-DB50-AC5C-F9C862A19C36}"/>
              </a:ext>
            </a:extLst>
          </p:cNvPr>
          <p:cNvSpPr txBox="1"/>
          <p:nvPr/>
        </p:nvSpPr>
        <p:spPr>
          <a:xfrm>
            <a:off x="5444264" y="1328682"/>
            <a:ext cx="7896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4" name="yt_shape_1183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33" name="yt_image_11833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6" name="yt_shape_11836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所在的位置填入运算符号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＋、－、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dd69"/>
              </a:rPr>
              <a:t>使所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得的结果最小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7" name="yt_table_118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044456"/>
              </p:ext>
            </p:extLst>
          </p:nvPr>
        </p:nvGraphicFramePr>
        <p:xfrm>
          <a:off x="540056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</a:tbl>
          </a:graphicData>
        </a:graphic>
      </p:graphicFrame>
      <p:sp>
        <p:nvSpPr>
          <p:cNvPr id="11839" name="yt_shape_11839"/>
          <p:cNvSpPr txBox="1"/>
          <p:nvPr/>
        </p:nvSpPr>
        <p:spPr>
          <a:xfrm>
            <a:off x="540000" y="2967771"/>
            <a:ext cx="9606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程序题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840" name="yt_shape_11840"/>
          <p:cNvSpPr txBox="1"/>
          <p:nvPr/>
        </p:nvSpPr>
        <p:spPr>
          <a:xfrm>
            <a:off x="540000" y="3447074"/>
            <a:ext cx="58750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三次方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输出数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41" name="yt_shape_11841"/>
              <p:cNvSpPr txBox="1"/>
              <p:nvPr/>
            </p:nvSpPr>
            <p:spPr>
              <a:xfrm>
                <a:off x="540119" y="3926377"/>
                <a:ext cx="11492915" cy="11167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定义一种新的运算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x*y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1ab2,isEnd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841" name="yt_shape_118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26377"/>
                <a:ext cx="11492915" cy="1116781"/>
              </a:xfrm>
              <a:prstGeom prst="rect">
                <a:avLst/>
              </a:prstGeom>
              <a:blipFill>
                <a:blip r:embed="rId3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00BE77B9-426E-3B36-9E32-1168693AAE18}"/>
              </a:ext>
            </a:extLst>
          </p:cNvPr>
          <p:cNvSpPr/>
          <p:nvPr/>
        </p:nvSpPr>
        <p:spPr>
          <a:xfrm>
            <a:off x="540000" y="3510574"/>
            <a:ext cx="839851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5D164FA5-2D68-84FD-B3F4-B9C3B1C74DD3}"/>
              </a:ext>
            </a:extLst>
          </p:cNvPr>
          <p:cNvSpPr/>
          <p:nvPr/>
        </p:nvSpPr>
        <p:spPr>
          <a:xfrm>
            <a:off x="1684588" y="3510574"/>
            <a:ext cx="914463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6E6B4180-8105-66C4-DF78-343A00879CFB}"/>
              </a:ext>
            </a:extLst>
          </p:cNvPr>
          <p:cNvSpPr/>
          <p:nvPr/>
        </p:nvSpPr>
        <p:spPr>
          <a:xfrm>
            <a:off x="2903788" y="3510574"/>
            <a:ext cx="1371663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BD8AC982-71B4-D2CC-BA6D-686E628FB63D}"/>
              </a:ext>
            </a:extLst>
          </p:cNvPr>
          <p:cNvSpPr/>
          <p:nvPr/>
        </p:nvSpPr>
        <p:spPr>
          <a:xfrm>
            <a:off x="4580188" y="3510574"/>
            <a:ext cx="558863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744A3DD0-3FDC-167C-E13D-DE6CEEFC39AF}"/>
              </a:ext>
            </a:extLst>
          </p:cNvPr>
          <p:cNvSpPr/>
          <p:nvPr/>
        </p:nvSpPr>
        <p:spPr>
          <a:xfrm>
            <a:off x="5443788" y="3510574"/>
            <a:ext cx="914463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CF13AD-CDFA-2452-A5A5-3581F4F9D741}"/>
              </a:ext>
            </a:extLst>
          </p:cNvPr>
          <p:cNvSpPr txBox="1"/>
          <p:nvPr/>
        </p:nvSpPr>
        <p:spPr>
          <a:xfrm>
            <a:off x="38029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F45734-70D5-E501-F338-F36303665ED0}"/>
              </a:ext>
            </a:extLst>
          </p:cNvPr>
          <p:cNvSpPr txBox="1"/>
          <p:nvPr/>
        </p:nvSpPr>
        <p:spPr>
          <a:xfrm>
            <a:off x="8908189" y="2920965"/>
            <a:ext cx="108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1E11E9-4181-FC0A-C9E3-1039A4DD0095}"/>
              </a:ext>
            </a:extLst>
          </p:cNvPr>
          <p:cNvSpPr txBox="1"/>
          <p:nvPr/>
        </p:nvSpPr>
        <p:spPr>
          <a:xfrm>
            <a:off x="1364508" y="456118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43" name="yt_shape_11843"/>
              <p:cNvSpPr txBox="1"/>
              <p:nvPr/>
            </p:nvSpPr>
            <p:spPr>
              <a:xfrm>
                <a:off x="540119" y="900000"/>
                <a:ext cx="11492915" cy="34363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40d3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ec13"/>
                  </a:rPr>
                  <a:t> 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1843" name="yt_shape_118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36325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5404A9-7C0F-7B7D-FA3A-4A24E0D72509}"/>
                  </a:ext>
                </a:extLst>
              </p:cNvPr>
              <p:cNvSpPr txBox="1"/>
              <p:nvPr/>
            </p:nvSpPr>
            <p:spPr>
              <a:xfrm>
                <a:off x="2620983" y="2814535"/>
                <a:ext cx="789685" cy="12289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5404A9-7C0F-7B7D-FA3A-4A24E0D725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0983" y="2814535"/>
                <a:ext cx="789685" cy="12289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B79A63E-4AD9-B9DF-188E-922C4BFB8C5A}"/>
              </a:ext>
            </a:extLst>
          </p:cNvPr>
          <p:cNvCxnSpPr/>
          <p:nvPr/>
        </p:nvCxnSpPr>
        <p:spPr>
          <a:xfrm>
            <a:off x="2358569" y="3897772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793</Words>
  <Application>Microsoft Office PowerPoint</Application>
  <PresentationFormat>宽屏</PresentationFormat>
  <Paragraphs>110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0" baseType="lpstr">
      <vt:lpstr>,isEnd</vt:lpstr>
      <vt:lpstr>_⨹_1_22437</vt:lpstr>
      <vt:lpstr>_⨹_1_31ab2,isEnd</vt:lpstr>
      <vt:lpstr>_⨹_1_465e0,isEnd</vt:lpstr>
      <vt:lpstr>_⨹_1_4a581</vt:lpstr>
      <vt:lpstr>_⨹_1_4c1a8</vt:lpstr>
      <vt:lpstr>_⨹_1_6db2e</vt:lpstr>
      <vt:lpstr>_⨹_1_aa762,isEnd</vt:lpstr>
      <vt:lpstr>_⨹_1_c40d3</vt:lpstr>
      <vt:lpstr>_⨹_1_c78ae</vt:lpstr>
      <vt:lpstr>_⨹_1_cf58a</vt:lpstr>
      <vt:lpstr>_⨹_1_eec13</vt:lpstr>
      <vt:lpstr>_⨹_10_da1cc,isEnd</vt:lpstr>
      <vt:lpstr>_⨹_11_55974</vt:lpstr>
      <vt:lpstr>_⨹_2_2b27d</vt:lpstr>
      <vt:lpstr>_⨹_2_358f3,isEnd</vt:lpstr>
      <vt:lpstr>_⨹_2_74b30,isEnd</vt:lpstr>
      <vt:lpstr>_⨹_2_a868f</vt:lpstr>
      <vt:lpstr>_⨹_2_edd69</vt:lpstr>
      <vt:lpstr>_⨹_4_5a5ad</vt:lpstr>
      <vt:lpstr>_⨹_9_0efc1,isEnd</vt:lpstr>
      <vt:lpstr>Finished</vt:lpstr>
      <vt:lpstr>IsAddLine</vt:lpstr>
      <vt:lpstr>MS Mincho</vt:lpstr>
      <vt:lpstr>W:12.00504,H:37.44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13</cp:revision>
  <dcterms:created xsi:type="dcterms:W3CDTF">2024-07-23T04:16:09Z</dcterms:created>
  <dcterms:modified xsi:type="dcterms:W3CDTF">2024-07-23T17:02:38Z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