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8" r:id="rId6"/>
    <p:sldId id="309" r:id="rId7"/>
    <p:sldId id="310" r:id="rId8"/>
    <p:sldId id="311" r:id="rId9"/>
    <p:sldId id="313" r:id="rId10"/>
    <p:sldId id="314" r:id="rId11"/>
    <p:sldId id="315" r:id="rId12"/>
    <p:sldId id="318" r:id="rId13"/>
    <p:sldId id="316" r:id="rId14"/>
    <p:sldId id="319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516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35" name="yt_shape_12735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734" name="yt_image_1273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37" name="yt_shape_12737"/>
          <p:cNvSpPr txBox="1"/>
          <p:nvPr/>
        </p:nvSpPr>
        <p:spPr>
          <a:xfrm>
            <a:off x="540000" y="1482165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根据数式归纳变化规律</a:t>
            </a:r>
          </a:p>
        </p:txBody>
      </p:sp>
      <p:sp>
        <p:nvSpPr>
          <p:cNvPr id="12738" name="yt_shape_12738"/>
          <p:cNvSpPr txBox="1"/>
          <p:nvPr/>
        </p:nvSpPr>
        <p:spPr>
          <a:xfrm>
            <a:off x="540000" y="1971599"/>
            <a:ext cx="561692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将正整数按如图所示的位置顺序排列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2739" name="yt_image_12739">
            <a:extLst>
              <a:ext uri="">
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87565" y="2603266"/>
            <a:ext cx="4016869" cy="592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41" name="yt_shape_12741"/>
          <p:cNvSpPr txBox="1"/>
          <p:nvPr/>
        </p:nvSpPr>
        <p:spPr>
          <a:xfrm>
            <a:off x="540000" y="3245997"/>
            <a:ext cx="512960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根据排列规律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42" name="yt_table_1274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7049457"/>
              </p:ext>
            </p:extLst>
          </p:nvPr>
        </p:nvGraphicFramePr>
        <p:xfrm>
          <a:off x="540056" y="3725300"/>
          <a:ext cx="4815205" cy="950976"/>
        </p:xfrm>
        <a:graphic>
          <a:graphicData uri="http://schemas.openxmlformats.org/drawingml/2006/table">
            <a:tbl>
              <a:tblPr/>
              <a:tblGrid>
                <a:gridCol w="2856230">
                  <a:extLst>
                    <a:ext uri="{9D8B030D-6E8A-4147-A177-3AD203B41FA5}">
                      <a16:colId xmlns:a16="http://schemas.microsoft.com/office/drawing/2014/main" val="10546"/>
                    </a:ext>
                  </a:extLst>
                </a:gridCol>
                <a:gridCol w="1958975">
                  <a:extLst>
                    <a:ext uri="{9D8B030D-6E8A-4147-A177-3AD203B41FA5}">
                      <a16:colId xmlns:a16="http://schemas.microsoft.com/office/drawing/2014/main" val="10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8"/>
                  </a:ext>
                </a:extLst>
              </a:tr>
            </a:tbl>
          </a:graphicData>
        </a:graphic>
      </p:graphicFrame>
      <p:pic>
        <p:nvPicPr>
          <p:cNvPr id="3" name="yt_shape_1721708535030">
            <a:extLst>
              <a:ext uri="{FF2B5EF4-FFF2-40B4-BE49-F238E27FC236}">
                <a16:creationId xmlns:a16="http://schemas.microsoft.com/office/drawing/2014/main" id="{CACE3128-023A-3D11-F028-04B203495C9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1026F37-F012-B25B-26B0-D96C5089DF39}"/>
              </a:ext>
            </a:extLst>
          </p:cNvPr>
          <p:cNvSpPr txBox="1"/>
          <p:nvPr/>
        </p:nvSpPr>
        <p:spPr>
          <a:xfrm>
            <a:off x="4717189" y="319919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76" name="yt_shape_12776"/>
          <p:cNvSpPr txBox="1"/>
          <p:nvPr/>
        </p:nvSpPr>
        <p:spPr>
          <a:xfrm>
            <a:off x="540120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每个小正方形的面积均为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将左图中黑色的小正方形移动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01c11"/>
              </a:rPr>
              <a:t>得到右边拼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成的长方形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根据两种图形转换的方法计算小正方形的个数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如图得出以下等式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2777" name="yt_image_12777" title="H_293.3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99324" y="1995319"/>
            <a:ext cx="4393351" cy="3725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79" name="yt_shape_12779"/>
          <p:cNvSpPr txBox="1"/>
          <p:nvPr/>
        </p:nvSpPr>
        <p:spPr>
          <a:xfrm>
            <a:off x="540000" y="5770323"/>
            <a:ext cx="67710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请写出第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个等式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4C774AF-1A43-966C-86F6-762B472608A3}"/>
              </a:ext>
            </a:extLst>
          </p:cNvPr>
          <p:cNvSpPr txBox="1"/>
          <p:nvPr/>
        </p:nvSpPr>
        <p:spPr>
          <a:xfrm>
            <a:off x="4107589" y="5723517"/>
            <a:ext cx="292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80" name="yt_shape_12780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个等式为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＋…＋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7284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的等式表示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为多少时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左图中的最底端有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个小正方形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d72a7,isEnd"/>
              </a:rPr>
              <a:t>此时左图中共有多少个小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因为最底端有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个小正方形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…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共有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个小正方形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A1AF505-7F5D-4DC9-D5D5-23C9CEB6B9A0}"/>
              </a:ext>
            </a:extLst>
          </p:cNvPr>
          <p:cNvSpPr txBox="1"/>
          <p:nvPr/>
        </p:nvSpPr>
        <p:spPr>
          <a:xfrm>
            <a:off x="5574558" y="853194"/>
            <a:ext cx="4885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DF640B6-7C90-2C97-E88E-77C7FDA8121E}"/>
              </a:ext>
            </a:extLst>
          </p:cNvPr>
          <p:cNvSpPr txBox="1"/>
          <p:nvPr/>
        </p:nvSpPr>
        <p:spPr>
          <a:xfrm>
            <a:off x="450108" y="2859900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因为最底端有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个小正方形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ED5C534-5AC1-FAAA-A37E-8CA0DCC41B26}"/>
              </a:ext>
            </a:extLst>
          </p:cNvPr>
          <p:cNvSpPr txBox="1"/>
          <p:nvPr/>
        </p:nvSpPr>
        <p:spPr>
          <a:xfrm>
            <a:off x="450108" y="3335388"/>
            <a:ext cx="3323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EC7B74B-7E00-8C01-9835-76BAA35341DE}"/>
              </a:ext>
            </a:extLst>
          </p:cNvPr>
          <p:cNvSpPr txBox="1"/>
          <p:nvPr/>
        </p:nvSpPr>
        <p:spPr>
          <a:xfrm>
            <a:off x="450108" y="3810876"/>
            <a:ext cx="2256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2163E83-0ED2-66DC-D291-962334EEFCDF}"/>
              </a:ext>
            </a:extLst>
          </p:cNvPr>
          <p:cNvSpPr txBox="1"/>
          <p:nvPr/>
        </p:nvSpPr>
        <p:spPr>
          <a:xfrm>
            <a:off x="450108" y="4286364"/>
            <a:ext cx="6885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990D2F1-483F-2EBD-8244-A1F1A2A70627}"/>
              </a:ext>
            </a:extLst>
          </p:cNvPr>
          <p:cNvSpPr txBox="1"/>
          <p:nvPr/>
        </p:nvSpPr>
        <p:spPr>
          <a:xfrm>
            <a:off x="450108" y="4761852"/>
            <a:ext cx="4999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个小正方形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9" name="yt_image_12777" title="H_293.3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0344" y="2641839"/>
            <a:ext cx="3852860" cy="3266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87" name="yt_shape_1278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786" name="yt_image_12786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89" name="yt_shape_12789"/>
          <p:cNvSpPr txBox="1"/>
          <p:nvPr/>
        </p:nvSpPr>
        <p:spPr>
          <a:xfrm>
            <a:off x="540119" y="1482165"/>
            <a:ext cx="11492915" cy="3292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小明平时常用底面为长方形的模具制作蛋糕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35791"/>
              </a:rPr>
              <a:t>并以平行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于模具任一边的方式进行横切或纵切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横切都是从模具的左边切割到模具的右边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3a0d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纵切都是从模具的上边切割到模具的下边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用这种方式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135f9"/>
              </a:rPr>
              <a:t>可以切出数个大小完全相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同的小块蛋糕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在切割后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他发现小块蛋糕接触模具的地方外皮比较焦脆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efab8"/>
              </a:rPr>
              <a:t>以如图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横切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纵切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切出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个小块蛋糕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bede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其中侧面有焦脆的小块蛋糕共有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所有侧面都不焦脆的小块蛋糕共有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请根据上述切割方式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回答下列问题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并详细解释或完整写出你的解题过程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5" name="yt_image_12793" title="H_148.1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35860" y="4885768"/>
            <a:ext cx="2520280" cy="1625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91" name="yt_shape_12791"/>
          <p:cNvSpPr txBox="1"/>
          <p:nvPr/>
        </p:nvSpPr>
        <p:spPr>
          <a:xfrm>
            <a:off x="540119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若对一块蛋糕切了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则可切出几个小块蛋糕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0d8f4"/>
              </a:rPr>
              <a:t>请写出任意一种可能的蛋糕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块数即可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2" name="yt_shape_12792"/>
          <p:cNvSpPr txBox="1"/>
          <p:nvPr/>
        </p:nvSpPr>
        <p:spPr>
          <a:xfrm>
            <a:off x="540000" y="1995319"/>
            <a:ext cx="79252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横切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纵切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刀可以分成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答案不唯一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5" name="yt_shape_12795"/>
          <p:cNvSpPr txBox="1"/>
          <p:nvPr/>
        </p:nvSpPr>
        <p:spPr>
          <a:xfrm>
            <a:off x="540119" y="2504398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今小明根据一场聚餐的需求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打算制作出恰好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ef582"/>
              </a:rPr>
              <a:t>个所有侧面都不焦脆的小块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蛋糕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为了避免劳累并加快出餐速度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在不超过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刀的情况下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d93fe"/>
              </a:rPr>
              <a:t>请问小明需要切几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才可以达成需求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请写出所有可能的情形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可以横切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刀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纵切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刀或横切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刀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纵切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刀可以满足条件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6" name="yt_image_12797" title="H_148.1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6293" y="4942215"/>
            <a:ext cx="2739413" cy="1766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7E11B419-1718-7D76-D9FA-D97A392A1C4C}"/>
              </a:ext>
            </a:extLst>
          </p:cNvPr>
          <p:cNvSpPr txBox="1"/>
          <p:nvPr/>
        </p:nvSpPr>
        <p:spPr>
          <a:xfrm>
            <a:off x="545358" y="3884056"/>
            <a:ext cx="4961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1A501C9-1621-1B98-5D67-0D7BAC85113D}"/>
              </a:ext>
            </a:extLst>
          </p:cNvPr>
          <p:cNvSpPr txBox="1"/>
          <p:nvPr/>
        </p:nvSpPr>
        <p:spPr>
          <a:xfrm>
            <a:off x="450108" y="4359544"/>
            <a:ext cx="914133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可以横切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刀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纵切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刀或横切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刀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纵切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刀可以满足条件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7" grpId="0" build="allAtOnce"/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744" name="yt_shape_12744"/>
              <p:cNvSpPr txBox="1"/>
              <p:nvPr/>
            </p:nvSpPr>
            <p:spPr>
              <a:xfrm>
                <a:off x="540119" y="900000"/>
                <a:ext cx="11492915" cy="11228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常德市中考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观察下边的数表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横排为行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竖排为列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按数表中的规律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bb54b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若排在第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744" name="yt_shape_12744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22871"/>
              </a:xfrm>
              <a:prstGeom prst="rect">
                <a:avLst/>
              </a:prstGeom>
              <a:blipFill>
                <a:blip r:embed="rId2"/>
                <a:stretch>
                  <a:fillRect l="-1645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747" name="yt_table_1274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3560150"/>
              </p:ext>
            </p:extLst>
          </p:nvPr>
        </p:nvGraphicFramePr>
        <p:xfrm>
          <a:off x="540056" y="2073659"/>
          <a:ext cx="93338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548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549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550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5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2003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2004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2022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2023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9"/>
                  </a:ext>
                </a:extLst>
              </a:tr>
            </a:tbl>
          </a:graphicData>
        </a:graphic>
      </p:graphicFrame>
      <p:pic>
        <p:nvPicPr>
          <p:cNvPr id="12746" name="yt_image_12746_skip" title="H_194.4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94700" y="3068960"/>
            <a:ext cx="1652477" cy="246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099077B-1029-5388-3794-548008D8D508}"/>
              </a:ext>
            </a:extLst>
          </p:cNvPr>
          <p:cNvSpPr txBox="1"/>
          <p:nvPr/>
        </p:nvSpPr>
        <p:spPr>
          <a:xfrm>
            <a:off x="6622307" y="1328682"/>
            <a:ext cx="383286" cy="7301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9" name="yt_shape_12749"/>
          <p:cNvSpPr txBox="1"/>
          <p:nvPr/>
        </p:nvSpPr>
        <p:spPr>
          <a:xfrm>
            <a:off x="540000" y="900000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根据图形归纳变化规律</a:t>
            </a:r>
          </a:p>
        </p:txBody>
      </p:sp>
      <p:sp>
        <p:nvSpPr>
          <p:cNvPr id="12750" name="yt_shape_12750"/>
          <p:cNvSpPr txBox="1"/>
          <p:nvPr/>
        </p:nvSpPr>
        <p:spPr>
          <a:xfrm>
            <a:off x="540119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将形状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大小完全相同的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和线段按照一定规律摆成下列图形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caf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的个数为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的个数为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的个数为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以此类推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8f1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的个数是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2751" name="yt_shape_12751"/>
          <p:cNvSpPr txBox="1"/>
          <p:nvPr/>
        </p:nvSpPr>
        <p:spPr>
          <a:xfrm>
            <a:off x="540000" y="2829000"/>
            <a:ext cx="4953279" cy="12427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900" b="0" i="0" u="none">
                <a:solidFill>
                  <a:srgbClr val="1EE3CF"/>
                </a:solidFill>
                <a:effectLst/>
                <a:latin typeface="Times New Roman" pitchFamily="69"/>
                <a:ea typeface="Times New Roman" pitchFamily="69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                                    </a:t>
            </a:r>
            <a:r>
              <a:rPr lang="en-US" altLang="zh-CN" sz="1200" b="0" i="0" u="none">
                <a:solidFill>
                  <a:srgbClr val="1EE3CF"/>
                </a:solidFill>
                <a:effectLst/>
                <a:latin typeface="Times New Roman" pitchFamily="12"/>
                <a:ea typeface="宋体" pitchFamily="12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graphicFrame>
        <p:nvGraphicFramePr>
          <p:cNvPr id="12752" name="yt_table_1275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4936147"/>
              </p:ext>
            </p:extLst>
          </p:nvPr>
        </p:nvGraphicFramePr>
        <p:xfrm>
          <a:off x="540056" y="4122500"/>
          <a:ext cx="84194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552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5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54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5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360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0"/>
                  </a:ext>
                </a:extLst>
              </a:tr>
            </a:tbl>
          </a:graphicData>
        </a:graphic>
      </p:graphicFrame>
      <p:pic>
        <p:nvPicPr>
          <p:cNvPr id="3" name="yt_shape_1721708535093">
            <a:extLst>
              <a:ext uri="{FF2B5EF4-FFF2-40B4-BE49-F238E27FC236}">
                <a16:creationId xmlns:a16="http://schemas.microsoft.com/office/drawing/2014/main" id="{A6B68802-E081-8D6F-797A-0795FD53AA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pic>
        <p:nvPicPr>
          <p:cNvPr id="5" name="yt_shape_1721708535149">
            <a:extLst>
              <a:ext uri="{FF2B5EF4-FFF2-40B4-BE49-F238E27FC236}">
                <a16:creationId xmlns:a16="http://schemas.microsoft.com/office/drawing/2014/main" id="{FDDE1A66-A512-70FC-ED19-3A6BB8B645C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0" y="2915316"/>
            <a:ext cx="4524567" cy="11817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AAEAB77-9E27-4B3A-831C-1C58C9559D97}"/>
              </a:ext>
            </a:extLst>
          </p:cNvPr>
          <p:cNvSpPr txBox="1"/>
          <p:nvPr/>
        </p:nvSpPr>
        <p:spPr>
          <a:xfrm>
            <a:off x="4209308" y="22936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4" name="yt_shape_12754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观察下列树枝分叉的规律图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个图树枝数用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12e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2755" name="yt_shape_12755"/>
          <p:cNvSpPr txBox="1"/>
          <p:nvPr/>
        </p:nvSpPr>
        <p:spPr>
          <a:xfrm>
            <a:off x="540000" y="1859435"/>
            <a:ext cx="4986943" cy="945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250" b="0" i="0" u="none">
                <a:solidFill>
                  <a:srgbClr val="1EE3CF"/>
                </a:solidFill>
                <a:effectLst/>
                <a:latin typeface="Times New Roman" pitchFamily="52"/>
                <a:ea typeface="Times New Roman" pitchFamily="52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                                     </a:t>
            </a:r>
            <a:r>
              <a:rPr lang="en-US" altLang="zh-CN" sz="1500" b="0" i="0" u="none">
                <a:solidFill>
                  <a:srgbClr val="1EE3CF"/>
                </a:solidFill>
                <a:effectLst/>
                <a:latin typeface="Times New Roman" pitchFamily="15"/>
                <a:ea typeface="宋体" pitchFamily="15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</a:t>
            </a:r>
          </a:p>
        </p:txBody>
      </p:sp>
      <p:graphicFrame>
        <p:nvGraphicFramePr>
          <p:cNvPr id="12756" name="yt_table_1275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3039270"/>
              </p:ext>
            </p:extLst>
          </p:nvPr>
        </p:nvGraphicFramePr>
        <p:xfrm>
          <a:off x="540056" y="2855738"/>
          <a:ext cx="4675506" cy="950976"/>
        </p:xfrm>
        <a:graphic>
          <a:graphicData uri="http://schemas.openxmlformats.org/drawingml/2006/table">
            <a:tbl>
              <a:tblPr/>
              <a:tblGrid>
                <a:gridCol w="2803843">
                  <a:extLst>
                    <a:ext uri="{9D8B030D-6E8A-4147-A177-3AD203B41FA5}">
                      <a16:colId xmlns:a16="http://schemas.microsoft.com/office/drawing/2014/main" val="10556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5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2"/>
                  </a:ext>
                </a:extLst>
              </a:tr>
            </a:tbl>
          </a:graphicData>
        </a:graphic>
      </p:graphicFrame>
      <p:pic>
        <p:nvPicPr>
          <p:cNvPr id="3" name="yt_shape_1721708535208">
            <a:extLst>
              <a:ext uri="{FF2B5EF4-FFF2-40B4-BE49-F238E27FC236}">
                <a16:creationId xmlns:a16="http://schemas.microsoft.com/office/drawing/2014/main" id="{A2F0AFB5-56FB-1DDA-58A9-3C0F0A27B5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88604"/>
            <a:ext cx="4557902" cy="87803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9261620-F8D5-15FA-E011-C5D3304B5108}"/>
              </a:ext>
            </a:extLst>
          </p:cNvPr>
          <p:cNvSpPr txBox="1"/>
          <p:nvPr/>
        </p:nvSpPr>
        <p:spPr>
          <a:xfrm>
            <a:off x="10597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8" name="yt_shape_12758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下列图案由边长相等的黑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白两色正方形按一定规律拼接而成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依此规律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1738,isEnd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个图形中白色正方形的个数为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个图形中白色正方形的个数为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12759" name="yt_image_12759" title="H_68.2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7688" y="2717460"/>
            <a:ext cx="6062897" cy="108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37836F0-A011-01C4-1052-37E791682BB2}"/>
              </a:ext>
            </a:extLst>
          </p:cNvPr>
          <p:cNvSpPr txBox="1"/>
          <p:nvPr/>
        </p:nvSpPr>
        <p:spPr>
          <a:xfrm>
            <a:off x="4717308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F9C291A-359F-48A0-D67D-DAC2982DB534}"/>
              </a:ext>
            </a:extLst>
          </p:cNvPr>
          <p:cNvSpPr txBox="1"/>
          <p:nvPr/>
        </p:nvSpPr>
        <p:spPr>
          <a:xfrm>
            <a:off x="10451357" y="1328682"/>
            <a:ext cx="10373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688a0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787F546-3B36-2446-9DFB-5F3AB4195B15}"/>
              </a:ext>
            </a:extLst>
          </p:cNvPr>
          <p:cNvSpPr txBox="1"/>
          <p:nvPr/>
        </p:nvSpPr>
        <p:spPr>
          <a:xfrm>
            <a:off x="450108" y="180417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1" name="yt_shape_12761"/>
          <p:cNvSpPr txBox="1"/>
          <p:nvPr/>
        </p:nvSpPr>
        <p:spPr>
          <a:xfrm>
            <a:off x="540119" y="900000"/>
            <a:ext cx="11100497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在同一平面内有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条直线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任意两条不平行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任意三条不共点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ad79,isEnd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一条直线将一个平面分成两个部分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dc0db,isEnd"/>
              </a:rPr>
              <a:t>两条直线将一个平面分成四个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部分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三条直线将一个平面分成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个部分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73703,isEnd"/>
              </a:rPr>
              <a:t>四条直线将一个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平面分成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个部分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以此类推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条直线将一个平面分成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baseline="-25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个部分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0de7,isEnd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条直线将一个平面分成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个部分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试探索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baseline="-25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之间的关系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15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3.755039,H:37.44,isEnd"/>
              </a:rPr>
              <a:t/>
            </a:r>
            <a:br>
              <a:rPr lang="en-US" altLang="zh-CN" sz="15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3.755039,H:37.44,isEnd"/>
              </a:rPr>
            </a:b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</a:t>
            </a:r>
            <a:r>
              <a:rPr sz="1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762" name="yt_image_1276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94056" y="3932324"/>
            <a:ext cx="3403886" cy="1146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5D3573E-32A0-F378-E26F-E95F474DBF81}"/>
              </a:ext>
            </a:extLst>
          </p:cNvPr>
          <p:cNvSpPr txBox="1"/>
          <p:nvPr/>
        </p:nvSpPr>
        <p:spPr>
          <a:xfrm>
            <a:off x="9624392" y="2705934"/>
            <a:ext cx="1792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8e6a9"/>
              </a:rPr>
              <a:t> 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018C1B9-023A-568A-97E8-1EA809F5A16A}"/>
              </a:ext>
            </a:extLst>
          </p:cNvPr>
          <p:cNvSpPr txBox="1"/>
          <p:nvPr/>
        </p:nvSpPr>
        <p:spPr>
          <a:xfrm>
            <a:off x="450108" y="3230634"/>
            <a:ext cx="684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5" name="yt_shape_12765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764" name="yt_image_1276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767" name="yt_shape_12767"/>
              <p:cNvSpPr txBox="1"/>
              <p:nvPr/>
            </p:nvSpPr>
            <p:spPr>
              <a:xfrm>
                <a:off x="540119" y="1482165"/>
                <a:ext cx="11492915" cy="147732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已知一列数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它们满足关系式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69e5f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2767" name="yt_shape_12767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1477328"/>
              </a:xfrm>
              <a:prstGeom prst="rect">
                <a:avLst/>
              </a:prstGeom>
              <a:blipFill>
                <a:blip r:embed="rId3"/>
                <a:stretch>
                  <a:fillRect l="-1645" b="-33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769" name="yt_table_12769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88717847"/>
                  </p:ext>
                </p:extLst>
              </p:nvPr>
            </p:nvGraphicFramePr>
            <p:xfrm>
              <a:off x="540056" y="3010281"/>
              <a:ext cx="8124191" cy="671449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558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559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560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56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2769" name="yt_table_12769" descr="{&quot;rangeId&quot;:10,&quot;type&quot;:&quot;Option&quot;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88717847"/>
                  </p:ext>
                </p:extLst>
              </p:nvPr>
            </p:nvGraphicFramePr>
            <p:xfrm>
              <a:off x="540056" y="3010281"/>
              <a:ext cx="8124191" cy="632714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558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559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560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561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84826" r="-4701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605820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9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D8A027A-6259-3847-E088-9B06BAB7120D}"/>
              </a:ext>
            </a:extLst>
          </p:cNvPr>
          <p:cNvSpPr txBox="1"/>
          <p:nvPr/>
        </p:nvSpPr>
        <p:spPr>
          <a:xfrm>
            <a:off x="5459941" y="2165736"/>
            <a:ext cx="400748" cy="82627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70" name="yt_shape_12770"/>
          <p:cNvSpPr txBox="1"/>
          <p:nvPr/>
        </p:nvSpPr>
        <p:spPr>
          <a:xfrm>
            <a:off x="540119" y="900000"/>
            <a:ext cx="11028489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绥化市中考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＋…＋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发现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8a3e,isEnd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从而得到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＋…＋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5050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按此方法可解决下面问题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42ed,isEnd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个三角形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分别连接这个三角形三边中点得到图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d795,isEnd"/>
              </a:rPr>
              <a:t>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个三角形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再分别连接图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2fcdf,isEnd"/>
              </a:rPr>
              <a:t>中间的小三角形三边中点得到图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个三角形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按此方法继续下去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＋…＋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c9f8,isEnd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结果用含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12771" name="yt_image_1277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76109" y="3932324"/>
            <a:ext cx="4239781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330E807-38A8-51E7-2C4D-E2FA8B73EB09}"/>
              </a:ext>
            </a:extLst>
          </p:cNvPr>
          <p:cNvSpPr txBox="1"/>
          <p:nvPr/>
        </p:nvSpPr>
        <p:spPr>
          <a:xfrm>
            <a:off x="1059708" y="3230634"/>
            <a:ext cx="14913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73" name="yt_shape_12773"/>
          <p:cNvSpPr txBox="1"/>
          <p:nvPr/>
        </p:nvSpPr>
        <p:spPr>
          <a:xfrm>
            <a:off x="540121" y="900000"/>
            <a:ext cx="11028488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聊城市中考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图中数字是从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开始按箭头方向排列的有序数阵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6519,isEnd"/>
              </a:rPr>
              <a:t>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把位于同一列且在拐角处的两个数字提取出来组成有序数对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259a4,isEnd"/>
              </a:rPr>
              <a:t>）；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08495,isEnd"/>
              </a:rPr>
              <a:t>如果单独把每个数对中的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第一个或第二个数字按顺序排列起来研究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就会发现其中的规律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请写出第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35e4,isEnd"/>
              </a:rPr>
              <a:t>个数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</a:t>
            </a:r>
            <a:r>
              <a:rPr sz="1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774" name="yt_image_12774" title="H_185.3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08335" y="3452193"/>
            <a:ext cx="2375328" cy="235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B7EBA03-4BB3-E520-803A-B961D6047663}"/>
              </a:ext>
            </a:extLst>
          </p:cNvPr>
          <p:cNvSpPr txBox="1"/>
          <p:nvPr/>
        </p:nvSpPr>
        <p:spPr>
          <a:xfrm>
            <a:off x="1364509" y="2755146"/>
            <a:ext cx="41742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743</Words>
  <Application>Microsoft Office PowerPoint</Application>
  <PresentationFormat>宽屏</PresentationFormat>
  <Paragraphs>80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61" baseType="lpstr">
      <vt:lpstr>,isEnd</vt:lpstr>
      <vt:lpstr>_⨹_1_00de7,isEnd</vt:lpstr>
      <vt:lpstr>_⨹_1_0caf4</vt:lpstr>
      <vt:lpstr>_⨹_1_37284,isEnd</vt:lpstr>
      <vt:lpstr>_⨹_1_512e4</vt:lpstr>
      <vt:lpstr>_⨹_1_688a0</vt:lpstr>
      <vt:lpstr>_⨹_1_69e5f</vt:lpstr>
      <vt:lpstr>_⨹_1_6c9f8,isEnd</vt:lpstr>
      <vt:lpstr>_⨹_1_73a0d</vt:lpstr>
      <vt:lpstr>_⨹_1_742ed,isEnd</vt:lpstr>
      <vt:lpstr>_⨹_1_8e6a9</vt:lpstr>
      <vt:lpstr>_⨹_1_98f1d</vt:lpstr>
      <vt:lpstr>_⨹_1_9d795,isEnd</vt:lpstr>
      <vt:lpstr>_⨹_1_bb54b</vt:lpstr>
      <vt:lpstr>_⨹_1_c8a3e,isEnd</vt:lpstr>
      <vt:lpstr>_⨹_1_cbede</vt:lpstr>
      <vt:lpstr>_⨹_1_d6519,isEnd</vt:lpstr>
      <vt:lpstr>_⨹_1_ead79,isEnd</vt:lpstr>
      <vt:lpstr>_⨹_11_08495,isEnd</vt:lpstr>
      <vt:lpstr>_⨹_11_135f9</vt:lpstr>
      <vt:lpstr>_⨹_11_d72a7,isEnd</vt:lpstr>
      <vt:lpstr>_⨹_12_0d8f4</vt:lpstr>
      <vt:lpstr>_⨹_12_ef582</vt:lpstr>
      <vt:lpstr>_⨹_13_dc0db,isEnd</vt:lpstr>
      <vt:lpstr>_⨹_14_2fcdf,isEnd</vt:lpstr>
      <vt:lpstr>_⨹_2_259a4,isEnd</vt:lpstr>
      <vt:lpstr>_⨹_2_b35e4,isEnd</vt:lpstr>
      <vt:lpstr>_⨹_2_c1738,isEnd</vt:lpstr>
      <vt:lpstr>_⨹_3_efab8</vt:lpstr>
      <vt:lpstr>_⨹_4_35791</vt:lpstr>
      <vt:lpstr>_⨹_5_01c11</vt:lpstr>
      <vt:lpstr>_⨹_7_73703,isEnd</vt:lpstr>
      <vt:lpstr>_⨹_8_d93fe</vt:lpstr>
      <vt:lpstr>Finished</vt:lpstr>
      <vt:lpstr>W:12.00504,H:37.44</vt:lpstr>
      <vt:lpstr>W:3.755039,H:37.44,isEnd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11</cp:revision>
  <dcterms:created xsi:type="dcterms:W3CDTF">2024-07-23T04:16:09Z</dcterms:created>
  <dcterms:modified xsi:type="dcterms:W3CDTF">2024-07-23T14:51:04Z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