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5" r:id="rId5"/>
    <p:sldId id="308" r:id="rId6"/>
    <p:sldId id="309" r:id="rId7"/>
    <p:sldId id="313" r:id="rId8"/>
    <p:sldId id="316" r:id="rId9"/>
    <p:sldId id="318" r:id="rId10"/>
    <p:sldId id="323" r:id="rId11"/>
    <p:sldId id="330" r:id="rId12"/>
    <p:sldId id="327" r:id="rId13"/>
    <p:sldId id="329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544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63" name="yt_shape_11663"/>
          <p:cNvSpPr txBox="1"/>
          <p:nvPr/>
        </p:nvSpPr>
        <p:spPr>
          <a:xfrm>
            <a:off x="540000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自主学习</a:t>
            </a:r>
          </a:p>
        </p:txBody>
      </p:sp>
      <p:pic>
        <p:nvPicPr>
          <p:cNvPr id="11664" name="yt_image_11664" title="H_31.0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31667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66" name="yt_shape_11666"/>
          <p:cNvSpPr txBox="1"/>
          <p:nvPr/>
        </p:nvSpPr>
        <p:spPr>
          <a:xfrm>
            <a:off x="540119" y="197670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的积的运算叫作乘方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乘方的结果叫作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在式子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2c26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叫作底数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叫作指数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叫作幂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7595015-A460-E876-DACE-AC741D906057}"/>
              </a:ext>
            </a:extLst>
          </p:cNvPr>
          <p:cNvSpPr txBox="1"/>
          <p:nvPr/>
        </p:nvSpPr>
        <p:spPr>
          <a:xfrm>
            <a:off x="1612158" y="1929897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相同因数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06F776F-90A6-A53A-33C0-6A76293BD2C7}"/>
              </a:ext>
            </a:extLst>
          </p:cNvPr>
          <p:cNvSpPr txBox="1"/>
          <p:nvPr/>
        </p:nvSpPr>
        <p:spPr>
          <a:xfrm>
            <a:off x="8622557" y="192989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幂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02EEE56-A5FD-6263-637F-98B9251F17B1}"/>
              </a:ext>
            </a:extLst>
          </p:cNvPr>
          <p:cNvSpPr txBox="1"/>
          <p:nvPr/>
        </p:nvSpPr>
        <p:spPr>
          <a:xfrm>
            <a:off x="1412133" y="2405385"/>
            <a:ext cx="6849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9DEFC8C-09BD-E76E-D956-219124260146}"/>
              </a:ext>
            </a:extLst>
          </p:cNvPr>
          <p:cNvSpPr txBox="1"/>
          <p:nvPr/>
        </p:nvSpPr>
        <p:spPr>
          <a:xfrm>
            <a:off x="5565033" y="2405385"/>
            <a:ext cx="7865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27" name="yt_shape_11727"/>
              <p:cNvSpPr txBox="1"/>
              <p:nvPr/>
            </p:nvSpPr>
            <p:spPr>
              <a:xfrm>
                <a:off x="540000" y="900000"/>
                <a:ext cx="6596742" cy="280474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32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16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727" name="yt_shape_11727" descr="{&quot;rangeId&quot;:2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596742" cy="2804742"/>
              </a:xfrm>
              <a:prstGeom prst="rect">
                <a:avLst/>
              </a:prstGeom>
              <a:blipFill>
                <a:blip r:embed="rId2"/>
                <a:stretch>
                  <a:fillRect l="-2865" r="-1848" b="-17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C86EECB-7E01-ABCC-3AF0-0BCC5969E7FC}"/>
                  </a:ext>
                </a:extLst>
              </p:cNvPr>
              <p:cNvSpPr txBox="1"/>
              <p:nvPr/>
            </p:nvSpPr>
            <p:spPr>
              <a:xfrm>
                <a:off x="449989" y="1564775"/>
                <a:ext cx="6408229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25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4}">
                <a:extLst>
                  <a:ext uri="{FF2B5EF4-FFF2-40B4-BE49-F238E27FC236}">
                    <a16:creationId xmlns:a16="http://schemas.microsoft.com/office/drawing/2014/main" id="{4C86EECB-7E01-ABCC-3AF0-0BCC5969E7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64775"/>
                <a:ext cx="6408229" cy="805193"/>
              </a:xfrm>
              <a:prstGeom prst="rect">
                <a:avLst/>
              </a:prstGeom>
              <a:blipFill>
                <a:blip r:embed="rId3"/>
                <a:stretch>
                  <a:fillRect l="-1522" r="-571" b="-30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8FD009C-0D47-FA4F-E56A-DC6C4C267DD7}"/>
                  </a:ext>
                </a:extLst>
              </p:cNvPr>
              <p:cNvSpPr txBox="1"/>
              <p:nvPr/>
            </p:nvSpPr>
            <p:spPr>
              <a:xfrm>
                <a:off x="449989" y="2276356"/>
                <a:ext cx="5543423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32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16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24}">
                <a:extLst>
                  <a:ext uri="{FF2B5EF4-FFF2-40B4-BE49-F238E27FC236}">
                    <a16:creationId xmlns:a16="http://schemas.microsoft.com/office/drawing/2014/main" id="{A8FD009C-0D47-FA4F-E56A-DC6C4C267D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76356"/>
                <a:ext cx="5543423" cy="805193"/>
              </a:xfrm>
              <a:prstGeom prst="rect">
                <a:avLst/>
              </a:prstGeom>
              <a:blipFill>
                <a:blip r:embed="rId4"/>
                <a:stretch>
                  <a:fillRect l="-1760" r="-1760" b="-30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7332E00-8047-ABFB-C4C0-32000770A0FF}"/>
                  </a:ext>
                </a:extLst>
              </p:cNvPr>
              <p:cNvSpPr txBox="1"/>
              <p:nvPr/>
            </p:nvSpPr>
            <p:spPr>
              <a:xfrm>
                <a:off x="449989" y="2987937"/>
                <a:ext cx="989711" cy="7364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24}">
                <a:extLst>
                  <a:ext uri="{FF2B5EF4-FFF2-40B4-BE49-F238E27FC236}">
                    <a16:creationId xmlns:a16="http://schemas.microsoft.com/office/drawing/2014/main" id="{87332E00-8047-ABFB-C4C0-32000770A0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87937"/>
                <a:ext cx="989711" cy="736486"/>
              </a:xfrm>
              <a:prstGeom prst="rect">
                <a:avLst/>
              </a:prstGeom>
              <a:blipFill>
                <a:blip r:embed="rId5"/>
                <a:stretch>
                  <a:fillRect l="-9877" r="-9877" b="-41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2" name="yt_shape_1173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731" name="yt_image_11731" title="H_41.8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34" name="yt_shape_11734"/>
          <p:cNvSpPr txBox="1"/>
          <p:nvPr/>
        </p:nvSpPr>
        <p:spPr>
          <a:xfrm>
            <a:off x="540119" y="1431377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创新意识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阅读材料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解决问题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我们学习了乘方的定义和意义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25bcd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根据乘方和乘法两种运算之间的转化了解到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7ee43,isEnd"/>
              </a:rPr>
              <a:t>观察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上述算式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可以得到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a0b6b,isEnd"/>
              </a:rPr>
              <a:t>类比上述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你能够得到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利用由特殊到一般的思想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可以得到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42f6c,isEnd"/>
              </a:rPr>
              <a:t>都是正整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知识运用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F434D03-E177-AC5C-3FF2-AAE8F1C35F07}"/>
              </a:ext>
            </a:extLst>
          </p:cNvPr>
          <p:cNvSpPr txBox="1"/>
          <p:nvPr/>
        </p:nvSpPr>
        <p:spPr>
          <a:xfrm>
            <a:off x="2939308" y="3286523"/>
            <a:ext cx="89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B5588D1-B4A5-CDF5-A7C0-013EF3C7636C}"/>
              </a:ext>
            </a:extLst>
          </p:cNvPr>
          <p:cNvSpPr txBox="1"/>
          <p:nvPr/>
        </p:nvSpPr>
        <p:spPr>
          <a:xfrm>
            <a:off x="5317383" y="3286523"/>
            <a:ext cx="73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6A04302-2E43-8E37-5B8C-923CACC96381}"/>
              </a:ext>
            </a:extLst>
          </p:cNvPr>
          <p:cNvSpPr txBox="1"/>
          <p:nvPr/>
        </p:nvSpPr>
        <p:spPr>
          <a:xfrm>
            <a:off x="7895482" y="3762011"/>
            <a:ext cx="1151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0312597-FFF7-B3BF-58C0-1C393204B137}"/>
              </a:ext>
            </a:extLst>
          </p:cNvPr>
          <p:cNvSpPr txBox="1"/>
          <p:nvPr/>
        </p:nvSpPr>
        <p:spPr>
          <a:xfrm>
            <a:off x="4699846" y="4712988"/>
            <a:ext cx="1026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6896C31-F0F9-61BC-1EAE-1C2F3CA351F9}"/>
              </a:ext>
            </a:extLst>
          </p:cNvPr>
          <p:cNvSpPr txBox="1"/>
          <p:nvPr/>
        </p:nvSpPr>
        <p:spPr>
          <a:xfrm>
            <a:off x="7647832" y="4685240"/>
            <a:ext cx="11595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F101E58-3CE9-2F46-360E-D27CED9BAC7C}"/>
              </a:ext>
            </a:extLst>
          </p:cNvPr>
          <p:cNvSpPr txBox="1"/>
          <p:nvPr/>
        </p:nvSpPr>
        <p:spPr>
          <a:xfrm>
            <a:off x="450108" y="5663963"/>
            <a:ext cx="4348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84CAB1E-B6DF-DB3E-6F98-D56FD1EBB79A}"/>
              </a:ext>
            </a:extLst>
          </p:cNvPr>
          <p:cNvSpPr txBox="1"/>
          <p:nvPr/>
        </p:nvSpPr>
        <p:spPr>
          <a:xfrm>
            <a:off x="450108" y="6139451"/>
            <a:ext cx="41885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0" name="yt_shape_11740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微专题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巧用非负数的和计算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【方法指导】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几个非负数的和为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则这几个式子都等于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形式有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81885,isEnd"/>
              </a:rPr>
              <a:t>｜＋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【针对训练】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315B30C-8C82-75B2-676E-90DBBBA124C8}"/>
              </a:ext>
            </a:extLst>
          </p:cNvPr>
          <p:cNvSpPr txBox="1"/>
          <p:nvPr/>
        </p:nvSpPr>
        <p:spPr>
          <a:xfrm>
            <a:off x="8495557" y="2279658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0DD1A20-BA1E-43D1-6336-9C12B53CC274}"/>
              </a:ext>
            </a:extLst>
          </p:cNvPr>
          <p:cNvSpPr txBox="1"/>
          <p:nvPr/>
        </p:nvSpPr>
        <p:spPr>
          <a:xfrm>
            <a:off x="8543182" y="2755146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8C5A0C8-2283-81C0-9CF1-419CFA451C30}"/>
              </a:ext>
            </a:extLst>
          </p:cNvPr>
          <p:cNvSpPr txBox="1"/>
          <p:nvPr/>
        </p:nvSpPr>
        <p:spPr>
          <a:xfrm>
            <a:off x="8495557" y="323063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68" name="yt_shape_11668"/>
          <p:cNvSpPr txBox="1"/>
          <p:nvPr/>
        </p:nvSpPr>
        <p:spPr>
          <a:xfrm>
            <a:off x="540000" y="900000"/>
            <a:ext cx="1444691" cy="3512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50" b="0" i="0" u="none" spc="10778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</a:rPr>
              <a:t> </a:t>
            </a:r>
          </a:p>
        </p:txBody>
      </p:sp>
      <p:pic>
        <p:nvPicPr>
          <p:cNvPr id="11667" name="yt_image_11667" title="H_31.05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41398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670" name="yt_shape_11670"/>
              <p:cNvSpPr txBox="1"/>
              <p:nvPr/>
            </p:nvSpPr>
            <p:spPr>
              <a:xfrm>
                <a:off x="540119" y="1386424"/>
                <a:ext cx="11492915" cy="458330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D5004A"/>
                    </a:solidFill>
                    <a:effectLst/>
                    <a:latin typeface="Times New Roman" pitchFamily="24"/>
                    <a:ea typeface="黑体" pitchFamily="24"/>
                  </a:rPr>
                  <a:t>【自主解答】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D5004A"/>
                    </a:solidFill>
                    <a:effectLst/>
                    <a:latin typeface="Times New Roman" pitchFamily="24"/>
                    <a:ea typeface="黑体" pitchFamily="24"/>
                  </a:rPr>
                  <a:t>【方法归纳】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分数的乘方要将分子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分母分别乘方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而求带分数的乘方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4_0ea45"/>
                  </a:rPr>
                  <a:t>要先将带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分数化成假分数后再计算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670" name="yt_shape_11670" descr="{&quot;rangeId&quot;:2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6424"/>
                <a:ext cx="11111999" cy="4583306"/>
              </a:xfrm>
              <a:prstGeom prst="rect">
                <a:avLst/>
              </a:prstGeom>
              <a:blipFill>
                <a:blip r:embed="rId3"/>
                <a:stretch>
                  <a:fillRect l="-1701" t="-1064" r="-439" b="-30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2" name="yt_shape_1168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681" name="yt_image_11681">
            <a:extLst>
              <a:ext uri="">
                <a16:creationId xmlns="" xmlns:p14="http://schemas.microsoft.com/office/powerpoint/2010/main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84" name="yt_shape_11684"/>
          <p:cNvSpPr txBox="1"/>
          <p:nvPr/>
        </p:nvSpPr>
        <p:spPr>
          <a:xfrm>
            <a:off x="540000" y="1482165"/>
            <a:ext cx="30441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乘方的意义</a:t>
            </a:r>
          </a:p>
        </p:txBody>
      </p:sp>
      <p:sp>
        <p:nvSpPr>
          <p:cNvPr id="11685" name="yt_shape_11685"/>
          <p:cNvSpPr txBox="1"/>
          <p:nvPr/>
        </p:nvSpPr>
        <p:spPr>
          <a:xfrm>
            <a:off x="540000" y="1971599"/>
            <a:ext cx="486511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表示的意义是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86" name="yt_table_1168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4192216"/>
              </p:ext>
            </p:extLst>
          </p:nvPr>
        </p:nvGraphicFramePr>
        <p:xfrm>
          <a:off x="540056" y="2450902"/>
          <a:ext cx="7266306" cy="950976"/>
        </p:xfrm>
        <a:graphic>
          <a:graphicData uri="http://schemas.openxmlformats.org/drawingml/2006/table">
            <a:tbl>
              <a:tblPr/>
              <a:tblGrid>
                <a:gridCol w="4099243">
                  <a:extLst>
                    <a:ext uri="{9D8B030D-6E8A-4147-A177-3AD203B41FA5}">
                      <a16:colId xmlns:a16="http://schemas.microsoft.com/office/drawing/2014/main" val="10306"/>
                    </a:ext>
                  </a:extLst>
                </a:gridCol>
                <a:gridCol w="3167063">
                  <a:extLst>
                    <a:ext uri="{9D8B030D-6E8A-4147-A177-3AD203B41FA5}">
                      <a16:colId xmlns:a16="http://schemas.microsoft.com/office/drawing/2014/main" val="103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相乘的积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相乘的积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相加的和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688" name="yt_shape_11688"/>
              <p:cNvSpPr txBox="1"/>
              <p:nvPr/>
            </p:nvSpPr>
            <p:spPr>
              <a:xfrm>
                <a:off x="540000" y="3452456"/>
                <a:ext cx="4372992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次幂应记成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p14="http://schemas.microsoft.com/office/powerpoint/2010/main" xmlns:m="http://schemas.openxmlformats.org/officeDocument/2006/math" xmlns:a16="http://schemas.microsoft.com/office/drawing/2014/main">
          <p:sp>
            <p:nvSpPr>
              <p:cNvPr id="11688" name="yt_shape_11688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52456"/>
                <a:ext cx="4372992" cy="642740"/>
              </a:xfrm>
              <a:prstGeom prst="rect">
                <a:avLst/>
              </a:prstGeom>
              <a:blipFill>
                <a:blip r:embed="rId3"/>
                <a:stretch>
                  <a:fillRect l="-4324" r="-3208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690" name="yt_table_11690" title="H_105.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78055839"/>
                  </p:ext>
                </p:extLst>
              </p:nvPr>
            </p:nvGraphicFramePr>
            <p:xfrm>
              <a:off x="540056" y="4145984"/>
              <a:ext cx="7261861" cy="1415606"/>
            </p:xfrm>
            <a:graphic>
              <a:graphicData uri="http://schemas.openxmlformats.org/drawingml/2006/table">
                <a:tbl>
                  <a:tblPr/>
                  <a:tblGrid>
                    <a:gridCol w="4099243">
                      <a:extLst>
                        <a:ext uri="{9D8B030D-6E8A-4147-A177-3AD203B41FA5}">
                          <a16:colId xmlns:a16="http://schemas.microsoft.com/office/drawing/2014/main" val="10336"/>
                        </a:ext>
                      </a:extLst>
                    </a:gridCol>
                    <a:gridCol w="3162618">
                      <a:extLst>
                        <a:ext uri="{9D8B030D-6E8A-4147-A177-3AD203B41FA5}">
                          <a16:colId xmlns:a16="http://schemas.microsoft.com/office/drawing/2014/main" val="1033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5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m="http://schemas.openxmlformats.org/officeDocument/2006/math" xmlns:a16="http://schemas.microsoft.com/office/drawing/2014/main">
          <p:graphicFrame>
            <p:nvGraphicFramePr>
              <p:cNvPr id="11690" name="yt_table_11690" descr="{&quot;rangeId&quot;:5,&quot;type&quot;:&quot;Option&quot;}" title="H_105.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78055839"/>
                  </p:ext>
                </p:extLst>
              </p:nvPr>
            </p:nvGraphicFramePr>
            <p:xfrm>
              <a:off x="540056" y="4145984"/>
              <a:ext cx="7261861" cy="1334008"/>
            </p:xfrm>
            <a:graphic>
              <a:graphicData uri="http://schemas.openxmlformats.org/drawingml/2006/table">
                <a:tbl>
                  <a:tblPr/>
                  <a:tblGrid>
                    <a:gridCol w="4099243">
                      <a:extLst>
                        <a:ext uri="{9D8B030D-6E8A-4147-A177-3AD203B41FA5}">
                          <a16:colId xmlns:a16="http://schemas.microsoft.com/office/drawing/2014/main" val="10336"/>
                        </a:ext>
                      </a:extLst>
                    </a:gridCol>
                    <a:gridCol w="3162618">
                      <a:extLst>
                        <a:ext uri="{9D8B030D-6E8A-4147-A177-3AD203B41FA5}">
                          <a16:colId xmlns:a16="http://schemas.microsoft.com/office/drawing/2014/main" val="10337"/>
                        </a:ext>
                      </a:extLst>
                    </a:gridCol>
                  </a:tblGrid>
                  <a:tr h="69748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77117" b="-1052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29672" b="-10521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34"/>
                      </a:ext>
                    </a:extLst>
                  </a:tr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10577" r="-77117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29672" t="-110577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3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1708395290">
            <a:extLst>
              <a:ext uri="{FF2B5EF4-FFF2-40B4-BE49-F238E27FC236}">
                <a16:creationId xmlns:a16="http://schemas.microsoft.com/office/drawing/2014/main" id="{001F723C-E6E8-2B77-9540-D12F02BF955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F818C48-5D40-DB21-C8BC-4165F75E1431}"/>
              </a:ext>
            </a:extLst>
          </p:cNvPr>
          <p:cNvSpPr txBox="1"/>
          <p:nvPr/>
        </p:nvSpPr>
        <p:spPr>
          <a:xfrm>
            <a:off x="44377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67E5B66-D445-DD80-FB51-204F4AD2A4E8}"/>
              </a:ext>
            </a:extLst>
          </p:cNvPr>
          <p:cNvSpPr txBox="1"/>
          <p:nvPr/>
        </p:nvSpPr>
        <p:spPr>
          <a:xfrm>
            <a:off x="3950427" y="3405650"/>
            <a:ext cx="400748" cy="7301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91" name="yt_shape_11691"/>
              <p:cNvSpPr txBox="1"/>
              <p:nvPr/>
            </p:nvSpPr>
            <p:spPr>
              <a:xfrm>
                <a:off x="540119" y="900000"/>
                <a:ext cx="11492915" cy="124187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写成幂的形式是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  <a:sym typeface="IsAddLine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  <a:sym typeface="IsAddLine"/>
                                  </a:rPr>
                                  <m:t>4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  <a:sym typeface="IsAddLine"/>
                                  </a:rPr>
                                  <m:t>5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6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底数是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106ed,isEnd"/>
                  </a:rPr>
                  <a:t>指数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691" name="yt_shape_116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241878"/>
              </a:xfrm>
              <a:prstGeom prst="rect">
                <a:avLst/>
              </a:prstGeom>
              <a:blipFill>
                <a:blip r:embed="rId2"/>
                <a:stretch>
                  <a:fillRect l="-1645" b="-147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C0EE8F5-81E1-00C0-110C-69ABA4499528}"/>
                  </a:ext>
                </a:extLst>
              </p:cNvPr>
              <p:cNvSpPr txBox="1"/>
              <p:nvPr/>
            </p:nvSpPr>
            <p:spPr>
              <a:xfrm>
                <a:off x="6488958" y="853194"/>
                <a:ext cx="1101154" cy="899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sup>
                    </m:s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6, 'hasSerialNum': 1, 'mathAnswerShape': 1}">
                <a:extLst>
                  <a:ext uri="{FF2B5EF4-FFF2-40B4-BE49-F238E27FC236}">
                    <a16:creationId xmlns:a16="http://schemas.microsoft.com/office/drawing/2014/main" id="{5C0EE8F5-81E1-00C0-110C-69ABA44995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88958" y="853194"/>
                <a:ext cx="1101154" cy="89911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FCAD4380-9AB0-9D1B-0D67-00C7584175B1}"/>
              </a:ext>
            </a:extLst>
          </p:cNvPr>
          <p:cNvCxnSpPr/>
          <p:nvPr/>
        </p:nvCxnSpPr>
        <p:spPr>
          <a:xfrm>
            <a:off x="6226544" y="1724548"/>
            <a:ext cx="1273556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BD8E3D8-3F5F-8D33-D05C-0E4519BBD1BC}"/>
                  </a:ext>
                </a:extLst>
              </p:cNvPr>
              <p:cNvSpPr txBox="1"/>
              <p:nvPr/>
            </p:nvSpPr>
            <p:spPr>
              <a:xfrm>
                <a:off x="8981650" y="853194"/>
                <a:ext cx="661099" cy="899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6, 'hasSerialNum': 1, 'mathAnswerShape': 1}">
                <a:extLst>
                  <a:ext uri="{FF2B5EF4-FFF2-40B4-BE49-F238E27FC236}">
                    <a16:creationId xmlns:a16="http://schemas.microsoft.com/office/drawing/2014/main" id="{ABD8E3D8-3F5F-8D33-D05C-0E4519BBD1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81650" y="853194"/>
                <a:ext cx="661099" cy="89911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88FB0557-AB6E-7F19-4A5F-F8D88A937A85}"/>
              </a:ext>
            </a:extLst>
          </p:cNvPr>
          <p:cNvCxnSpPr/>
          <p:nvPr/>
        </p:nvCxnSpPr>
        <p:spPr>
          <a:xfrm>
            <a:off x="8719237" y="1724548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8F336234-CAD8-674F-7225-10FB1F023852}"/>
              </a:ext>
            </a:extLst>
          </p:cNvPr>
          <p:cNvSpPr txBox="1"/>
          <p:nvPr/>
        </p:nvSpPr>
        <p:spPr>
          <a:xfrm>
            <a:off x="1059708" y="1658692"/>
            <a:ext cx="637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3" name="yt_shape_11693"/>
          <p:cNvSpPr txBox="1"/>
          <p:nvPr/>
        </p:nvSpPr>
        <p:spPr>
          <a:xfrm>
            <a:off x="540000" y="900000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有理数乘方的计算</a:t>
            </a:r>
          </a:p>
        </p:txBody>
      </p:sp>
      <p:sp>
        <p:nvSpPr>
          <p:cNvPr id="11694" name="yt_shape_11694"/>
          <p:cNvSpPr txBox="1"/>
          <p:nvPr/>
        </p:nvSpPr>
        <p:spPr>
          <a:xfrm>
            <a:off x="540000" y="1389434"/>
            <a:ext cx="517289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95" name="yt_table_1169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3152677"/>
              </p:ext>
            </p:extLst>
          </p:nvPr>
        </p:nvGraphicFramePr>
        <p:xfrm>
          <a:off x="540056" y="1868737"/>
          <a:ext cx="93338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31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13"/>
                    </a:ext>
                  </a:extLst>
                </a:gridCol>
                <a:gridCol w="2862580">
                  <a:extLst>
                    <a:ext uri="{9D8B030D-6E8A-4147-A177-3AD203B41FA5}">
                      <a16:colId xmlns:a16="http://schemas.microsoft.com/office/drawing/2014/main" val="10314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3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5"/>
                  </a:ext>
                </a:extLst>
              </a:tr>
            </a:tbl>
          </a:graphicData>
        </a:graphic>
      </p:graphicFrame>
      <p:sp>
        <p:nvSpPr>
          <p:cNvPr id="11697" name="yt_shape_11697"/>
          <p:cNvSpPr txBox="1"/>
          <p:nvPr/>
        </p:nvSpPr>
        <p:spPr>
          <a:xfrm>
            <a:off x="540000" y="2394908"/>
            <a:ext cx="92076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中负数的个数有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98" name="yt_table_1169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2482457"/>
              </p:ext>
            </p:extLst>
          </p:nvPr>
        </p:nvGraphicFramePr>
        <p:xfrm>
          <a:off x="540056" y="2874211"/>
          <a:ext cx="91814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31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17"/>
                    </a:ext>
                  </a:extLst>
                </a:gridCol>
                <a:gridCol w="2862580">
                  <a:extLst>
                    <a:ext uri="{9D8B030D-6E8A-4147-A177-3AD203B41FA5}">
                      <a16:colId xmlns:a16="http://schemas.microsoft.com/office/drawing/2014/main" val="10318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3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6"/>
                  </a:ext>
                </a:extLst>
              </a:tr>
            </a:tbl>
          </a:graphicData>
        </a:graphic>
      </p:graphicFrame>
      <p:sp>
        <p:nvSpPr>
          <p:cNvPr id="11700" name="yt_shape_11700"/>
          <p:cNvSpPr txBox="1"/>
          <p:nvPr/>
        </p:nvSpPr>
        <p:spPr>
          <a:xfrm>
            <a:off x="540000" y="3400382"/>
            <a:ext cx="58397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下列各对数中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数值相等的是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01" name="yt_table_1170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7630676"/>
              </p:ext>
            </p:extLst>
          </p:nvPr>
        </p:nvGraphicFramePr>
        <p:xfrm>
          <a:off x="540056" y="3879685"/>
          <a:ext cx="9087486" cy="950976"/>
        </p:xfrm>
        <a:graphic>
          <a:graphicData uri="http://schemas.openxmlformats.org/drawingml/2006/table">
            <a:tbl>
              <a:tblPr/>
              <a:tblGrid>
                <a:gridCol w="4828223">
                  <a:extLst>
                    <a:ext uri="{9D8B030D-6E8A-4147-A177-3AD203B41FA5}">
                      <a16:colId xmlns:a16="http://schemas.microsoft.com/office/drawing/2014/main" val="10320"/>
                    </a:ext>
                  </a:extLst>
                </a:gridCol>
                <a:gridCol w="4259263">
                  <a:extLst>
                    <a:ext uri="{9D8B030D-6E8A-4147-A177-3AD203B41FA5}">
                      <a16:colId xmlns:a16="http://schemas.microsoft.com/office/drawing/2014/main" val="103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8"/>
                  </a:ext>
                </a:extLst>
              </a:tr>
            </a:tbl>
          </a:graphicData>
        </a:graphic>
      </p:graphicFrame>
      <p:pic>
        <p:nvPicPr>
          <p:cNvPr id="3" name="yt_shape_1721708395355">
            <a:extLst>
              <a:ext uri="{FF2B5EF4-FFF2-40B4-BE49-F238E27FC236}">
                <a16:creationId xmlns:a16="http://schemas.microsoft.com/office/drawing/2014/main" id="{511476D8-C3C4-3479-2E57-9A0D562188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FF1CB22-6C9A-7B20-6B19-3B3D3002F723}"/>
              </a:ext>
            </a:extLst>
          </p:cNvPr>
          <p:cNvSpPr txBox="1"/>
          <p:nvPr/>
        </p:nvSpPr>
        <p:spPr>
          <a:xfrm>
            <a:off x="47425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271F05A-FC23-1C65-5316-3B5EC3B96603}"/>
              </a:ext>
            </a:extLst>
          </p:cNvPr>
          <p:cNvSpPr txBox="1"/>
          <p:nvPr/>
        </p:nvSpPr>
        <p:spPr>
          <a:xfrm>
            <a:off x="8755789" y="234810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699C32B-1C22-F90B-623C-C657B9274599}"/>
              </a:ext>
            </a:extLst>
          </p:cNvPr>
          <p:cNvSpPr txBox="1"/>
          <p:nvPr/>
        </p:nvSpPr>
        <p:spPr>
          <a:xfrm>
            <a:off x="5402989" y="335357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03" name="yt_shape_11703"/>
          <p:cNvSpPr txBox="1"/>
          <p:nvPr/>
        </p:nvSpPr>
        <p:spPr>
          <a:xfrm>
            <a:off x="540000" y="900000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有理数乘方的应用</a:t>
            </a:r>
          </a:p>
        </p:txBody>
      </p:sp>
      <p:sp>
        <p:nvSpPr>
          <p:cNvPr id="11704" name="yt_shape_11704"/>
          <p:cNvSpPr txBox="1"/>
          <p:nvPr/>
        </p:nvSpPr>
        <p:spPr>
          <a:xfrm>
            <a:off x="540119" y="138943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数学文化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庄子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中记载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一尺之捶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日取其半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万世不竭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d87b7"/>
              </a:rPr>
              <a:t>这句话的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意思是一尺长的木棍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每天截取它的一半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永远也截不完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若按此方式截一根长为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939c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的木棍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天截取后木棍剩余的长度是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705" name="yt_table_11705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46576713"/>
                  </p:ext>
                </p:extLst>
              </p:nvPr>
            </p:nvGraphicFramePr>
            <p:xfrm>
              <a:off x="540056" y="2829000"/>
              <a:ext cx="8913496" cy="671449"/>
            </p:xfrm>
            <a:graphic>
              <a:graphicData uri="http://schemas.openxmlformats.org/drawingml/2006/table">
                <a:tbl>
                  <a:tblPr/>
                  <a:tblGrid>
                    <a:gridCol w="2736850">
                      <a:extLst>
                        <a:ext uri="{9D8B030D-6E8A-4147-A177-3AD203B41FA5}">
                          <a16:colId xmlns:a16="http://schemas.microsoft.com/office/drawing/2014/main" val="10322"/>
                        </a:ext>
                      </a:extLst>
                    </a:gridCol>
                    <a:gridCol w="2719388">
                      <a:extLst>
                        <a:ext uri="{9D8B030D-6E8A-4147-A177-3AD203B41FA5}">
                          <a16:colId xmlns:a16="http://schemas.microsoft.com/office/drawing/2014/main" val="10323"/>
                        </a:ext>
                      </a:extLst>
                    </a:gridCol>
                    <a:gridCol w="2185988">
                      <a:extLst>
                        <a:ext uri="{9D8B030D-6E8A-4147-A177-3AD203B41FA5}">
                          <a16:colId xmlns:a16="http://schemas.microsoft.com/office/drawing/2014/main" val="10324"/>
                        </a:ext>
                      </a:extLst>
                    </a:gridCol>
                    <a:gridCol w="1271270">
                      <a:extLst>
                        <a:ext uri="{9D8B030D-6E8A-4147-A177-3AD203B41FA5}">
                          <a16:colId xmlns:a16="http://schemas.microsoft.com/office/drawing/2014/main" val="1032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9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1705" name="yt_table_11705" descr="{&quot;rangeId&quot;:12,&quot;type&quot;:&quot;Option&quot;}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46576713"/>
                  </p:ext>
                </p:extLst>
              </p:nvPr>
            </p:nvGraphicFramePr>
            <p:xfrm>
              <a:off x="540056" y="2829000"/>
              <a:ext cx="8913496" cy="632714"/>
            </p:xfrm>
            <a:graphic>
              <a:graphicData uri="http://schemas.openxmlformats.org/drawingml/2006/table">
                <a:tbl>
                  <a:tblPr/>
                  <a:tblGrid>
                    <a:gridCol w="2736850">
                      <a:extLst>
                        <a:ext uri="{9D8B030D-6E8A-4147-A177-3AD203B41FA5}">
                          <a16:colId xmlns:a16="http://schemas.microsoft.com/office/drawing/2014/main" val="10322"/>
                        </a:ext>
                      </a:extLst>
                    </a:gridCol>
                    <a:gridCol w="2719388">
                      <a:extLst>
                        <a:ext uri="{9D8B030D-6E8A-4147-A177-3AD203B41FA5}">
                          <a16:colId xmlns:a16="http://schemas.microsoft.com/office/drawing/2014/main" val="10323"/>
                        </a:ext>
                      </a:extLst>
                    </a:gridCol>
                    <a:gridCol w="2185988">
                      <a:extLst>
                        <a:ext uri="{9D8B030D-6E8A-4147-A177-3AD203B41FA5}">
                          <a16:colId xmlns:a16="http://schemas.microsoft.com/office/drawing/2014/main" val="10324"/>
                        </a:ext>
                      </a:extLst>
                    </a:gridCol>
                    <a:gridCol w="1271270">
                      <a:extLst>
                        <a:ext uri="{9D8B030D-6E8A-4147-A177-3AD203B41FA5}">
                          <a16:colId xmlns:a16="http://schemas.microsoft.com/office/drawing/2014/main" val="10325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25835" b="-1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447" r="-126846" b="-1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50279" r="-58380" b="-1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600000" b="-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2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706" name="yt_shape_11706"/>
          <p:cNvSpPr txBox="1"/>
          <p:nvPr/>
        </p:nvSpPr>
        <p:spPr>
          <a:xfrm>
            <a:off x="540000" y="3512362"/>
            <a:ext cx="96180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将一张纸对折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次可裁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次可裁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次可裁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1708395414">
            <a:extLst>
              <a:ext uri="{FF2B5EF4-FFF2-40B4-BE49-F238E27FC236}">
                <a16:creationId xmlns:a16="http://schemas.microsoft.com/office/drawing/2014/main" id="{93D5109A-C972-CBCA-EE7F-8879BA0B99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01601E4-6D18-1DD5-EE2B-9DFBCB9AC933}"/>
              </a:ext>
            </a:extLst>
          </p:cNvPr>
          <p:cNvSpPr txBox="1"/>
          <p:nvPr/>
        </p:nvSpPr>
        <p:spPr>
          <a:xfrm>
            <a:off x="6393708" y="229360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7040055-B457-D9E9-1737-4F2614B7DC7F}"/>
              </a:ext>
            </a:extLst>
          </p:cNvPr>
          <p:cNvSpPr txBox="1"/>
          <p:nvPr/>
        </p:nvSpPr>
        <p:spPr>
          <a:xfrm>
            <a:off x="8908189" y="346555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07" name="yt_shape_11707"/>
          <p:cNvSpPr txBox="1"/>
          <p:nvPr/>
        </p:nvSpPr>
        <p:spPr>
          <a:xfrm>
            <a:off x="540000" y="900000"/>
            <a:ext cx="4898777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弄不清底数致错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下列各式计算正确的是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709" name="yt_table_11709" title="H_88.43503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1907483"/>
                  </p:ext>
                </p:extLst>
              </p:nvPr>
            </p:nvGraphicFramePr>
            <p:xfrm>
              <a:off x="540056" y="1858606"/>
              <a:ext cx="6804025" cy="1216978"/>
            </p:xfrm>
            <a:graphic>
              <a:graphicData uri="http://schemas.openxmlformats.org/drawingml/2006/table">
                <a:tbl>
                  <a:tblPr/>
                  <a:tblGrid>
                    <a:gridCol w="3400425">
                      <a:extLst>
                        <a:ext uri="{9D8B030D-6E8A-4147-A177-3AD203B41FA5}">
                          <a16:colId xmlns:a16="http://schemas.microsoft.com/office/drawing/2014/main" val="10326"/>
                        </a:ext>
                      </a:extLst>
                    </a:gridCol>
                    <a:gridCol w="3403600">
                      <a:extLst>
                        <a:ext uri="{9D8B030D-6E8A-4147-A177-3AD203B41FA5}">
                          <a16:colId xmlns:a16="http://schemas.microsoft.com/office/drawing/2014/main" val="1032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16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1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1709" name="yt_table_11709" descr="{&quot;rangeId&quot;:15,&quot;type&quot;:&quot;Option&quot;}" title="H_88.43503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1907483"/>
                  </p:ext>
                </p:extLst>
              </p:nvPr>
            </p:nvGraphicFramePr>
            <p:xfrm>
              <a:off x="540056" y="1858606"/>
              <a:ext cx="6804025" cy="1123125"/>
            </p:xfrm>
            <a:graphic>
              <a:graphicData uri="http://schemas.openxmlformats.org/drawingml/2006/table">
                <a:tbl>
                  <a:tblPr/>
                  <a:tblGrid>
                    <a:gridCol w="3400425">
                      <a:extLst>
                        <a:ext uri="{9D8B030D-6E8A-4147-A177-3AD203B41FA5}">
                          <a16:colId xmlns:a16="http://schemas.microsoft.com/office/drawing/2014/main" val="10326"/>
                        </a:ext>
                      </a:extLst>
                    </a:gridCol>
                    <a:gridCol w="3403600">
                      <a:extLst>
                        <a:ext uri="{9D8B030D-6E8A-4147-A177-3AD203B41FA5}">
                          <a16:colId xmlns:a16="http://schemas.microsoft.com/office/drawing/2014/main" val="10327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0"/>
                      </a:ext>
                    </a:extLst>
                  </a:tr>
                  <a:tr h="69875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67241" r="-100179" b="-1379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99821" t="-67241" b="-1379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3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818A5FA-DA61-4C2A-DEAC-80C7F2FB9B40}"/>
              </a:ext>
            </a:extLst>
          </p:cNvPr>
          <p:cNvSpPr txBox="1"/>
          <p:nvPr/>
        </p:nvSpPr>
        <p:spPr>
          <a:xfrm>
            <a:off x="4488589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11" name="yt_shape_11711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710" name="yt_image_11710" title="H_41.85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13" name="yt_shape_11713"/>
          <p:cNvSpPr txBox="1"/>
          <p:nvPr/>
        </p:nvSpPr>
        <p:spPr>
          <a:xfrm>
            <a:off x="540120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下列四个结论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e093"/>
              </a:rPr>
              <a:t>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＝｜－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其中一定正确的有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14" name="yt_table_1171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900715"/>
              </p:ext>
            </p:extLst>
          </p:nvPr>
        </p:nvGraphicFramePr>
        <p:xfrm>
          <a:off x="540056" y="2441600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32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2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30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3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2"/>
                  </a:ext>
                </a:extLst>
              </a:tr>
            </a:tbl>
          </a:graphicData>
        </a:graphic>
      </p:graphicFrame>
      <p:sp>
        <p:nvSpPr>
          <p:cNvPr id="11716" name="yt_shape_11716"/>
          <p:cNvSpPr txBox="1"/>
          <p:nvPr/>
        </p:nvSpPr>
        <p:spPr>
          <a:xfrm>
            <a:off x="540119" y="2967771"/>
            <a:ext cx="10884473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新定义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规定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记录为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例如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cabd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17" name="yt_table_1171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7832616"/>
              </p:ext>
            </p:extLst>
          </p:nvPr>
        </p:nvGraphicFramePr>
        <p:xfrm>
          <a:off x="540056" y="3927206"/>
          <a:ext cx="84194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33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3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34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3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3"/>
                  </a:ext>
                </a:extLst>
              </a:tr>
            </a:tbl>
          </a:graphicData>
        </a:graphic>
      </p:graphicFrame>
      <p:sp>
        <p:nvSpPr>
          <p:cNvPr id="11719" name="yt_shape_11719"/>
          <p:cNvSpPr txBox="1"/>
          <p:nvPr/>
        </p:nvSpPr>
        <p:spPr>
          <a:xfrm>
            <a:off x="540119" y="4453377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新定义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规定一种运算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da7d,isEnd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729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2187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9e51d,isEnd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6561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观察规律猜想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的末位数字是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A7A80E3-2A66-6D82-FC95-FA518D083906}"/>
              </a:ext>
            </a:extLst>
          </p:cNvPr>
          <p:cNvSpPr txBox="1"/>
          <p:nvPr/>
        </p:nvSpPr>
        <p:spPr>
          <a:xfrm>
            <a:off x="5930159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B016515-C19D-2385-DA8A-F9AB84AE5B70}"/>
              </a:ext>
            </a:extLst>
          </p:cNvPr>
          <p:cNvSpPr txBox="1"/>
          <p:nvPr/>
        </p:nvSpPr>
        <p:spPr>
          <a:xfrm>
            <a:off x="9975107" y="339645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B1D4307-3702-D645-5CCE-B9FE7ED4C241}"/>
              </a:ext>
            </a:extLst>
          </p:cNvPr>
          <p:cNvSpPr txBox="1"/>
          <p:nvPr/>
        </p:nvSpPr>
        <p:spPr>
          <a:xfrm>
            <a:off x="1364508" y="488205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92B3632-8EDC-490C-7829-3CF08AD6137A}"/>
              </a:ext>
            </a:extLst>
          </p:cNvPr>
          <p:cNvSpPr txBox="1"/>
          <p:nvPr/>
        </p:nvSpPr>
        <p:spPr>
          <a:xfrm>
            <a:off x="6495308" y="583303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21" name="yt_shape_11721"/>
              <p:cNvSpPr txBox="1"/>
              <p:nvPr/>
            </p:nvSpPr>
            <p:spPr>
              <a:xfrm>
                <a:off x="540119" y="900000"/>
                <a:ext cx="11492915" cy="46942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已知某种细胞开始有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小时后分裂成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个并死去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小时后分裂成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9cd3a,isEnd"/>
                  </a:rPr>
                  <a:t>个并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死去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小时后分裂成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个并死去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按此规律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0_2a76c,isEnd"/>
                  </a:rPr>
                  <a:t>小时后细胞存活的个数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小时后细胞存活个数是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,isEnd"/>
                  </a:rPr>
                  <a:t> 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16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721" name="yt_shape_117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694298"/>
              </a:xfrm>
              <a:prstGeom prst="rect">
                <a:avLst/>
              </a:prstGeom>
              <a:blipFill>
                <a:blip r:embed="rId2"/>
                <a:stretch>
                  <a:fillRect l="-1645" t="-1169" b="-31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A1C6666-8338-0D85-2F70-A507EF98B434}"/>
              </a:ext>
            </a:extLst>
          </p:cNvPr>
          <p:cNvSpPr txBox="1"/>
          <p:nvPr/>
        </p:nvSpPr>
        <p:spPr>
          <a:xfrm>
            <a:off x="1059708" y="180417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0F078E4-877C-AC00-A95E-6BA882A90A95}"/>
              </a:ext>
            </a:extLst>
          </p:cNvPr>
          <p:cNvSpPr txBox="1"/>
          <p:nvPr/>
        </p:nvSpPr>
        <p:spPr>
          <a:xfrm>
            <a:off x="6184158" y="1804170"/>
            <a:ext cx="1869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E07DB1C-B775-941C-301C-2F6953738E3E}"/>
                  </a:ext>
                </a:extLst>
              </p:cNvPr>
              <p:cNvSpPr txBox="1"/>
              <p:nvPr/>
            </p:nvSpPr>
            <p:spPr>
              <a:xfrm>
                <a:off x="450108" y="3560644"/>
                <a:ext cx="4336859" cy="8991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19, 'hasSerialNum': 1}">
                <a:extLst>
                  <a:ext uri="{FF2B5EF4-FFF2-40B4-BE49-F238E27FC236}">
                    <a16:creationId xmlns:a16="http://schemas.microsoft.com/office/drawing/2014/main" id="{FE07DB1C-B775-941C-301C-2F6953738E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560644"/>
                <a:ext cx="4336859" cy="899109"/>
              </a:xfrm>
              <a:prstGeom prst="rect">
                <a:avLst/>
              </a:prstGeom>
              <a:blipFill>
                <a:blip r:embed="rId3"/>
                <a:stretch>
                  <a:fillRect l="-2250" b="-2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C240E21-A415-0A50-D817-F1898B5E4013}"/>
                  </a:ext>
                </a:extLst>
              </p:cNvPr>
              <p:cNvSpPr txBox="1"/>
              <p:nvPr/>
            </p:nvSpPr>
            <p:spPr>
              <a:xfrm>
                <a:off x="450108" y="4366141"/>
                <a:ext cx="3395154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16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16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19, 'hasSerialNum': 1}">
                <a:extLst>
                  <a:ext uri="{FF2B5EF4-FFF2-40B4-BE49-F238E27FC236}">
                    <a16:creationId xmlns:a16="http://schemas.microsoft.com/office/drawing/2014/main" id="{DC240E21-A415-0A50-D817-F1898B5E40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366141"/>
                <a:ext cx="3395154" cy="805193"/>
              </a:xfrm>
              <a:prstGeom prst="rect">
                <a:avLst/>
              </a:prstGeom>
              <a:blipFill>
                <a:blip r:embed="rId4"/>
                <a:stretch>
                  <a:fillRect l="-2873" r="-2873" b="-37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535AE2A1-04F1-23B6-F4F4-0C233FA1C2FF}"/>
              </a:ext>
            </a:extLst>
          </p:cNvPr>
          <p:cNvSpPr txBox="1"/>
          <p:nvPr/>
        </p:nvSpPr>
        <p:spPr>
          <a:xfrm>
            <a:off x="450108" y="507772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677</Words>
  <Application>Microsoft Office PowerPoint</Application>
  <PresentationFormat>宽屏</PresentationFormat>
  <Paragraphs>130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43" baseType="lpstr">
      <vt:lpstr>,isEnd</vt:lpstr>
      <vt:lpstr>_⨹_1_25bcd,isEnd</vt:lpstr>
      <vt:lpstr>_⨹_1_42c26,isEnd</vt:lpstr>
      <vt:lpstr>_⨹_1_6e093</vt:lpstr>
      <vt:lpstr>_⨹_1_9e51d,isEnd</vt:lpstr>
      <vt:lpstr>_⨹_1_cda7d,isEnd</vt:lpstr>
      <vt:lpstr>_⨹_1_f939c</vt:lpstr>
      <vt:lpstr>_⨹_1_fcabd</vt:lpstr>
      <vt:lpstr>_⨹_10_2a76c,isEnd</vt:lpstr>
      <vt:lpstr>_⨹_2_106ed,isEnd</vt:lpstr>
      <vt:lpstr>_⨹_2_7ee43,isEnd</vt:lpstr>
      <vt:lpstr>_⨹_2_81885,isEnd</vt:lpstr>
      <vt:lpstr>_⨹_2_9cd3a,isEnd</vt:lpstr>
      <vt:lpstr>_⨹_4_0ea45</vt:lpstr>
      <vt:lpstr>_⨹_4_42f6c,isEnd</vt:lpstr>
      <vt:lpstr>_⨹_4_a0b6b,isEnd</vt:lpstr>
      <vt:lpstr>_⨹_4_d87b7</vt:lpstr>
      <vt:lpstr>Finished</vt:lpstr>
      <vt:lpstr>IsAddLine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10</cp:revision>
  <dcterms:created xsi:type="dcterms:W3CDTF">2024-07-23T04:16:09Z</dcterms:created>
  <dcterms:modified xsi:type="dcterms:W3CDTF">2024-07-23T17:05:01Z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