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8" r:id="rId6"/>
    <p:sldId id="314" r:id="rId7"/>
    <p:sldId id="315" r:id="rId8"/>
    <p:sldId id="317" r:id="rId9"/>
    <p:sldId id="325" r:id="rId10"/>
    <p:sldId id="329" r:id="rId11"/>
    <p:sldId id="331" r:id="rId12"/>
    <p:sldId id="333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4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0" name="yt_shape_12080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2081" name="yt_image_12081" title="H_31.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3" name="yt_shape_12083"/>
          <p:cNvSpPr txBox="1"/>
          <p:nvPr/>
        </p:nvSpPr>
        <p:spPr>
          <a:xfrm>
            <a:off x="540119" y="1976703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用字母既可以表示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也可以表示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并且在表示数时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4b16b,isEnd"/>
              </a:rPr>
              <a:t>表示的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往往不是一个数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而是符合某种条件的无限个数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在同一个问题中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同一个字母只能表示一个量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不同的量必须用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b0e51,isEnd"/>
              </a:rPr>
              <a:t>的字母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代数式就是用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把数和字母连接而成的式子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单独的一个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514a6,isEnd"/>
              </a:rPr>
              <a:t>或一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也是代数式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27F32D-CBB5-2BF1-BD73-72DD06C1A702}"/>
              </a:ext>
            </a:extLst>
          </p:cNvPr>
          <p:cNvSpPr txBox="1"/>
          <p:nvPr/>
        </p:nvSpPr>
        <p:spPr>
          <a:xfrm>
            <a:off x="3598121" y="1929897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任何数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7D0007-6C40-4D7E-B316-ADD2821A611A}"/>
              </a:ext>
            </a:extLst>
          </p:cNvPr>
          <p:cNvSpPr txBox="1"/>
          <p:nvPr/>
        </p:nvSpPr>
        <p:spPr>
          <a:xfrm>
            <a:off x="6950921" y="1929897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式子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1A10A4-EAF1-5E98-A848-FA821CE0AD89}"/>
              </a:ext>
            </a:extLst>
          </p:cNvPr>
          <p:cNvSpPr txBox="1"/>
          <p:nvPr/>
        </p:nvSpPr>
        <p:spPr>
          <a:xfrm>
            <a:off x="9694121" y="2880873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3A2D4B-66CD-C97A-FB1D-EF46180F0DB3}"/>
              </a:ext>
            </a:extLst>
          </p:cNvPr>
          <p:cNvSpPr txBox="1"/>
          <p:nvPr/>
        </p:nvSpPr>
        <p:spPr>
          <a:xfrm>
            <a:off x="2988521" y="383184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运算符号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07AD23-59E6-8A8F-2F6D-6DCC72BAE6D3}"/>
              </a:ext>
            </a:extLst>
          </p:cNvPr>
          <p:cNvSpPr txBox="1"/>
          <p:nvPr/>
        </p:nvSpPr>
        <p:spPr>
          <a:xfrm>
            <a:off x="10303721" y="3831849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67E5E6-F433-64DF-6068-54EF4FDECF03}"/>
              </a:ext>
            </a:extLst>
          </p:cNvPr>
          <p:cNvSpPr txBox="1"/>
          <p:nvPr/>
        </p:nvSpPr>
        <p:spPr>
          <a:xfrm>
            <a:off x="1059708" y="4307337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字母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4" name="yt_shape_1214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43" name="yt_image_12143" title="H_41.85">
            <a:extLst>
              <a:ext uri="">
                <a16:creationId xmlns:mc="http://schemas.openxmlformats.org/markup-compatibility/2006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6" name="yt_shape_12146"/>
          <p:cNvSpPr txBox="1"/>
          <p:nvPr/>
        </p:nvSpPr>
        <p:spPr>
          <a:xfrm>
            <a:off x="540000" y="1482165"/>
            <a:ext cx="78739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用火柴棒按如图的方式搭图形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147" name="yt_image_12147" title="H_89.37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639" y="2113832"/>
            <a:ext cx="4542721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9" name="yt_shape_12149"/>
          <p:cNvSpPr txBox="1"/>
          <p:nvPr/>
        </p:nvSpPr>
        <p:spPr>
          <a:xfrm>
            <a:off x="540000" y="3299368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按图示规律填写下表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150" name="yt_table_1215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049863"/>
              </p:ext>
            </p:extLst>
          </p:nvPr>
        </p:nvGraphicFramePr>
        <p:xfrm>
          <a:off x="540000" y="3931035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51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68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8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68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6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668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205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火柴棒根数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152" name="yt_shape_12152"/>
          <p:cNvSpPr txBox="1"/>
          <p:nvPr/>
        </p:nvSpPr>
        <p:spPr>
          <a:xfrm>
            <a:off x="540120" y="533464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按照这种方式搭下去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搭第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个图形需要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根火柴棒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a035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A3AB32-5F8A-B7ED-EDFE-8EEFEE57CE6C}"/>
              </a:ext>
            </a:extLst>
          </p:cNvPr>
          <p:cNvSpPr txBox="1"/>
          <p:nvPr/>
        </p:nvSpPr>
        <p:spPr>
          <a:xfrm>
            <a:off x="8263058" y="464732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709FD3-9FC6-322C-EBDF-540E3738C05D}"/>
              </a:ext>
            </a:extLst>
          </p:cNvPr>
          <p:cNvSpPr txBox="1"/>
          <p:nvPr/>
        </p:nvSpPr>
        <p:spPr>
          <a:xfrm>
            <a:off x="9491831" y="464732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43ED65-2CC3-161A-0EA5-BEF12FB026FD}"/>
              </a:ext>
            </a:extLst>
          </p:cNvPr>
          <p:cNvSpPr txBox="1"/>
          <p:nvPr/>
        </p:nvSpPr>
        <p:spPr>
          <a:xfrm>
            <a:off x="6946158" y="5287835"/>
            <a:ext cx="195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55" name="yt_shape_12155"/>
              <p:cNvSpPr txBox="1"/>
              <p:nvPr/>
            </p:nvSpPr>
            <p:spPr>
              <a:xfrm>
                <a:off x="540119" y="900000"/>
                <a:ext cx="11492915" cy="35082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小静同学说她按这种方式搭出来的一个图形用了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根火柴棒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67c5c"/>
                  </a:rPr>
                  <a:t>你认为可能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如果可能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那么是第几个图形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如果不可能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不可能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设第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个图形用了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根火柴棒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不符合题意舍去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故按这种方式搭出来的一个图形不可能用了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根火柴棒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55" name="yt_shape_12155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08204"/>
              </a:xfrm>
              <a:prstGeom prst="rect">
                <a:avLst/>
              </a:prstGeom>
              <a:blipFill>
                <a:blip r:embed="rId2"/>
                <a:stretch>
                  <a:fillRect l="-1645" t="-1565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5D08578-1283-5DB0-A218-C197B45B64AF}"/>
              </a:ext>
            </a:extLst>
          </p:cNvPr>
          <p:cNvSpPr txBox="1"/>
          <p:nvPr/>
        </p:nvSpPr>
        <p:spPr>
          <a:xfrm>
            <a:off x="450108" y="1804170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不可能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634973-264B-A4A4-0D84-2711A138F26B}"/>
              </a:ext>
            </a:extLst>
          </p:cNvPr>
          <p:cNvSpPr txBox="1"/>
          <p:nvPr/>
        </p:nvSpPr>
        <p:spPr>
          <a:xfrm>
            <a:off x="450108" y="2279658"/>
            <a:ext cx="6923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设第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个图形用了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根火柴棒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其中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DDC5A0-620C-003E-5DE5-77DDC0E28DEC}"/>
              </a:ext>
            </a:extLst>
          </p:cNvPr>
          <p:cNvSpPr txBox="1"/>
          <p:nvPr/>
        </p:nvSpPr>
        <p:spPr>
          <a:xfrm>
            <a:off x="450108" y="2755146"/>
            <a:ext cx="240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65A785E-2325-A14A-6C2F-7A91052A17A9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45536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不符合题意舍去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, 'mathAnswerShape': 1}">
                <a:extLst>
                  <a:ext uri="{FF2B5EF4-FFF2-40B4-BE49-F238E27FC236}">
                    <a16:creationId xmlns:a16="http://schemas.microsoft.com/office/drawing/2014/main" id="{465A785E-2325-A14A-6C2F-7A91052A17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4553648" cy="766077"/>
              </a:xfrm>
              <a:prstGeom prst="rect">
                <a:avLst/>
              </a:prstGeom>
              <a:blipFill>
                <a:blip r:embed="rId3"/>
                <a:stretch>
                  <a:fillRect l="-2142" r="-200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D2A0EBF-E418-845C-0804-EA51B6DB641F}"/>
              </a:ext>
            </a:extLst>
          </p:cNvPr>
          <p:cNvSpPr txBox="1"/>
          <p:nvPr/>
        </p:nvSpPr>
        <p:spPr>
          <a:xfrm>
            <a:off x="450108" y="3903099"/>
            <a:ext cx="7800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故按这种方式搭出来的一个图形不可能用了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根火柴棒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7" name="yt_shape_12087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2086" name="yt_image_12086" title="H_31.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9" name="yt_shape_12089"/>
          <p:cNvSpPr txBox="1"/>
          <p:nvPr/>
        </p:nvSpPr>
        <p:spPr>
          <a:xfrm>
            <a:off x="540119" y="1386424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一个长方形的长为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宽比长短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则长方形的宽为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1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c2dd"/>
              </a:rPr>
              <a:t>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1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在用含字母的式子表示数或数量关系时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2_166ac"/>
              </a:rPr>
              <a:t>先结合题意及数量之间的关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系列出关系式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再根据代数式的书写要求规范地写出来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2" name="yt_shape_1209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91" name="yt_image_12091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94" name="yt_shape_12094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代数式的概念及意义</a:t>
            </a:r>
          </a:p>
        </p:txBody>
      </p:sp>
      <p:sp>
        <p:nvSpPr>
          <p:cNvPr id="12095" name="yt_shape_12095"/>
          <p:cNvSpPr txBox="1"/>
          <p:nvPr/>
        </p:nvSpPr>
        <p:spPr>
          <a:xfrm>
            <a:off x="540000" y="1971599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不是代数式的是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96" name="yt_table_12096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9283498"/>
                  </p:ext>
                </p:extLst>
              </p:nvPr>
            </p:nvGraphicFramePr>
            <p:xfrm>
              <a:off x="540056" y="2450902"/>
              <a:ext cx="9773603" cy="674878"/>
            </p:xfrm>
            <a:graphic>
              <a:graphicData uri="http://schemas.openxmlformats.org/drawingml/2006/table">
                <a:tbl>
                  <a:tblPr/>
                  <a:tblGrid>
                    <a:gridCol w="2586355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413"/>
                        </a:ext>
                      </a:extLst>
                    </a:gridCol>
                    <a:gridCol w="2648268">
                      <a:extLst>
                        <a:ext uri="{9D8B030D-6E8A-4147-A177-3AD203B41FA5}">
                          <a16:colId xmlns:a16="http://schemas.microsoft.com/office/drawing/2014/main" val="10414"/>
                        </a:ext>
                      </a:extLst>
                    </a:gridCol>
                    <a:gridCol w="1981200">
                      <a:extLst>
                        <a:ext uri="{9D8B030D-6E8A-4147-A177-3AD203B41FA5}">
                          <a16:colId xmlns:a16="http://schemas.microsoft.com/office/drawing/2014/main" val="104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096" name="yt_table_12096" descr="{&quot;rangeId&quot;:4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9283498"/>
                  </p:ext>
                </p:extLst>
              </p:nvPr>
            </p:nvGraphicFramePr>
            <p:xfrm>
              <a:off x="540056" y="2450902"/>
              <a:ext cx="9773603" cy="635953"/>
            </p:xfrm>
            <a:graphic>
              <a:graphicData uri="http://schemas.openxmlformats.org/drawingml/2006/table">
                <a:tbl>
                  <a:tblPr/>
                  <a:tblGrid>
                    <a:gridCol w="2586355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413"/>
                        </a:ext>
                      </a:extLst>
                    </a:gridCol>
                    <a:gridCol w="2648268">
                      <a:extLst>
                        <a:ext uri="{9D8B030D-6E8A-4147-A177-3AD203B41FA5}">
                          <a16:colId xmlns:a16="http://schemas.microsoft.com/office/drawing/2014/main" val="10414"/>
                        </a:ext>
                      </a:extLst>
                    </a:gridCol>
                    <a:gridCol w="1981200">
                      <a:extLst>
                        <a:ext uri="{9D8B030D-6E8A-4147-A177-3AD203B41FA5}">
                          <a16:colId xmlns:a16="http://schemas.microsoft.com/office/drawing/2014/main" val="10415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4023" r="-7471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39353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097" name="yt_shape_12097"/>
          <p:cNvSpPr txBox="1"/>
          <p:nvPr/>
        </p:nvSpPr>
        <p:spPr>
          <a:xfrm>
            <a:off x="540000" y="3137502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下列代数式书写正确的是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98" name="yt_table_12098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1501596"/>
                  </p:ext>
                </p:extLst>
              </p:nvPr>
            </p:nvGraphicFramePr>
            <p:xfrm>
              <a:off x="540056" y="3616805"/>
              <a:ext cx="9926003" cy="672465"/>
            </p:xfrm>
            <a:graphic>
              <a:graphicData uri="http://schemas.openxmlformats.org/drawingml/2006/table">
                <a:tbl>
                  <a:tblPr/>
                  <a:tblGrid>
                    <a:gridCol w="2586355">
                      <a:extLst>
                        <a:ext uri="{9D8B030D-6E8A-4147-A177-3AD203B41FA5}">
                          <a16:colId xmlns:a16="http://schemas.microsoft.com/office/drawing/2014/main" val="10416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417"/>
                        </a:ext>
                      </a:extLst>
                    </a:gridCol>
                    <a:gridCol w="2648268">
                      <a:extLst>
                        <a:ext uri="{9D8B030D-6E8A-4147-A177-3AD203B41FA5}">
                          <a16:colId xmlns:a16="http://schemas.microsoft.com/office/drawing/2014/main" val="10418"/>
                        </a:ext>
                      </a:extLst>
                    </a:gridCol>
                    <a:gridCol w="2133600">
                      <a:extLst>
                        <a:ext uri="{9D8B030D-6E8A-4147-A177-3AD203B41FA5}">
                          <a16:colId xmlns:a16="http://schemas.microsoft.com/office/drawing/2014/main" val="104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098" name="yt_table_12098" descr="{&quot;rangeId&quot;:5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1501596"/>
                  </p:ext>
                </p:extLst>
              </p:nvPr>
            </p:nvGraphicFramePr>
            <p:xfrm>
              <a:off x="540056" y="3616805"/>
              <a:ext cx="9926003" cy="633667"/>
            </p:xfrm>
            <a:graphic>
              <a:graphicData uri="http://schemas.openxmlformats.org/drawingml/2006/table">
                <a:tbl>
                  <a:tblPr/>
                  <a:tblGrid>
                    <a:gridCol w="2586355">
                      <a:extLst>
                        <a:ext uri="{9D8B030D-6E8A-4147-A177-3AD203B41FA5}">
                          <a16:colId xmlns:a16="http://schemas.microsoft.com/office/drawing/2014/main" val="10416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417"/>
                        </a:ext>
                      </a:extLst>
                    </a:gridCol>
                    <a:gridCol w="2648268">
                      <a:extLst>
                        <a:ext uri="{9D8B030D-6E8A-4147-A177-3AD203B41FA5}">
                          <a16:colId xmlns:a16="http://schemas.microsoft.com/office/drawing/2014/main" val="10418"/>
                        </a:ext>
                      </a:extLst>
                    </a:gridCol>
                    <a:gridCol w="2133600">
                      <a:extLst>
                        <a:ext uri="{9D8B030D-6E8A-4147-A177-3AD203B41FA5}">
                          <a16:colId xmlns:a16="http://schemas.microsoft.com/office/drawing/2014/main" val="10419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8419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52" r="-18690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4023" r="-8046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36542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708449240">
            <a:extLst>
              <a:ext uri="{FF2B5EF4-FFF2-40B4-BE49-F238E27FC236}">
                <a16:creationId xmlns:a16="http://schemas.microsoft.com/office/drawing/2014/main" id="{82A4719E-3576-EE42-34B8-A4B617CA9D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48417A-F92A-0849-E830-C0F3DDC0AD23}"/>
              </a:ext>
            </a:extLst>
          </p:cNvPr>
          <p:cNvSpPr txBox="1"/>
          <p:nvPr/>
        </p:nvSpPr>
        <p:spPr>
          <a:xfrm>
            <a:off x="54029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3A1AA6-A2B7-2CFF-3A45-068FB504A6F1}"/>
              </a:ext>
            </a:extLst>
          </p:cNvPr>
          <p:cNvSpPr txBox="1"/>
          <p:nvPr/>
        </p:nvSpPr>
        <p:spPr>
          <a:xfrm>
            <a:off x="4793389" y="309069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9" name="yt_shape_12099"/>
          <p:cNvSpPr txBox="1"/>
          <p:nvPr/>
        </p:nvSpPr>
        <p:spPr>
          <a:xfrm>
            <a:off x="540000" y="900198"/>
            <a:ext cx="4582986" cy="38209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根据实际问题列代数式</a:t>
            </a:r>
          </a:p>
        </p:txBody>
      </p:sp>
      <p:sp>
        <p:nvSpPr>
          <p:cNvPr id="12100" name="yt_shape_12100"/>
          <p:cNvSpPr txBox="1"/>
          <p:nvPr/>
        </p:nvSpPr>
        <p:spPr>
          <a:xfrm>
            <a:off x="540000" y="1333090"/>
            <a:ext cx="9024906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用代数式表示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的差的平方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01" name="yt_table_121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189370"/>
              </p:ext>
            </p:extLst>
          </p:nvPr>
        </p:nvGraphicFramePr>
        <p:xfrm>
          <a:off x="540056" y="1757006"/>
          <a:ext cx="7326948" cy="804672"/>
        </p:xfrm>
        <a:graphic>
          <a:graphicData uri="http://schemas.openxmlformats.org/drawingml/2006/table">
            <a:tbl>
              <a:tblPr/>
              <a:tblGrid>
                <a:gridCol w="3672205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  <a:gridCol w="3654743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</a:tblGrid>
              <a:tr h="371387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  <a:tr h="371387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</a:tbl>
          </a:graphicData>
        </a:graphic>
      </p:graphicFrame>
      <p:sp>
        <p:nvSpPr>
          <p:cNvPr id="12103" name="yt_shape_12103"/>
          <p:cNvSpPr txBox="1"/>
          <p:nvPr/>
        </p:nvSpPr>
        <p:spPr>
          <a:xfrm>
            <a:off x="540119" y="2612478"/>
            <a:ext cx="11111999" cy="118564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长春市中考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年长春马拉松于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日鸣枪开跑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某同学参加了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f83a,isEnd"/>
              </a:rPr>
              <a:t>公里健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康跑项目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他从起点开始以平均每分钟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公里的速度跑了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c8ee,isEnd"/>
              </a:rPr>
              <a:t>此时他离健康跑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终点的路程为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2104" name="yt_shape_12104"/>
          <p:cNvSpPr txBox="1"/>
          <p:nvPr/>
        </p:nvSpPr>
        <p:spPr>
          <a:xfrm>
            <a:off x="540119" y="3848924"/>
            <a:ext cx="11111999" cy="11691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乙两品牌上衣的单价分别为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在换季时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甲品牌上衣按四折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a5ca"/>
              </a:rPr>
              <a:t>即原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乙品牌上衣按六折销售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这时购买两种品牌上衣各一件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0e6a"/>
              </a:rPr>
              <a:t>共需多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2" name="yt_shape_12105">
            <a:extLst>
              <a:ext uri="{FF2B5EF4-FFF2-40B4-BE49-F238E27FC236}">
                <a16:creationId xmlns:a16="http://schemas.microsoft.com/office/drawing/2014/main" id="{FBD5B082-47E5-87A5-0081-8886D251E3CD}"/>
              </a:ext>
            </a:extLst>
          </p:cNvPr>
          <p:cNvSpPr txBox="1"/>
          <p:nvPr/>
        </p:nvSpPr>
        <p:spPr>
          <a:xfrm>
            <a:off x="540119" y="5068890"/>
            <a:ext cx="11492915" cy="118564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甲、乙两品牌上衣的单价分别为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元、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甲品牌上衣按四折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则价格为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ef44c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乙品牌上衣按六折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则价格为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这时购买两种品牌上衣各一件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4" name="yt_shape_1721708449302">
            <a:extLst>
              <a:ext uri="{FF2B5EF4-FFF2-40B4-BE49-F238E27FC236}">
                <a16:creationId xmlns:a16="http://schemas.microsoft.com/office/drawing/2014/main" id="{01682791-D835-7BC3-A09C-2CD8DCB466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22647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9512F01-AC44-EBDA-5F3F-E7285366A1BB}"/>
              </a:ext>
            </a:extLst>
          </p:cNvPr>
          <p:cNvSpPr txBox="1"/>
          <p:nvPr/>
        </p:nvSpPr>
        <p:spPr>
          <a:xfrm>
            <a:off x="8557351" y="1286284"/>
            <a:ext cx="4007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3535D9-5499-6091-DAF8-BB298F4C9620}"/>
              </a:ext>
            </a:extLst>
          </p:cNvPr>
          <p:cNvSpPr txBox="1"/>
          <p:nvPr/>
        </p:nvSpPr>
        <p:spPr>
          <a:xfrm>
            <a:off x="2583708" y="3370344"/>
            <a:ext cx="2391474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87025B-EC10-A0D1-E759-68482B614827}"/>
              </a:ext>
            </a:extLst>
          </p:cNvPr>
          <p:cNvSpPr txBox="1"/>
          <p:nvPr/>
        </p:nvSpPr>
        <p:spPr>
          <a:xfrm>
            <a:off x="450108" y="5022084"/>
            <a:ext cx="11251247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甲、乙两品牌上衣的单价分别为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元、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甲品牌上衣按四折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则价格为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ef44c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4086A9-874C-C5CD-701C-B773D732DE74}"/>
              </a:ext>
            </a:extLst>
          </p:cNvPr>
          <p:cNvSpPr txBox="1"/>
          <p:nvPr/>
        </p:nvSpPr>
        <p:spPr>
          <a:xfrm>
            <a:off x="450108" y="5424420"/>
            <a:ext cx="62316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乙品牌上衣按六折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则价格为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D49DBFF-79E9-B7F3-6F8F-E38FC86B6BDC}"/>
              </a:ext>
            </a:extLst>
          </p:cNvPr>
          <p:cNvSpPr txBox="1"/>
          <p:nvPr/>
        </p:nvSpPr>
        <p:spPr>
          <a:xfrm>
            <a:off x="450108" y="5826756"/>
            <a:ext cx="7803262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这时购买两种品牌上衣各一件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6" name="yt_shape_12106"/>
          <p:cNvSpPr txBox="1"/>
          <p:nvPr/>
        </p:nvSpPr>
        <p:spPr>
          <a:xfrm>
            <a:off x="540000" y="900000"/>
            <a:ext cx="9361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页随堂练习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用字母表示图中阴影部分的面积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107" name="yt_image_12107" title="H_103.2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9736" y="1574647"/>
            <a:ext cx="4002286" cy="1681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10" name="yt_shape_12110"/>
              <p:cNvSpPr txBox="1"/>
              <p:nvPr/>
            </p:nvSpPr>
            <p:spPr>
              <a:xfrm>
                <a:off x="540000" y="2893187"/>
                <a:ext cx="2636940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10" name="yt_shape_12110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93187"/>
                <a:ext cx="2636940" cy="1119024"/>
              </a:xfrm>
              <a:prstGeom prst="rect">
                <a:avLst/>
              </a:prstGeom>
              <a:blipFill>
                <a:blip r:embed="rId3"/>
                <a:stretch>
                  <a:fillRect l="-7176" t="-4918" r="-6019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4CE8B8F-A04C-4AF1-6F53-0C0E092B2AB8}"/>
              </a:ext>
            </a:extLst>
          </p:cNvPr>
          <p:cNvSpPr txBox="1"/>
          <p:nvPr/>
        </p:nvSpPr>
        <p:spPr>
          <a:xfrm>
            <a:off x="449989" y="3255956"/>
            <a:ext cx="2791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CC10A3-1C6F-AC2E-890C-63B5F5422B88}"/>
                  </a:ext>
                </a:extLst>
              </p:cNvPr>
              <p:cNvSpPr txBox="1"/>
              <p:nvPr/>
            </p:nvSpPr>
            <p:spPr>
              <a:xfrm>
                <a:off x="449989" y="3731444"/>
                <a:ext cx="24470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CC10A3-1C6F-AC2E-890C-63B5F5422B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31444"/>
                <a:ext cx="2447036" cy="726326"/>
              </a:xfrm>
              <a:prstGeom prst="rect">
                <a:avLst/>
              </a:prstGeom>
              <a:blipFill>
                <a:blip r:embed="rId4"/>
                <a:stretch>
                  <a:fillRect l="-3990" r="-423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2" name="yt_shape_12112"/>
          <p:cNvSpPr txBox="1"/>
          <p:nvPr/>
        </p:nvSpPr>
        <p:spPr>
          <a:xfrm>
            <a:off x="540000" y="900000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不能正确用字母表示数量关系</a:t>
            </a:r>
          </a:p>
        </p:txBody>
      </p:sp>
      <p:sp>
        <p:nvSpPr>
          <p:cNvPr id="12113" name="yt_shape_12113"/>
          <p:cNvSpPr txBox="1"/>
          <p:nvPr/>
        </p:nvSpPr>
        <p:spPr>
          <a:xfrm>
            <a:off x="540119" y="137930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每个图是由若干盆花组成的形如三角形的图案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每条边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1649,isEnd"/>
              </a:rPr>
              <a:t>包括两个端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盆花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每个图案中花盆的总数是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按此规律推断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99ff,isEnd"/>
              </a:rPr>
              <a:t>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114" name="yt_shape_12114"/>
          <p:cNvSpPr txBox="1"/>
          <p:nvPr/>
        </p:nvSpPr>
        <p:spPr>
          <a:xfrm>
            <a:off x="3984529" y="2956337"/>
            <a:ext cx="4648708" cy="95455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300" b="0" i="0" u="none">
                <a:solidFill>
                  <a:srgbClr val="1EE3CF"/>
                </a:solidFill>
                <a:effectLst/>
                <a:latin typeface="Times New Roman" pitchFamily="53"/>
                <a:ea typeface="Times New Roman" pitchFamily="5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            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</p:txBody>
      </p:sp>
      <p:pic>
        <p:nvPicPr>
          <p:cNvPr id="3" name="yt_shape_1721708449368">
            <a:extLst>
              <a:ext uri="{FF2B5EF4-FFF2-40B4-BE49-F238E27FC236}">
                <a16:creationId xmlns:a16="http://schemas.microsoft.com/office/drawing/2014/main" id="{4F2B4A60-92B2-B058-9F00-B2B86D15B5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2985997"/>
            <a:ext cx="5305591" cy="111315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125A02-613B-3F51-7500-8F1AA542F8B1}"/>
              </a:ext>
            </a:extLst>
          </p:cNvPr>
          <p:cNvSpPr txBox="1"/>
          <p:nvPr/>
        </p:nvSpPr>
        <p:spPr>
          <a:xfrm>
            <a:off x="1412133" y="2283473"/>
            <a:ext cx="1846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6" name="yt_shape_1211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15" name="yt_image_12115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20" name="yt_shape_12120"/>
              <p:cNvSpPr txBox="1"/>
              <p:nvPr/>
            </p:nvSpPr>
            <p:spPr>
              <a:xfrm>
                <a:off x="540000" y="1482165"/>
                <a:ext cx="7686400" cy="29551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甲数是乙数的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则下列说法正确的是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设乙数为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甲数为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设甲数为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乙数为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设甲数为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乙数为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设甲数为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乙数为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120" name="yt_shape_12120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7686400" cy="2955168"/>
              </a:xfrm>
              <a:prstGeom prst="rect">
                <a:avLst/>
              </a:prstGeom>
              <a:blipFill>
                <a:blip r:embed="rId3"/>
                <a:stretch>
                  <a:fillRect l="-2460" t="-1649" r="-1508" b="-2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126" name="yt_table_1212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17199"/>
              </p:ext>
            </p:extLst>
          </p:nvPr>
        </p:nvGraphicFramePr>
        <p:xfrm>
          <a:off x="540056" y="4509814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1A2DE7C-C0C5-3D53-19BA-2814B3BC8FB6}"/>
              </a:ext>
            </a:extLst>
          </p:cNvPr>
          <p:cNvSpPr txBox="1"/>
          <p:nvPr/>
        </p:nvSpPr>
        <p:spPr>
          <a:xfrm>
            <a:off x="7231789" y="1435359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29" name="yt_shape_12129"/>
              <p:cNvSpPr txBox="1"/>
              <p:nvPr/>
            </p:nvSpPr>
            <p:spPr>
              <a:xfrm>
                <a:off x="540119" y="900000"/>
                <a:ext cx="11492915" cy="20895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两数的平方差为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两数差的平方为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3.755039,H:37.44,isEnd"/>
                  </a:rPr>
                  <a:t/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3.755039,H:37.44,isEnd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现有一个长为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直尺上有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个圆孔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每个孔直径为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118e,isEnd"/>
                  </a:rPr>
                  <a:t>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每个孔间距都为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129" name="yt_shape_121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89546"/>
              </a:xfrm>
              <a:prstGeom prst="rect">
                <a:avLst/>
              </a:prstGeom>
              <a:blipFill>
                <a:blip r:embed="rId2"/>
                <a:stretch>
                  <a:fillRect l="-1645" t="-2632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31" name="yt_image_12131" title="H_59.58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672" y="3429000"/>
            <a:ext cx="6786941" cy="1037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ECBCFB-4236-C337-DB8C-46F38238796C}"/>
              </a:ext>
            </a:extLst>
          </p:cNvPr>
          <p:cNvSpPr txBox="1"/>
          <p:nvPr/>
        </p:nvSpPr>
        <p:spPr>
          <a:xfrm>
            <a:off x="5641233" y="853194"/>
            <a:ext cx="1345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017B22-9346-302A-613F-2D19F476FEAF}"/>
              </a:ext>
            </a:extLst>
          </p:cNvPr>
          <p:cNvSpPr txBox="1"/>
          <p:nvPr/>
        </p:nvSpPr>
        <p:spPr>
          <a:xfrm>
            <a:off x="10349757" y="853194"/>
            <a:ext cx="1132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127cb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4BBC32-42E9-1167-5BE8-8E306C125D20}"/>
              </a:ext>
            </a:extLst>
          </p:cNvPr>
          <p:cNvSpPr txBox="1"/>
          <p:nvPr/>
        </p:nvSpPr>
        <p:spPr>
          <a:xfrm>
            <a:off x="450108" y="1328682"/>
            <a:ext cx="1091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4FABA2A-4BF4-DB5B-1437-3F10BC390ED2}"/>
                  </a:ext>
                </a:extLst>
              </p:cNvPr>
              <p:cNvSpPr txBox="1"/>
              <p:nvPr/>
            </p:nvSpPr>
            <p:spPr>
              <a:xfrm>
                <a:off x="4682383" y="2132856"/>
                <a:ext cx="1225297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4FABA2A-4BF4-DB5B-1437-3F10BC390E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2383" y="2132856"/>
                <a:ext cx="1225297" cy="7364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3" name="yt_shape_1213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搭一个梯形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根木棒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8bb3,isEnd"/>
              </a:rPr>
              <a:t>若按下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图所示方式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个梯形需要的木棒根数为</a:t>
            </a:r>
            <a:r>
              <a:rPr lang="zh-CN" altLang="zh-CN" sz="100" b="1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W:0.00503937,H:33.41504"/>
              </a:rPr>
              <a:t> </a:t>
            </a:r>
            <a:r>
              <a:rPr lang="zh-CN" altLang="zh-CN" sz="2400" b="1" i="1" u="sng" dirty="0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13,H:33.41504"/>
              </a:rPr>
              <a:t>　</a:t>
            </a:r>
            <a:r>
              <a:rPr lang="en-US" altLang="zh-CN" sz="2400" b="1" i="1" u="sng" dirty="0" smtClean="0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13,H:33.41504"/>
              </a:rPr>
              <a:t>               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pic>
        <p:nvPicPr>
          <p:cNvPr id="12134" name="yt_image_12134" title="H_45.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9427" y="2011799"/>
            <a:ext cx="4173145" cy="57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36" name="yt_shape_12136"/>
          <p:cNvSpPr txBox="1"/>
          <p:nvPr/>
        </p:nvSpPr>
        <p:spPr>
          <a:xfrm>
            <a:off x="540119" y="2638532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学校新建了一个阶梯教室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第一排有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第二排有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288d"/>
              </a:rPr>
              <a:t>第三排有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每一排比前一排多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请你根据这个规律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解答下面的问题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排有多少个座位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排有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座位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排有多少个座位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排有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座位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如果用字母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表示第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那么第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排有多少个座位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排有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[38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个座位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345E57-8F0B-64F9-C508-12A0504A2D8C}"/>
              </a:ext>
            </a:extLst>
          </p:cNvPr>
          <p:cNvSpPr txBox="1"/>
          <p:nvPr/>
        </p:nvSpPr>
        <p:spPr>
          <a:xfrm>
            <a:off x="450108" y="4018190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173705-C53A-9FD5-49DA-B115CF5A63C1}"/>
              </a:ext>
            </a:extLst>
          </p:cNvPr>
          <p:cNvSpPr txBox="1"/>
          <p:nvPr/>
        </p:nvSpPr>
        <p:spPr>
          <a:xfrm>
            <a:off x="450108" y="4969166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C39639-AFD5-46BC-9300-B1108FF3D7EE}"/>
              </a:ext>
            </a:extLst>
          </p:cNvPr>
          <p:cNvSpPr txBox="1"/>
          <p:nvPr/>
        </p:nvSpPr>
        <p:spPr>
          <a:xfrm>
            <a:off x="450108" y="5920143"/>
            <a:ext cx="8898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个座位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43ED65-2CC3-161A-0EA5-BEF12FB026FD}"/>
              </a:ext>
            </a:extLst>
          </p:cNvPr>
          <p:cNvSpPr txBox="1"/>
          <p:nvPr/>
        </p:nvSpPr>
        <p:spPr>
          <a:xfrm>
            <a:off x="6528048" y="1269630"/>
            <a:ext cx="195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9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879</Words>
  <Application>Microsoft Office PowerPoint</Application>
  <PresentationFormat>宽屏</PresentationFormat>
  <Paragraphs>117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7" baseType="lpstr">
      <vt:lpstr>,isEnd</vt:lpstr>
      <vt:lpstr>_⨹_1_127cb</vt:lpstr>
      <vt:lpstr>_⨹_1_8a035,isEnd</vt:lpstr>
      <vt:lpstr>_⨹_1_ef44c</vt:lpstr>
      <vt:lpstr>_⨹_1_f118e,isEnd</vt:lpstr>
      <vt:lpstr>_⨹_12_166ac</vt:lpstr>
      <vt:lpstr>_⨹_2_1a5ca</vt:lpstr>
      <vt:lpstr>_⨹_2_514a6,isEnd</vt:lpstr>
      <vt:lpstr>_⨹_3_4b16b,isEnd</vt:lpstr>
      <vt:lpstr>_⨹_3_5f83a,isEnd</vt:lpstr>
      <vt:lpstr>_⨹_3_70e6a</vt:lpstr>
      <vt:lpstr>_⨹_3_799ff,isEnd</vt:lpstr>
      <vt:lpstr>_⨹_3_ac2dd</vt:lpstr>
      <vt:lpstr>_⨹_3_b0e51,isEnd</vt:lpstr>
      <vt:lpstr>_⨹_3_f8bb3,isEnd</vt:lpstr>
      <vt:lpstr>_⨹_4_8288d</vt:lpstr>
      <vt:lpstr>_⨹_5_41649,isEnd</vt:lpstr>
      <vt:lpstr>_⨹_5_67c5c</vt:lpstr>
      <vt:lpstr>_⨹_7_fc8ee,isEnd</vt:lpstr>
      <vt:lpstr>Finished</vt:lpstr>
      <vt:lpstr>MS Mincho</vt:lpstr>
      <vt:lpstr>W:0.00503937,H:33.41504</vt:lpstr>
      <vt:lpstr>W:24.13,H:33.41504</vt:lpstr>
      <vt:lpstr>W:3.755039,H:37.44,isEnd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2024-07-23T14:07:19Z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