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10" r:id="rId6"/>
    <p:sldId id="312" r:id="rId7"/>
    <p:sldId id="313" r:id="rId8"/>
    <p:sldId id="318" r:id="rId9"/>
    <p:sldId id="320" r:id="rId10"/>
    <p:sldId id="326" r:id="rId11"/>
    <p:sldId id="327" r:id="rId12"/>
    <p:sldId id="328" r:id="rId13"/>
    <p:sldId id="33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158" name="yt_image_12158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0" name="yt_shape_12160"/>
          <p:cNvSpPr txBox="1"/>
          <p:nvPr/>
        </p:nvSpPr>
        <p:spPr>
          <a:xfrm>
            <a:off x="540119" y="1976703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用具体数值代替式中的字母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按照代数式中给出的运算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计算出的结果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3869f,isEnd"/>
              </a:rPr>
              <a:t>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数值转换机的本质就是求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14158B-05A4-60A3-4E95-E465ED2634DE}"/>
              </a:ext>
            </a:extLst>
          </p:cNvPr>
          <p:cNvSpPr txBox="1"/>
          <p:nvPr/>
        </p:nvSpPr>
        <p:spPr>
          <a:xfrm>
            <a:off x="1059708" y="240538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代数式的值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AB2D71-6727-4764-12CA-6ABC5D20CF82}"/>
              </a:ext>
            </a:extLst>
          </p:cNvPr>
          <p:cNvSpPr txBox="1"/>
          <p:nvPr/>
        </p:nvSpPr>
        <p:spPr>
          <a:xfrm>
            <a:off x="4512521" y="2880873"/>
            <a:ext cx="2008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代数式的值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yt_shape_12232"/>
          <p:cNvSpPr txBox="1"/>
          <p:nvPr/>
        </p:nvSpPr>
        <p:spPr>
          <a:xfrm>
            <a:off x="540119" y="900000"/>
            <a:ext cx="11492915" cy="52133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七年级学生在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名教师的带领下去公园秋游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b70b"/>
              </a:rPr>
              <a:t>公园的门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票为每人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现有两种优惠方案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带队教师免费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学生按八折收费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afb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师生都七五折收费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用代数式表示两种优惠方案各需多少元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甲方案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乙方案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采用哪种方案优惠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甲方案付费为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乙方案付费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所以采用甲方案优惠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DB15DC-33A8-E083-A767-EB1A65BCF5DC}"/>
              </a:ext>
            </a:extLst>
          </p:cNvPr>
          <p:cNvSpPr txBox="1"/>
          <p:nvPr/>
        </p:nvSpPr>
        <p:spPr>
          <a:xfrm>
            <a:off x="450108" y="2755146"/>
            <a:ext cx="6603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甲方案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27E336-99DF-5D38-4795-E8338E62EE2B}"/>
              </a:ext>
            </a:extLst>
          </p:cNvPr>
          <p:cNvSpPr txBox="1"/>
          <p:nvPr/>
        </p:nvSpPr>
        <p:spPr>
          <a:xfrm>
            <a:off x="450108" y="3230634"/>
            <a:ext cx="7669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乙方案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33C250-2B44-EAFC-0C0A-20C955310217}"/>
              </a:ext>
            </a:extLst>
          </p:cNvPr>
          <p:cNvSpPr txBox="1"/>
          <p:nvPr/>
        </p:nvSpPr>
        <p:spPr>
          <a:xfrm>
            <a:off x="450108" y="4181610"/>
            <a:ext cx="826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甲方案付费为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5DEAA6-2415-DEC1-6FB9-52308E08241B}"/>
              </a:ext>
            </a:extLst>
          </p:cNvPr>
          <p:cNvSpPr txBox="1"/>
          <p:nvPr/>
        </p:nvSpPr>
        <p:spPr>
          <a:xfrm>
            <a:off x="450108" y="465709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乙方案付费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5B0D63-113B-B7EB-2E10-03C9567FCAD7}"/>
              </a:ext>
            </a:extLst>
          </p:cNvPr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40BD17-E1FC-DC7B-821F-48A1479E2B7E}"/>
              </a:ext>
            </a:extLst>
          </p:cNvPr>
          <p:cNvSpPr txBox="1"/>
          <p:nvPr/>
        </p:nvSpPr>
        <p:spPr>
          <a:xfrm>
            <a:off x="450108" y="5608074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所以采用甲方案优惠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37" name="yt_image_12237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0" name="yt_shape_12240"/>
          <p:cNvSpPr txBox="1"/>
          <p:nvPr/>
        </p:nvSpPr>
        <p:spPr>
          <a:xfrm>
            <a:off x="540000" y="1482165"/>
            <a:ext cx="10951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按下表已填写的完成表中的空白处代数式的值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241" name="yt_table_12241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188646"/>
              </p:ext>
            </p:extLst>
          </p:nvPr>
        </p:nvGraphicFramePr>
        <p:xfrm>
          <a:off x="540000" y="2113832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20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243" name="yt_shape_12243"/>
          <p:cNvSpPr txBox="1"/>
          <p:nvPr/>
        </p:nvSpPr>
        <p:spPr>
          <a:xfrm>
            <a:off x="540119" y="465104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比较表中两代数式的计算结果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c51e"/>
              </a:rPr>
              <a:t>之间有什么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中数据可得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27C83B-3D04-28B8-C56A-671571F40047}"/>
              </a:ext>
            </a:extLst>
          </p:cNvPr>
          <p:cNvSpPr txBox="1"/>
          <p:nvPr/>
        </p:nvSpPr>
        <p:spPr>
          <a:xfrm>
            <a:off x="9611241" y="283011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E2757D-E219-837A-8BA7-CEF6B0DF0175}"/>
              </a:ext>
            </a:extLst>
          </p:cNvPr>
          <p:cNvSpPr txBox="1"/>
          <p:nvPr/>
        </p:nvSpPr>
        <p:spPr>
          <a:xfrm>
            <a:off x="6181713" y="33875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790B92-F9A8-9543-64E5-9F9F99142F15}"/>
              </a:ext>
            </a:extLst>
          </p:cNvPr>
          <p:cNvSpPr txBox="1"/>
          <p:nvPr/>
        </p:nvSpPr>
        <p:spPr>
          <a:xfrm>
            <a:off x="6229338" y="396397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A8CA94-0E45-F292-420E-7D8ACBE6DBC9}"/>
              </a:ext>
            </a:extLst>
          </p:cNvPr>
          <p:cNvSpPr txBox="1"/>
          <p:nvPr/>
        </p:nvSpPr>
        <p:spPr>
          <a:xfrm>
            <a:off x="9620766" y="396397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B25045-B281-D1B9-90C4-D29E8D32786D}"/>
              </a:ext>
            </a:extLst>
          </p:cNvPr>
          <p:cNvSpPr txBox="1"/>
          <p:nvPr/>
        </p:nvSpPr>
        <p:spPr>
          <a:xfrm>
            <a:off x="450108" y="5655233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中数据可得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yt_shape_12246"/>
          <p:cNvSpPr txBox="1"/>
          <p:nvPr/>
        </p:nvSpPr>
        <p:spPr>
          <a:xfrm>
            <a:off x="540000" y="1309360"/>
            <a:ext cx="436016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中的等式可知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73D6DE-2684-4643-7866-09D40F1515DA}"/>
              </a:ext>
            </a:extLst>
          </p:cNvPr>
          <p:cNvSpPr txBox="1"/>
          <p:nvPr/>
        </p:nvSpPr>
        <p:spPr>
          <a:xfrm>
            <a:off x="449989" y="126255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中的等式可知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8F36C9-D93A-E611-CB4D-064249E87756}"/>
              </a:ext>
            </a:extLst>
          </p:cNvPr>
          <p:cNvSpPr txBox="1"/>
          <p:nvPr/>
        </p:nvSpPr>
        <p:spPr>
          <a:xfrm>
            <a:off x="754789" y="1738042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CB721F-DB35-BE1F-9349-E0A3DF25A15E}"/>
              </a:ext>
            </a:extLst>
          </p:cNvPr>
          <p:cNvSpPr txBox="1"/>
          <p:nvPr/>
        </p:nvSpPr>
        <p:spPr>
          <a:xfrm>
            <a:off x="449989" y="2213530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A56E3B-41CD-641B-FA35-349A484690B2}"/>
              </a:ext>
            </a:extLst>
          </p:cNvPr>
          <p:cNvSpPr txBox="1"/>
          <p:nvPr/>
        </p:nvSpPr>
        <p:spPr>
          <a:xfrm>
            <a:off x="449989" y="2689018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CE25B1-2A67-9274-FE73-275A8121F105}"/>
              </a:ext>
            </a:extLst>
          </p:cNvPr>
          <p:cNvSpPr txBox="1"/>
          <p:nvPr/>
        </p:nvSpPr>
        <p:spPr>
          <a:xfrm>
            <a:off x="449989" y="31645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988" y="764704"/>
            <a:ext cx="8742356" cy="591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利用你发现的结论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4048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3" name="yt_shape_12163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162" name="yt_image_12162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5" name="yt_shape_12165"/>
          <p:cNvSpPr txBox="1"/>
          <p:nvPr/>
        </p:nvSpPr>
        <p:spPr>
          <a:xfrm>
            <a:off x="540000" y="1386424"/>
            <a:ext cx="8542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求最后输出的结果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66" name="yt_image_12166" title="H_231.9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9691" y="1565103"/>
            <a:ext cx="1936869" cy="30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8" name="yt_shape_12168"/>
          <p:cNvSpPr txBox="1"/>
          <p:nvPr/>
        </p:nvSpPr>
        <p:spPr>
          <a:xfrm>
            <a:off x="540000" y="188976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2169"/>
          <p:cNvSpPr txBox="1"/>
          <p:nvPr/>
        </p:nvSpPr>
        <p:spPr>
          <a:xfrm>
            <a:off x="540119" y="2343072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代入得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代入得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代入得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故输出结果为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本题主要考查了求代数式的值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有理数的混合运算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5cd9d"/>
              </a:rPr>
              <a:t>本题是操作型题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由数值转换机的程序图得到代数式是解题的关键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6" name="yt_shape_121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75" name="yt_image_1217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8" name="yt_shape_12178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179" name="yt_shape_12179"/>
          <p:cNvSpPr txBox="1"/>
          <p:nvPr/>
        </p:nvSpPr>
        <p:spPr>
          <a:xfrm>
            <a:off x="540000" y="1971599"/>
            <a:ext cx="6440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0" name="yt_table_121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931808"/>
              </p:ext>
            </p:extLst>
          </p:nvPr>
        </p:nvGraphicFramePr>
        <p:xfrm>
          <a:off x="540056" y="2450902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12182" name="yt_shape_12182"/>
          <p:cNvSpPr txBox="1"/>
          <p:nvPr/>
        </p:nvSpPr>
        <p:spPr>
          <a:xfrm>
            <a:off x="540000" y="2977073"/>
            <a:ext cx="81368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3" name="yt_table_121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14204"/>
              </p:ext>
            </p:extLst>
          </p:nvPr>
        </p:nvGraphicFramePr>
        <p:xfrm>
          <a:off x="540056" y="3456376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2185" name="yt_shape_12185"/>
          <p:cNvSpPr txBox="1"/>
          <p:nvPr/>
        </p:nvSpPr>
        <p:spPr>
          <a:xfrm>
            <a:off x="540000" y="3982547"/>
            <a:ext cx="66556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57466">
            <a:extLst>
              <a:ext uri="{FF2B5EF4-FFF2-40B4-BE49-F238E27FC236}">
                <a16:creationId xmlns:a16="http://schemas.microsoft.com/office/drawing/2014/main" id="{3A79B2F6-621A-B3B6-C6EF-021DE8F746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CCC85F-77F9-EF30-3CB3-767730649D36}"/>
              </a:ext>
            </a:extLst>
          </p:cNvPr>
          <p:cNvSpPr txBox="1"/>
          <p:nvPr/>
        </p:nvSpPr>
        <p:spPr>
          <a:xfrm>
            <a:off x="6015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1D5FD0-C4F1-8605-B0AD-B9E8F263243D}"/>
              </a:ext>
            </a:extLst>
          </p:cNvPr>
          <p:cNvSpPr txBox="1"/>
          <p:nvPr/>
        </p:nvSpPr>
        <p:spPr>
          <a:xfrm>
            <a:off x="769533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F23EBF-E338-5DAD-5C15-027787597F99}"/>
              </a:ext>
            </a:extLst>
          </p:cNvPr>
          <p:cNvSpPr txBox="1"/>
          <p:nvPr/>
        </p:nvSpPr>
        <p:spPr>
          <a:xfrm>
            <a:off x="6431689" y="39357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7" name="yt_shape_12187"/>
          <p:cNvSpPr txBox="1"/>
          <p:nvPr/>
        </p:nvSpPr>
        <p:spPr>
          <a:xfrm>
            <a:off x="540000" y="1863963"/>
            <a:ext cx="773288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的式子表示绿化的面积是多少平方米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绿化的面积是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89" name="yt_image_12189" title="H_137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0338" y="2013328"/>
            <a:ext cx="257166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1" name="yt_shape_12191"/>
          <p:cNvSpPr txBox="1"/>
          <p:nvPr/>
        </p:nvSpPr>
        <p:spPr>
          <a:xfrm>
            <a:off x="540000" y="3537190"/>
            <a:ext cx="95282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求出绿化面积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题结果得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绿化面积为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6A4537-463F-037C-98A9-B46D6F502732}"/>
              </a:ext>
            </a:extLst>
          </p:cNvPr>
          <p:cNvSpPr txBox="1"/>
          <p:nvPr/>
        </p:nvSpPr>
        <p:spPr>
          <a:xfrm>
            <a:off x="449989" y="2292645"/>
            <a:ext cx="423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258BF5-36D1-6752-8202-2947012E137F}"/>
              </a:ext>
            </a:extLst>
          </p:cNvPr>
          <p:cNvSpPr txBox="1"/>
          <p:nvPr/>
        </p:nvSpPr>
        <p:spPr>
          <a:xfrm>
            <a:off x="449989" y="2768133"/>
            <a:ext cx="530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绿化的面积是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ACEF9D-5BD6-8889-9E83-B603A3A48D51}"/>
              </a:ext>
            </a:extLst>
          </p:cNvPr>
          <p:cNvSpPr txBox="1"/>
          <p:nvPr/>
        </p:nvSpPr>
        <p:spPr>
          <a:xfrm>
            <a:off x="449989" y="3965872"/>
            <a:ext cx="9616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题结果得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C5DB43-0BAC-C417-E4A4-19D2127C8820}"/>
              </a:ext>
            </a:extLst>
          </p:cNvPr>
          <p:cNvSpPr txBox="1"/>
          <p:nvPr/>
        </p:nvSpPr>
        <p:spPr>
          <a:xfrm>
            <a:off x="449989" y="4441360"/>
            <a:ext cx="585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绿化面积为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186"/>
          <p:cNvSpPr txBox="1"/>
          <p:nvPr/>
        </p:nvSpPr>
        <p:spPr>
          <a:xfrm>
            <a:off x="540119" y="8367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某市有一块长为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米的长方形地块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a7a7"/>
              </a:rPr>
              <a:t>规划部门计划将阴影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部分绿化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中间正方形空地将修建一座雕像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6" name="yt_shape_12196"/>
          <p:cNvSpPr txBox="1"/>
          <p:nvPr/>
        </p:nvSpPr>
        <p:spPr>
          <a:xfrm>
            <a:off x="540000" y="900000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求最后输出的结果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97" name="yt_image_12197" title="H_57.4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1640450"/>
            <a:ext cx="6068097" cy="94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9" name="yt_shape_12199"/>
          <p:cNvSpPr txBox="1"/>
          <p:nvPr/>
        </p:nvSpPr>
        <p:spPr>
          <a:xfrm>
            <a:off x="540000" y="2996952"/>
            <a:ext cx="830996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即最后输出的结果是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A70E45-67AD-8669-D160-045389EEC301}"/>
              </a:ext>
            </a:extLst>
          </p:cNvPr>
          <p:cNvSpPr txBox="1"/>
          <p:nvPr/>
        </p:nvSpPr>
        <p:spPr>
          <a:xfrm>
            <a:off x="449989" y="2950146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74D82A-B9D1-EC90-881D-3FE9E0932C06}"/>
              </a:ext>
            </a:extLst>
          </p:cNvPr>
          <p:cNvSpPr txBox="1"/>
          <p:nvPr/>
        </p:nvSpPr>
        <p:spPr>
          <a:xfrm>
            <a:off x="449989" y="3425634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E2C77E-D41F-4F7E-9AF2-74EAF1622992}"/>
              </a:ext>
            </a:extLst>
          </p:cNvPr>
          <p:cNvSpPr txBox="1"/>
          <p:nvPr/>
        </p:nvSpPr>
        <p:spPr>
          <a:xfrm>
            <a:off x="449989" y="3901122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即最后输出的结果是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2201" name="yt_shape_12201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已知等边三角形的边长为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202" name="yt_shape_12202"/>
          <p:cNvSpPr txBox="1"/>
          <p:nvPr/>
        </p:nvSpPr>
        <p:spPr>
          <a:xfrm>
            <a:off x="540000" y="2332389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请你结合自身生活实际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设计具体情境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解释下列代数式的意义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03" name="yt_shape_12203"/>
          <p:cNvSpPr txBox="1"/>
          <p:nvPr/>
        </p:nvSpPr>
        <p:spPr>
          <a:xfrm>
            <a:off x="540000" y="2811692"/>
            <a:ext cx="13817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04" name="yt_shape_12204"/>
          <p:cNvSpPr txBox="1"/>
          <p:nvPr/>
        </p:nvSpPr>
        <p:spPr>
          <a:xfrm>
            <a:off x="540000" y="3290995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一个正方体盒子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其棱长为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则它的体积为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05" name="yt_shape_12205"/>
          <p:cNvSpPr txBox="1"/>
          <p:nvPr/>
        </p:nvSpPr>
        <p:spPr>
          <a:xfrm>
            <a:off x="540000" y="3770298"/>
            <a:ext cx="1885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06" name="yt_shape_12206"/>
          <p:cNvSpPr txBox="1"/>
          <p:nvPr/>
        </p:nvSpPr>
        <p:spPr>
          <a:xfrm>
            <a:off x="540119" y="42496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个笔记本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乙的笔记本的个数是甲的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倍少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735b4"/>
              </a:rPr>
              <a:t>则乙的笔记本的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个数可表示为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1708457542">
            <a:extLst>
              <a:ext uri="{FF2B5EF4-FFF2-40B4-BE49-F238E27FC236}">
                <a16:creationId xmlns:a16="http://schemas.microsoft.com/office/drawing/2014/main" id="{2E0ADEFC-B6EC-9D56-9BA1-DCAF45ABD7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3B08A0-7BDE-720C-BFDE-85F72153CF94}"/>
              </a:ext>
            </a:extLst>
          </p:cNvPr>
          <p:cNvSpPr txBox="1"/>
          <p:nvPr/>
        </p:nvSpPr>
        <p:spPr>
          <a:xfrm>
            <a:off x="10965707" y="134262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778f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AD5F5E-7535-B3FA-F84F-48C6857D43D7}"/>
              </a:ext>
            </a:extLst>
          </p:cNvPr>
          <p:cNvSpPr txBox="1"/>
          <p:nvPr/>
        </p:nvSpPr>
        <p:spPr>
          <a:xfrm>
            <a:off x="450108" y="181811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边三角形的周长与正方形的周长之和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8C4AB7-FB72-A143-422D-E07717D04E38}"/>
              </a:ext>
            </a:extLst>
          </p:cNvPr>
          <p:cNvSpPr txBox="1"/>
          <p:nvPr/>
        </p:nvSpPr>
        <p:spPr>
          <a:xfrm>
            <a:off x="449989" y="3244189"/>
            <a:ext cx="11022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一个正方体盒子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其棱长为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则它的体积为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6ABD68-252E-CC0F-AA3D-1738F6FB1830}"/>
              </a:ext>
            </a:extLst>
          </p:cNvPr>
          <p:cNvSpPr txBox="1"/>
          <p:nvPr/>
        </p:nvSpPr>
        <p:spPr>
          <a:xfrm>
            <a:off x="450108" y="4202795"/>
            <a:ext cx="11114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个笔记本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乙的笔记本的个数是甲的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735b4"/>
              </a:rPr>
              <a:t>则乙的笔记本的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607829-077F-956B-52DA-B7232391A000}"/>
              </a:ext>
            </a:extLst>
          </p:cNvPr>
          <p:cNvSpPr txBox="1"/>
          <p:nvPr/>
        </p:nvSpPr>
        <p:spPr>
          <a:xfrm>
            <a:off x="450108" y="4678283"/>
            <a:ext cx="616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个数可表示为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7" name="yt_shape_12207"/>
          <p:cNvSpPr txBox="1"/>
          <p:nvPr/>
        </p:nvSpPr>
        <p:spPr>
          <a:xfrm>
            <a:off x="540000" y="900000"/>
            <a:ext cx="100428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【易错点】忽视要求带错代数式致错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09" name="yt_image_12209" title="H_98.0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28" y="2132856"/>
            <a:ext cx="5513872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3F1F42-E670-E076-FC5A-107B65239C1A}"/>
              </a:ext>
            </a:extLst>
          </p:cNvPr>
          <p:cNvSpPr txBox="1"/>
          <p:nvPr/>
        </p:nvSpPr>
        <p:spPr>
          <a:xfrm>
            <a:off x="948127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11" name="yt_image_12211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000" y="1482165"/>
            <a:ext cx="10722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5" name="yt_table_122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27933"/>
              </p:ext>
            </p:extLst>
          </p:nvPr>
        </p:nvGraphicFramePr>
        <p:xfrm>
          <a:off x="540056" y="196146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17" name="yt_shape_12217"/>
              <p:cNvSpPr txBox="1"/>
              <p:nvPr/>
            </p:nvSpPr>
            <p:spPr>
              <a:xfrm>
                <a:off x="540119" y="2487639"/>
                <a:ext cx="11111999" cy="1128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一批产品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小时可以完成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小时可以完成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9910,isEnd"/>
                  </a:rPr>
                  <a:t>现在已完成了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任务的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乙的工作情况是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2217" name="yt_shape_12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87639"/>
                <a:ext cx="11111999" cy="1128899"/>
              </a:xfrm>
              <a:prstGeom prst="rect">
                <a:avLst/>
              </a:prstGeom>
              <a:blipFill>
                <a:blip r:embed="rId3"/>
                <a:stretch>
                  <a:fillRect l="-1701" t="-4324" r="-1482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19" name="yt_shape_12219"/>
          <p:cNvSpPr txBox="1"/>
          <p:nvPr/>
        </p:nvSpPr>
        <p:spPr>
          <a:xfrm>
            <a:off x="540119" y="36673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按如图的运算程序计算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cd5e,isEnd"/>
              </a:rPr>
              <a:t>那么第一次输出的结果为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次输出的结果为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223" name="yt_shape_12223"/>
          <p:cNvSpPr txBox="1"/>
          <p:nvPr/>
        </p:nvSpPr>
        <p:spPr>
          <a:xfrm>
            <a:off x="540000" y="61807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20" name="yt_shape_12220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35305" y="4725144"/>
            <a:ext cx="3321389" cy="1682559"/>
            <a:chOff x="0" y="0"/>
            <a:chExt cx="2968057" cy="1503567"/>
          </a:xfrm>
        </p:grpSpPr>
        <p:pic>
          <p:nvPicPr>
            <p:cNvPr id="2" name="yt_image_12220">
              <a:extLst>
                <a:ext uri="">
  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968057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2" name="yt_shape_12222" descr="{&quot;rangeId&quot;:0,&quot;IgnoreLineSpacing&quot;:1}"/>
            <p:cNvSpPr txBox="1"/>
            <p:nvPr/>
          </p:nvSpPr>
          <p:spPr>
            <a:xfrm>
              <a:off x="874564" y="114356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E101ACF-19CE-25F0-0F99-D8C863D2C97E}"/>
              </a:ext>
            </a:extLst>
          </p:cNvPr>
          <p:cNvSpPr txBox="1"/>
          <p:nvPr/>
        </p:nvSpPr>
        <p:spPr>
          <a:xfrm>
            <a:off x="10238514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CE6275-2308-3576-9534-4059FB1528A1}"/>
              </a:ext>
            </a:extLst>
          </p:cNvPr>
          <p:cNvSpPr txBox="1"/>
          <p:nvPr/>
        </p:nvSpPr>
        <p:spPr>
          <a:xfrm>
            <a:off x="5801825" y="2916321"/>
            <a:ext cx="5361686" cy="7361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甲已工作了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乙已工作了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7C3B2-BBBE-5BB3-3CF2-8294BBD85B4B}"/>
              </a:ext>
            </a:extLst>
          </p:cNvPr>
          <p:cNvSpPr txBox="1"/>
          <p:nvPr/>
        </p:nvSpPr>
        <p:spPr>
          <a:xfrm>
            <a:off x="5326908" y="409600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如图是某种杆秤的示意图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在秤杆的点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处固定提纽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99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处挂秤盘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当秤盘不放物品时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提起提纽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秤砣所挂位置移动到点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b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秤杆处于平衡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秤盘放入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克物品后移动秤砣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当秤砣所挂位置与提纽的距离为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40e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毫米时秤杆处于平衡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的几组对应数据如下表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28" name="yt_shape_12228"/>
          <p:cNvSpPr txBox="1"/>
          <p:nvPr/>
        </p:nvSpPr>
        <p:spPr>
          <a:xfrm>
            <a:off x="540000" y="47454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25" name="yt_shape_12225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6300" y="2972062"/>
            <a:ext cx="1799398" cy="1723023"/>
            <a:chOff x="0" y="0"/>
            <a:chExt cx="1799398" cy="1723023"/>
          </a:xfrm>
        </p:grpSpPr>
        <p:pic>
          <p:nvPicPr>
            <p:cNvPr id="2" name="yt_image_1222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939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7" name="yt_shape_12227" descr="{&quot;rangeId&quot;:0,&quot;IgnoreLineSpacing&quot;:1}"/>
            <p:cNvSpPr txBox="1"/>
            <p:nvPr/>
          </p:nvSpPr>
          <p:spPr>
            <a:xfrm>
              <a:off x="290235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graphicFrame>
        <p:nvGraphicFramePr>
          <p:cNvPr id="12229" name="yt_table_1222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20167"/>
              </p:ext>
            </p:extLst>
          </p:nvPr>
        </p:nvGraphicFramePr>
        <p:xfrm>
          <a:off x="540000" y="4896303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7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yt_shape_12231"/>
          <p:cNvSpPr txBox="1"/>
          <p:nvPr/>
        </p:nvSpPr>
        <p:spPr>
          <a:xfrm>
            <a:off x="540000" y="6141800"/>
            <a:ext cx="7697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由表中数据的规律可知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9AA355-B142-4FA4-24DB-4AE281AEB06E}"/>
              </a:ext>
            </a:extLst>
          </p:cNvPr>
          <p:cNvSpPr txBox="1"/>
          <p:nvPr/>
        </p:nvSpPr>
        <p:spPr>
          <a:xfrm>
            <a:off x="6701564" y="60949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1427</Words>
  <Application>Microsoft Office PowerPoint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_⨹_1_3869f,isEnd</vt:lpstr>
      <vt:lpstr>_⨹_1_65b4d</vt:lpstr>
      <vt:lpstr>_⨹_1_6778f</vt:lpstr>
      <vt:lpstr>_⨹_1_a40e2</vt:lpstr>
      <vt:lpstr>_⨹_1_ad998</vt:lpstr>
      <vt:lpstr>_⨹_1_cbafb</vt:lpstr>
      <vt:lpstr>_⨹_11_bcd5e,isEnd</vt:lpstr>
      <vt:lpstr>_⨹_4_fb70b</vt:lpstr>
      <vt:lpstr>_⨹_5_ac51e</vt:lpstr>
      <vt:lpstr>_⨹_6_c9910,isEnd</vt:lpstr>
      <vt:lpstr>_⨹_7_5cd9d</vt:lpstr>
      <vt:lpstr>_⨹_7_735b4</vt:lpstr>
      <vt:lpstr>_⨹_9_0a7a7</vt:lpstr>
      <vt:lpstr>Finished</vt:lpstr>
      <vt:lpstr>MS Mincho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