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8" r:id="rId7"/>
    <p:sldId id="310" r:id="rId8"/>
    <p:sldId id="311" r:id="rId9"/>
    <p:sldId id="313" r:id="rId10"/>
    <p:sldId id="315" r:id="rId11"/>
    <p:sldId id="316" r:id="rId12"/>
    <p:sldId id="320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5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6" name="yt_shape_14656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自主学习</a:t>
            </a:r>
          </a:p>
        </p:txBody>
      </p:sp>
      <p:pic>
        <p:nvPicPr>
          <p:cNvPr id="14657" name="yt_image_14657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9" name="yt_shape_14659"/>
          <p:cNvSpPr txBox="1"/>
          <p:nvPr/>
        </p:nvSpPr>
        <p:spPr>
          <a:xfrm>
            <a:off x="540119" y="1976703"/>
            <a:ext cx="1102848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扇形统计图中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各部分在总体中所占的百分比之和等于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85c7b,isEnd"/>
              </a:rPr>
              <a:t>扇形圆心角越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该部分占整体的百分比就越大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在扇形统计图中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7_6840f,isEnd"/>
              </a:rPr>
              <a:t>每部分占总体的百分比等于该部分所对应的扇形圆心角的度数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49C511-7653-2CF4-07DA-AF5FCC430AF6}"/>
              </a:ext>
            </a:extLst>
          </p:cNvPr>
          <p:cNvSpPr txBox="1"/>
          <p:nvPr/>
        </p:nvSpPr>
        <p:spPr>
          <a:xfrm>
            <a:off x="8688288" y="191454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E09537-5292-285A-7DDA-6CE1795CFCB2}"/>
              </a:ext>
            </a:extLst>
          </p:cNvPr>
          <p:cNvSpPr txBox="1"/>
          <p:nvPr/>
        </p:nvSpPr>
        <p:spPr>
          <a:xfrm>
            <a:off x="1059708" y="335636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4" name="yt_shape_147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23" name="yt_image_14723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6" name="yt_shape_14726"/>
          <p:cNvSpPr txBox="1"/>
          <p:nvPr/>
        </p:nvSpPr>
        <p:spPr>
          <a:xfrm>
            <a:off x="540120" y="1431377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新背景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我市教育局为深入贯彻落实立德树人根本任务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f3f5"/>
              </a:rPr>
              <a:t>年在全市中小学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部署开展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德育行动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某校为了更好地开展此项活动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2e68"/>
              </a:rPr>
              <a:t>随机抽取部分学生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对学校前段时间开展活动的情况进行了满意度调查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满意度分为四个等级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087"/>
              </a:rPr>
              <a:t>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7ef5c"/>
              </a:rPr>
              <a:t>根据调查数据绘制了如下两幅不完整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的统计图表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727" name="yt_table_14727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237286"/>
              </p:ext>
            </p:extLst>
          </p:nvPr>
        </p:nvGraphicFramePr>
        <p:xfrm>
          <a:off x="540001" y="3818069"/>
          <a:ext cx="6204071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01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2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145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45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45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45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45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yt_image_14732" title="H_147.2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4300415"/>
            <a:ext cx="1869948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yt_table_14727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111806"/>
              </p:ext>
            </p:extLst>
          </p:nvPr>
        </p:nvGraphicFramePr>
        <p:xfrm>
          <a:off x="9662033" y="2340260"/>
          <a:ext cx="2259187" cy="2357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29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613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等级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13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0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13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0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13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0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13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0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0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75183" marR="75183" marT="37592" marB="37592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729" name="yt_shape_1472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请你根据图表中的信息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本次被调查的学生人数是多少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根据统计表可知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的人数是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3_941a8"/>
              </a:rPr>
              <a:t>所以本次被调查的学生人数是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pic>
        <p:nvPicPr>
          <p:cNvPr id="14732" name="yt_image_14732" title="H_147.2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9512" y="5020927"/>
            <a:ext cx="1583522" cy="158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34" name="yt_shape_14734"/>
              <p:cNvSpPr txBox="1"/>
              <p:nvPr/>
            </p:nvSpPr>
            <p:spPr>
              <a:xfrm>
                <a:off x="540000" y="2848758"/>
                <a:ext cx="9316653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求图表中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的值及扇形统计图中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等级对应的圆心角度数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扇形统计图中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等级对应的圆心角度数为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734" name="yt_shape_147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8758"/>
                <a:ext cx="9316653" cy="2083134"/>
              </a:xfrm>
              <a:prstGeom prst="rect">
                <a:avLst/>
              </a:prstGeom>
              <a:blipFill>
                <a:blip r:embed="rId3"/>
                <a:stretch>
                  <a:fillRect l="-2029" t="-2339" r="-1047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293E5A-441D-66DF-716A-93695C334F0B}"/>
              </a:ext>
            </a:extLst>
          </p:cNvPr>
          <p:cNvSpPr txBox="1"/>
          <p:nvPr/>
        </p:nvSpPr>
        <p:spPr>
          <a:xfrm>
            <a:off x="450108" y="1804170"/>
            <a:ext cx="10460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根据统计表可知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3_941a8"/>
              </a:rPr>
              <a:t>所以本次被调查的学生人数是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C6922-B854-C842-3AA7-CCD0E3D110EB}"/>
              </a:ext>
            </a:extLst>
          </p:cNvPr>
          <p:cNvSpPr txBox="1"/>
          <p:nvPr/>
        </p:nvSpPr>
        <p:spPr>
          <a:xfrm>
            <a:off x="450108" y="227965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026054-5123-F6A8-EB5A-1F7D4E5FB141}"/>
              </a:ext>
            </a:extLst>
          </p:cNvPr>
          <p:cNvSpPr txBox="1"/>
          <p:nvPr/>
        </p:nvSpPr>
        <p:spPr>
          <a:xfrm>
            <a:off x="449989" y="3277441"/>
            <a:ext cx="552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978D9F-B112-0D8A-B5BD-F71C21EBACA9}"/>
              </a:ext>
            </a:extLst>
          </p:cNvPr>
          <p:cNvSpPr txBox="1"/>
          <p:nvPr/>
        </p:nvSpPr>
        <p:spPr>
          <a:xfrm>
            <a:off x="449989" y="3752928"/>
            <a:ext cx="484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B337416-AF21-40AD-15FD-738688ABAEC3}"/>
                  </a:ext>
                </a:extLst>
              </p:cNvPr>
              <p:cNvSpPr txBox="1"/>
              <p:nvPr/>
            </p:nvSpPr>
            <p:spPr>
              <a:xfrm>
                <a:off x="449989" y="4228416"/>
                <a:ext cx="85620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扇形统计图中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等级对应的圆心角度数为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B337416-AF21-40AD-15FD-738688ABA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8416"/>
                <a:ext cx="8562087" cy="730136"/>
              </a:xfrm>
              <a:prstGeom prst="rect">
                <a:avLst/>
              </a:prstGeom>
              <a:blipFill>
                <a:blip r:embed="rId4"/>
                <a:stretch>
                  <a:fillRect l="-1140" r="-114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4739"/>
              <p:cNvSpPr txBox="1"/>
              <p:nvPr/>
            </p:nvSpPr>
            <p:spPr>
              <a:xfrm>
                <a:off x="540000" y="4983009"/>
                <a:ext cx="10262425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若该校共有学生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估计满意度为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等级的学生共有多少人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该校共有学生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估计满意度为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等级的学生共有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72+108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4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83009"/>
                <a:ext cx="10262425" cy="1603003"/>
              </a:xfrm>
              <a:prstGeom prst="rect">
                <a:avLst/>
              </a:prstGeom>
              <a:blipFill>
                <a:blip r:embed="rId5"/>
                <a:stretch>
                  <a:fillRect l="-1842" t="-3042" r="-83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75A48CD-E330-1A6A-D46C-82DEDF5AAA0D}"/>
              </a:ext>
            </a:extLst>
          </p:cNvPr>
          <p:cNvSpPr txBox="1"/>
          <p:nvPr/>
        </p:nvSpPr>
        <p:spPr>
          <a:xfrm>
            <a:off x="449989" y="5411691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该校共有学生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D56933D-2D3A-DE5D-A12F-D2E355B53A68}"/>
                  </a:ext>
                </a:extLst>
              </p:cNvPr>
              <p:cNvSpPr txBox="1"/>
              <p:nvPr/>
            </p:nvSpPr>
            <p:spPr>
              <a:xfrm>
                <a:off x="449989" y="5887179"/>
                <a:ext cx="895737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估计满意度为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等级的学生共有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72+108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D56933D-2D3A-DE5D-A12F-D2E355B53A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7179"/>
                <a:ext cx="8957373" cy="730136"/>
              </a:xfrm>
              <a:prstGeom prst="rect">
                <a:avLst/>
              </a:prstGeom>
              <a:blipFill>
                <a:blip r:embed="rId6"/>
                <a:stretch>
                  <a:fillRect l="-1089" r="-108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661" name="yt_image_14661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4" name="yt_shape_14664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如图是某校参加各兴趣小组的学生人数分布扇形统计图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STEAM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1366"/>
              </a:rPr>
              <a:t>课程兴趣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小组的人数为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该校参加各兴趣小组的学生共有多少人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665" name="yt_image_14665" title="H_148.5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6347" y="2498223"/>
            <a:ext cx="2179305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7" name="yt_shape_14667"/>
          <p:cNvSpPr txBox="1"/>
          <p:nvPr/>
        </p:nvSpPr>
        <p:spPr>
          <a:xfrm>
            <a:off x="540000" y="434232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4668"/>
          <p:cNvSpPr txBox="1"/>
          <p:nvPr/>
        </p:nvSpPr>
        <p:spPr>
          <a:xfrm>
            <a:off x="540119" y="477083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STEAM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课程兴趣小组的人数为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百分比为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参加各兴趣小组的学生共有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本题考查了扇形统计图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根据扇形统计图中相应的项目的百分比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987c4"/>
              </a:rPr>
              <a:t>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STEAM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课程兴趣小组的人数为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即可算出结果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2" name="yt_shape_146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71" name="yt_image_1467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74" name="yt_shape_14674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用扇形统计图表示数据</a:t>
            </a:r>
          </a:p>
        </p:txBody>
      </p:sp>
      <p:sp>
        <p:nvSpPr>
          <p:cNvPr id="14675" name="yt_shape_14675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从调查消费者购买汽车能源类型的扇形统计图中可看出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58e1"/>
              </a:rPr>
              <a:t>人们更倾向购买的是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9" name="yt_table_146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478086"/>
              </p:ext>
            </p:extLst>
          </p:nvPr>
        </p:nvGraphicFramePr>
        <p:xfrm>
          <a:off x="540056" y="5339326"/>
          <a:ext cx="10857866" cy="475488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纯电动车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混动车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轻混车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燃油车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</a:tbl>
          </a:graphicData>
        </a:graphic>
      </p:graphicFrame>
      <p:grpSp>
        <p:nvGrpSpPr>
          <p:cNvPr id="14676" name="yt_shape_14676_skip" title="H_189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13143" y="2931034"/>
            <a:ext cx="2763874" cy="2408823"/>
            <a:chOff x="0" y="0"/>
            <a:chExt cx="2763874" cy="2408823"/>
          </a:xfrm>
        </p:grpSpPr>
        <p:pic>
          <p:nvPicPr>
            <p:cNvPr id="2" name="yt_image_1467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63874" cy="20128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8" name="yt_shape_14678" descr="{&quot;rangeId&quot;:0,&quot;IgnoreLineSpacing&quot;:1}"/>
            <p:cNvSpPr txBox="1"/>
            <p:nvPr/>
          </p:nvSpPr>
          <p:spPr>
            <a:xfrm>
              <a:off x="848656" y="20488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1708746765">
            <a:extLst>
              <a:ext uri="{FF2B5EF4-FFF2-40B4-BE49-F238E27FC236}">
                <a16:creationId xmlns:a16="http://schemas.microsoft.com/office/drawing/2014/main" id="{35D1AE93-AA28-F411-DA67-90B8A855BB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51E38C1-CD1F-940A-1086-51010F3E5BE4}"/>
              </a:ext>
            </a:extLst>
          </p:cNvPr>
          <p:cNvSpPr txBox="1"/>
          <p:nvPr/>
        </p:nvSpPr>
        <p:spPr>
          <a:xfrm>
            <a:off x="10597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1" name="yt_shape_146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某校参加课外兴趣小组的学生人数统计图如图所示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5b7f"/>
              </a:rPr>
              <a:t>若信息技术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则劳动实践小组有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5" name="yt_table_146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170336"/>
              </p:ext>
            </p:extLst>
          </p:nvPr>
        </p:nvGraphicFramePr>
        <p:xfrm>
          <a:off x="540056" y="4289439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885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8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grpSp>
        <p:nvGrpSpPr>
          <p:cNvPr id="14682" name="yt_shape_14682_skip" title="H_191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175358" y="1859435"/>
            <a:ext cx="3839680" cy="2430540"/>
            <a:chOff x="0" y="0"/>
            <a:chExt cx="3839680" cy="2430540"/>
          </a:xfrm>
        </p:grpSpPr>
        <p:pic>
          <p:nvPicPr>
            <p:cNvPr id="2" name="yt_image_1468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839680" cy="2034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84" name="yt_shape_14684" descr="{&quot;rangeId&quot;:0,&quot;IgnoreLineSpacing&quot;:1}"/>
            <p:cNvSpPr txBox="1"/>
            <p:nvPr/>
          </p:nvSpPr>
          <p:spPr>
            <a:xfrm>
              <a:off x="1386559" y="20705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05D6DB9-73D7-28A5-4B0E-AAF2881EF153}"/>
              </a:ext>
            </a:extLst>
          </p:cNvPr>
          <p:cNvSpPr txBox="1"/>
          <p:nvPr/>
        </p:nvSpPr>
        <p:spPr>
          <a:xfrm>
            <a:off x="532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7" name="yt_shape_14687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扇形统计图的制作</a:t>
            </a:r>
          </a:p>
        </p:txBody>
      </p:sp>
      <p:sp>
        <p:nvSpPr>
          <p:cNvPr id="14688" name="yt_shape_14688"/>
          <p:cNvSpPr txBox="1"/>
          <p:nvPr/>
        </p:nvSpPr>
        <p:spPr>
          <a:xfrm>
            <a:off x="540119" y="1389434"/>
            <a:ext cx="1110049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小惠同学根据某市统计局发布的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30b8,isEnd"/>
              </a:rPr>
              <a:t>年第一季度高新技术产业产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绘制了如图所示的扇形统计图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新材料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ad03,isEnd"/>
              </a:rPr>
              <a:t>所对应扇形的圆心角度数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4689" name="yt_image_1468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3431" y="2981364"/>
            <a:ext cx="4865137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746828">
            <a:extLst>
              <a:ext uri="{FF2B5EF4-FFF2-40B4-BE49-F238E27FC236}">
                <a16:creationId xmlns:a16="http://schemas.microsoft.com/office/drawing/2014/main" id="{BD8D98DB-3069-F9E3-B7EF-A3B57AD10C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7A3755-3E2A-9DD1-1B24-FDFEB82AECD8}"/>
              </a:ext>
            </a:extLst>
          </p:cNvPr>
          <p:cNvSpPr txBox="1"/>
          <p:nvPr/>
        </p:nvSpPr>
        <p:spPr>
          <a:xfrm>
            <a:off x="1059708" y="22936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1" name="yt_shape_146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地球以外的星球上是否存在生命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a936"/>
              </a:rPr>
              <a:t>这一问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对某中学七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班全班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692" name="yt_table_1469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26750"/>
              </p:ext>
            </p:extLst>
          </p:nvPr>
        </p:nvGraphicFramePr>
        <p:xfrm>
          <a:off x="1491906" y="1881099"/>
          <a:ext cx="886836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19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4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9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37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202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看法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认为存在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认为不存在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不知道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02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694" name="yt_shape_14694"/>
          <p:cNvSpPr txBox="1"/>
          <p:nvPr/>
        </p:nvSpPr>
        <p:spPr>
          <a:xfrm>
            <a:off x="540000" y="3051086"/>
            <a:ext cx="538609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请根据上述调查结果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制作扇形统计图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yt_shape_14695"/>
          <p:cNvSpPr txBox="1"/>
          <p:nvPr/>
        </p:nvSpPr>
        <p:spPr>
          <a:xfrm>
            <a:off x="540000" y="3509928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认为不存在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百分比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</a:p>
        </p:txBody>
      </p:sp>
      <p:sp>
        <p:nvSpPr>
          <p:cNvPr id="6" name="yt_shape_14696"/>
          <p:cNvSpPr txBox="1"/>
          <p:nvPr/>
        </p:nvSpPr>
        <p:spPr>
          <a:xfrm>
            <a:off x="540000" y="3989231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圆心角度数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7" name="yt_shape_14697"/>
          <p:cNvSpPr txBox="1"/>
          <p:nvPr/>
        </p:nvSpPr>
        <p:spPr>
          <a:xfrm>
            <a:off x="540000" y="4468534"/>
            <a:ext cx="7078861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不知道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百分比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圆心角度数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认为存在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百分比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圆心角度数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扇形统计图如图所示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yt_shape_14702"/>
          <p:cNvSpPr txBox="1"/>
          <p:nvPr/>
        </p:nvSpPr>
        <p:spPr>
          <a:xfrm>
            <a:off x="540000" y="7366081"/>
            <a:ext cx="1855123" cy="16569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en-US" altLang="zh-CN" sz="9200" b="0" i="0" u="none" spc="12166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</a:p>
        </p:txBody>
      </p:sp>
      <p:pic>
        <p:nvPicPr>
          <p:cNvPr id="9" name="yt_image_14701" title="H_144.63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4221088"/>
            <a:ext cx="1836801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BA5DDC7-A8D1-5C6B-4A0A-9753DB00C0C6}"/>
              </a:ext>
            </a:extLst>
          </p:cNvPr>
          <p:cNvSpPr txBox="1"/>
          <p:nvPr/>
        </p:nvSpPr>
        <p:spPr>
          <a:xfrm>
            <a:off x="449989" y="3463122"/>
            <a:ext cx="8104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认为不存在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百分比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3375E0-CB82-6337-74A7-C8BFF7B50A4F}"/>
              </a:ext>
            </a:extLst>
          </p:cNvPr>
          <p:cNvSpPr txBox="1"/>
          <p:nvPr/>
        </p:nvSpPr>
        <p:spPr>
          <a:xfrm>
            <a:off x="449989" y="4421728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不知道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百分比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418938-96E1-46D1-C4DA-C7196FE9D1F0}"/>
              </a:ext>
            </a:extLst>
          </p:cNvPr>
          <p:cNvSpPr txBox="1"/>
          <p:nvPr/>
        </p:nvSpPr>
        <p:spPr>
          <a:xfrm>
            <a:off x="449989" y="4897216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圆心角度数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F35BB2-CC90-CD40-AB86-F0CD3BA5F27A}"/>
              </a:ext>
            </a:extLst>
          </p:cNvPr>
          <p:cNvSpPr txBox="1"/>
          <p:nvPr/>
        </p:nvSpPr>
        <p:spPr>
          <a:xfrm>
            <a:off x="449989" y="5372704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认为存在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百分比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A83E0D-9624-138E-D926-0B0E3658AC47}"/>
              </a:ext>
            </a:extLst>
          </p:cNvPr>
          <p:cNvSpPr txBox="1"/>
          <p:nvPr/>
        </p:nvSpPr>
        <p:spPr>
          <a:xfrm>
            <a:off x="449989" y="584819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圆心角度数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28A117-7FE8-B01D-4886-CDB2D4D616C8}"/>
              </a:ext>
            </a:extLst>
          </p:cNvPr>
          <p:cNvSpPr txBox="1"/>
          <p:nvPr/>
        </p:nvSpPr>
        <p:spPr>
          <a:xfrm>
            <a:off x="449989" y="6323680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扇形统计图如图所示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4" name="yt_shape_1470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误用百分比的大小判断具体数量的多少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乙两户居民家庭全年支出费用的扇形统计图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018"/>
              </a:rPr>
              <a:t>下面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对全年教育费用判断正确的是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07" name="yt_table_147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49503"/>
              </p:ext>
            </p:extLst>
          </p:nvPr>
        </p:nvGraphicFramePr>
        <p:xfrm>
          <a:off x="540056" y="2338738"/>
          <a:ext cx="69440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887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甲比乙多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乙比甲多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无法确定哪家多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</a:tbl>
          </a:graphicData>
        </a:graphic>
      </p:graphicFrame>
      <p:pic>
        <p:nvPicPr>
          <p:cNvPr id="14706" name="yt_image_14706_skip" title="H_161.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4080" y="2338738"/>
            <a:ext cx="4026290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BF6DAB-78AE-45AB-E690-1611804A399B}"/>
              </a:ext>
            </a:extLst>
          </p:cNvPr>
          <p:cNvSpPr txBox="1"/>
          <p:nvPr/>
        </p:nvSpPr>
        <p:spPr>
          <a:xfrm>
            <a:off x="50221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0" name="yt_shape_147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09" name="yt_image_1470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2" name="yt_shape_14712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某校开展了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学党史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悟初心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系列活动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edc2"/>
              </a:rPr>
              <a:t>学校对学生参加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各项活动的人数进行了调查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并将数据绘制成如下统计图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7a1"/>
              </a:rPr>
              <a:t>的人数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大合唱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6" name="yt_table_147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31719"/>
              </p:ext>
            </p:extLst>
          </p:nvPr>
        </p:nvGraphicFramePr>
        <p:xfrm>
          <a:off x="540056" y="2921731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88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8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</a:tbl>
          </a:graphicData>
        </a:graphic>
      </p:graphicFrame>
      <p:grpSp>
        <p:nvGrpSpPr>
          <p:cNvPr id="14713" name="yt_shape_14713_skip" title="H_178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9947" y="2921731"/>
            <a:ext cx="1869948" cy="2265948"/>
            <a:chOff x="0" y="0"/>
            <a:chExt cx="1869948" cy="2265948"/>
          </a:xfrm>
        </p:grpSpPr>
        <p:pic>
          <p:nvPicPr>
            <p:cNvPr id="2" name="yt_image_1471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9948" cy="1869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5" name="yt_shape_14715" descr="{&quot;rangeId&quot;:0,&quot;IgnoreLineSpacing&quot;:1}"/>
            <p:cNvSpPr txBox="1"/>
            <p:nvPr/>
          </p:nvSpPr>
          <p:spPr>
            <a:xfrm>
              <a:off x="401693" y="19059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91B8B8-724C-E781-1D14-DC5C9418A27C}"/>
              </a:ext>
            </a:extLst>
          </p:cNvPr>
          <p:cNvSpPr txBox="1"/>
          <p:nvPr/>
        </p:nvSpPr>
        <p:spPr>
          <a:xfrm>
            <a:off x="59365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8" name="yt_shape_14718"/>
          <p:cNvSpPr txBox="1"/>
          <p:nvPr/>
        </p:nvSpPr>
        <p:spPr>
          <a:xfrm>
            <a:off x="540119" y="900000"/>
            <a:ext cx="1102848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垃圾分类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Refusesorting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是指按照垃圾的不同成分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cc57,isEnd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利用价值以及对环境的影响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并根据不同处置方式的要求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1305,isEnd"/>
              </a:rPr>
              <a:t>分成属性不同的若干种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某市试点区域的垃圾收集情况如扇形统计图所示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已知可回收垃圾共收集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25a2,isEnd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且全市人口约为试点区域人口的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fc5de,isEnd"/>
              </a:rPr>
              <a:t>那么估计全市可收集的干垃圾总量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722" name="yt_shape_14722"/>
          <p:cNvSpPr txBox="1"/>
          <p:nvPr/>
        </p:nvSpPr>
        <p:spPr>
          <a:xfrm>
            <a:off x="540000" y="576842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19" name="yt_shape_14719" title="H_178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27984" y="3452193"/>
            <a:ext cx="2536030" cy="2265948"/>
            <a:chOff x="0" y="0"/>
            <a:chExt cx="2536030" cy="2265948"/>
          </a:xfrm>
        </p:grpSpPr>
        <p:pic>
          <p:nvPicPr>
            <p:cNvPr id="2" name="yt_image_1471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36030" cy="1869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1" name="yt_shape_14721" descr="{&quot;rangeId&quot;:0,&quot;IgnoreLineSpacing&quot;:1}"/>
            <p:cNvSpPr txBox="1"/>
            <p:nvPr/>
          </p:nvSpPr>
          <p:spPr>
            <a:xfrm>
              <a:off x="734734" y="19059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B3F901-0CAD-0D38-A565-7378004F6592}"/>
              </a:ext>
            </a:extLst>
          </p:cNvPr>
          <p:cNvSpPr txBox="1"/>
          <p:nvPr/>
        </p:nvSpPr>
        <p:spPr>
          <a:xfrm>
            <a:off x="1059708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940</Words>
  <Application>Microsoft Office PowerPoint</Application>
  <PresentationFormat>宽屏</PresentationFormat>
  <Paragraphs>116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,isEnd</vt:lpstr>
      <vt:lpstr>_⨹_1_07087</vt:lpstr>
      <vt:lpstr>_⨹_1_987c4</vt:lpstr>
      <vt:lpstr>_⨹_1_bcc57,isEnd</vt:lpstr>
      <vt:lpstr>_⨹_10_f1305,isEnd</vt:lpstr>
      <vt:lpstr>_⨹_11_fad03,isEnd</vt:lpstr>
      <vt:lpstr>_⨹_12_f30b8,isEnd</vt:lpstr>
      <vt:lpstr>_⨹_13_941a8</vt:lpstr>
      <vt:lpstr>_⨹_15_fc5de,isEnd</vt:lpstr>
      <vt:lpstr>_⨹_16_7ef5c</vt:lpstr>
      <vt:lpstr>_⨹_2_ba018</vt:lpstr>
      <vt:lpstr>_⨹_2_c25a2,isEnd</vt:lpstr>
      <vt:lpstr>_⨹_27_6840f,isEnd</vt:lpstr>
      <vt:lpstr>_⨹_3_2a936</vt:lpstr>
      <vt:lpstr>_⨹_3_797a1</vt:lpstr>
      <vt:lpstr>_⨹_4_31366</vt:lpstr>
      <vt:lpstr>_⨹_5_65b7f</vt:lpstr>
      <vt:lpstr>_⨹_6_85c7b,isEnd</vt:lpstr>
      <vt:lpstr>_⨹_7_2f3f5</vt:lpstr>
      <vt:lpstr>_⨹_7_dedc2</vt:lpstr>
      <vt:lpstr>_⨹_8_d2e68</vt:lpstr>
      <vt:lpstr>_⨹_9_658e1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2024-07-24T01:07:40Z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