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7" r:id="rId5"/>
    <p:sldId id="309" r:id="rId6"/>
    <p:sldId id="310" r:id="rId7"/>
    <p:sldId id="311" r:id="rId8"/>
    <p:sldId id="312" r:id="rId9"/>
    <p:sldId id="316" r:id="rId10"/>
    <p:sldId id="321" r:id="rId11"/>
    <p:sldId id="323" r:id="rId12"/>
    <p:sldId id="25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4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76" name="yt_shape_14976"/>
          <p:cNvSpPr txBox="1"/>
          <p:nvPr/>
        </p:nvSpPr>
        <p:spPr>
          <a:xfrm>
            <a:off x="540000" y="900000"/>
            <a:ext cx="30861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23403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975" name="yt_image_14975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0540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978" name="yt_image_14978" title="H_301.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9696" y="1628800"/>
            <a:ext cx="5623628" cy="417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26" name="yt_shape_1502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若制成扇形图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则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C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组所对应的圆心角为</a:t>
            </a:r>
            <a:r>
              <a:rPr lang="zh-CN" altLang="en-US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lang="zh-CN" altLang="en-US"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°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若该校学生有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3_f93be"/>
              </a:rPr>
              <a:t>请根据以上调查结果估计该校每天课后进行体育锻炼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的时间超过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分钟的学生有多少人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graphicFrame>
        <p:nvGraphicFramePr>
          <p:cNvPr id="15027" name="yt_table_15027" title="H_260.6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489040"/>
              </p:ext>
            </p:extLst>
          </p:nvPr>
        </p:nvGraphicFramePr>
        <p:xfrm>
          <a:off x="540001" y="3284984"/>
          <a:ext cx="6924151" cy="331012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7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29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92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48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锻炼时间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分钟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频数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百分比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p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B292BD5B-CAE9-2777-CDC3-3ED17E65FF46}"/>
              </a:ext>
            </a:extLst>
          </p:cNvPr>
          <p:cNvSpPr txBox="1"/>
          <p:nvPr/>
        </p:nvSpPr>
        <p:spPr>
          <a:xfrm>
            <a:off x="6996957" y="83634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49EF09E-A2C6-F1D2-9BBA-7713BC4850AE}"/>
              </a:ext>
            </a:extLst>
          </p:cNvPr>
          <p:cNvSpPr txBox="1"/>
          <p:nvPr/>
        </p:nvSpPr>
        <p:spPr>
          <a:xfrm>
            <a:off x="449989" y="2204864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5482CA0-EF53-0D56-0C34-84F937387AA8}"/>
              </a:ext>
            </a:extLst>
          </p:cNvPr>
          <p:cNvSpPr txBox="1"/>
          <p:nvPr/>
        </p:nvSpPr>
        <p:spPr>
          <a:xfrm>
            <a:off x="449989" y="2680352"/>
            <a:ext cx="9628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估计该校每天课后进行体育锻炼的时间超过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分钟的学生有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502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40216" y="3896671"/>
            <a:ext cx="3096344" cy="2688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81" name="yt_shape_14981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980" name="yt_image_14980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83" name="yt_shape_14983"/>
          <p:cNvSpPr txBox="1"/>
          <p:nvPr/>
        </p:nvSpPr>
        <p:spPr>
          <a:xfrm>
            <a:off x="540000" y="1482165"/>
            <a:ext cx="34512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普查与抽样调查</a:t>
            </a:r>
          </a:p>
        </p:txBody>
      </p:sp>
      <p:sp>
        <p:nvSpPr>
          <p:cNvPr id="14984" name="yt_shape_14984"/>
          <p:cNvSpPr txBox="1"/>
          <p:nvPr/>
        </p:nvSpPr>
        <p:spPr>
          <a:xfrm>
            <a:off x="540000" y="1971599"/>
            <a:ext cx="101309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浙江省中考改编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在下面的调查中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最适合用全面调查的是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85" name="yt_table_1498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697102"/>
              </p:ext>
            </p:extLst>
          </p:nvPr>
        </p:nvGraphicFramePr>
        <p:xfrm>
          <a:off x="540056" y="2450902"/>
          <a:ext cx="5588000" cy="1901952"/>
        </p:xfrm>
        <a:graphic>
          <a:graphicData uri="http://schemas.openxmlformats.org/drawingml/2006/table">
            <a:tbl>
              <a:tblPr/>
              <a:tblGrid>
                <a:gridCol w="5588000">
                  <a:extLst>
                    <a:ext uri="{9D8B030D-6E8A-4147-A177-3AD203B41FA5}">
                      <a16:colId xmlns:a16="http://schemas.microsoft.com/office/drawing/2014/main" val="109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了解一批节能灯管的使用寿命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了解某校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班学生的视力情况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了解某省初中生每周上网时长情况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了解京杭大运河中鱼的种类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1"/>
                  </a:ext>
                </a:extLst>
              </a:tr>
            </a:tbl>
          </a:graphicData>
        </a:graphic>
      </p:graphicFrame>
      <p:pic>
        <p:nvPicPr>
          <p:cNvPr id="3" name="yt_shape_1721708776164">
            <a:extLst>
              <a:ext uri="{FF2B5EF4-FFF2-40B4-BE49-F238E27FC236}">
                <a16:creationId xmlns:a16="http://schemas.microsoft.com/office/drawing/2014/main" id="{F5CDB967-AD0E-B34A-72F6-8E34D33356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43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7A65FF0-392A-5C5F-B73F-53EB841132BC}"/>
              </a:ext>
            </a:extLst>
          </p:cNvPr>
          <p:cNvSpPr txBox="1"/>
          <p:nvPr/>
        </p:nvSpPr>
        <p:spPr>
          <a:xfrm>
            <a:off x="96701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4987"/>
          <p:cNvSpPr txBox="1"/>
          <p:nvPr/>
        </p:nvSpPr>
        <p:spPr>
          <a:xfrm>
            <a:off x="540119" y="458112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为了了解一年中某商场每天上午的顾客人数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从中抽查了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04c05,isEnd"/>
              </a:rPr>
              <a:t>天每天上午的顾客人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在这个问题中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总体是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个体是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样本是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E1A6D71-60EE-8BB2-C179-15FAC2CAA8CC}"/>
              </a:ext>
            </a:extLst>
          </p:cNvPr>
          <p:cNvSpPr txBox="1"/>
          <p:nvPr/>
        </p:nvSpPr>
        <p:spPr>
          <a:xfrm>
            <a:off x="4412508" y="5009810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一年中这个商场每天上午的顾客人数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FE78ACC-592A-22B4-A1A9-187FA55BF22E}"/>
              </a:ext>
            </a:extLst>
          </p:cNvPr>
          <p:cNvSpPr txBox="1"/>
          <p:nvPr/>
        </p:nvSpPr>
        <p:spPr>
          <a:xfrm>
            <a:off x="11118107" y="5009810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dec4f"/>
              </a:rPr>
              <a:t>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02EC921-0B67-9588-05A7-4827115BB0F3}"/>
              </a:ext>
            </a:extLst>
          </p:cNvPr>
          <p:cNvSpPr txBox="1"/>
          <p:nvPr/>
        </p:nvSpPr>
        <p:spPr>
          <a:xfrm>
            <a:off x="450108" y="5485298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商场每天上午的顾客人数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5E2C3C0-7D27-B8B9-8677-78D40908455A}"/>
              </a:ext>
            </a:extLst>
          </p:cNvPr>
          <p:cNvSpPr txBox="1"/>
          <p:nvPr/>
        </p:nvSpPr>
        <p:spPr>
          <a:xfrm>
            <a:off x="5631708" y="5485298"/>
            <a:ext cx="505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所抽查的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天每天上午的顾客人数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88" name="yt_shape_14988"/>
          <p:cNvSpPr txBox="1"/>
          <p:nvPr/>
        </p:nvSpPr>
        <p:spPr>
          <a:xfrm>
            <a:off x="540000" y="900000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从统计图中获取信息</a:t>
            </a:r>
          </a:p>
        </p:txBody>
      </p:sp>
      <p:sp>
        <p:nvSpPr>
          <p:cNvPr id="14989" name="yt_shape_14989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月我国新能源乘用车的月销量情况如图所示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6c5bf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93" name="yt_table_1499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155001"/>
              </p:ext>
            </p:extLst>
          </p:nvPr>
        </p:nvGraphicFramePr>
        <p:xfrm>
          <a:off x="540056" y="2348869"/>
          <a:ext cx="5910263" cy="1901952"/>
        </p:xfrm>
        <a:graphic>
          <a:graphicData uri="http://schemas.openxmlformats.org/drawingml/2006/table">
            <a:tbl>
              <a:tblPr/>
              <a:tblGrid>
                <a:gridCol w="5910263">
                  <a:extLst>
                    <a:ext uri="{9D8B030D-6E8A-4147-A177-3AD203B41FA5}">
                      <a16:colId xmlns:a16="http://schemas.microsoft.com/office/drawing/2014/main" val="109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月份销量为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月份的月销量增长最快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月份销量比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月份增加了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月份新能源乘用车销量逐月增加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5"/>
                  </a:ext>
                </a:extLst>
              </a:tr>
            </a:tbl>
          </a:graphicData>
        </a:graphic>
      </p:graphicFrame>
      <p:grpSp>
        <p:nvGrpSpPr>
          <p:cNvPr id="14990" name="yt_shape_14990_skip" title="H_197.5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15089" y="2348869"/>
            <a:ext cx="2334909" cy="2509407"/>
            <a:chOff x="0" y="0"/>
            <a:chExt cx="2334909" cy="2509407"/>
          </a:xfrm>
        </p:grpSpPr>
        <p:pic>
          <p:nvPicPr>
            <p:cNvPr id="2" name="yt_image_1499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34909" cy="21134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92" name="yt_shape_14992" descr="{&quot;rangeId&quot;:0,&quot;IgnoreLineSpacing&quot;:1}"/>
            <p:cNvSpPr txBox="1"/>
            <p:nvPr/>
          </p:nvSpPr>
          <p:spPr>
            <a:xfrm>
              <a:off x="634173" y="214940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pic>
        <p:nvPicPr>
          <p:cNvPr id="4" name="yt_shape_1721708776225">
            <a:extLst>
              <a:ext uri="{FF2B5EF4-FFF2-40B4-BE49-F238E27FC236}">
                <a16:creationId xmlns:a16="http://schemas.microsoft.com/office/drawing/2014/main" id="{7C83EACC-9E52-A1C6-4805-18BC2BE07A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1B5DB41-A0D0-51CA-EF00-CC305C98AF4E}"/>
              </a:ext>
            </a:extLst>
          </p:cNvPr>
          <p:cNvSpPr txBox="1"/>
          <p:nvPr/>
        </p:nvSpPr>
        <p:spPr>
          <a:xfrm>
            <a:off x="10597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5" name="yt_shape_14995"/>
          <p:cNvSpPr txBox="1"/>
          <p:nvPr/>
        </p:nvSpPr>
        <p:spPr>
          <a:xfrm>
            <a:off x="540120" y="900000"/>
            <a:ext cx="11110012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为了解某小区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全民健身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活动的开展情况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某志愿者对居住在该小区的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f36d"/>
              </a:rPr>
              <a:t>名成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年人一周的体育锻炼时间进行了统计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并绘制成如图所示的条形统计图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ad31"/>
              </a:rPr>
              <a:t>根据图中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提供的信息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人一周的体育锻炼时间最多的是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99" name="yt_table_1499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062400"/>
              </p:ext>
            </p:extLst>
          </p:nvPr>
        </p:nvGraphicFramePr>
        <p:xfrm>
          <a:off x="540056" y="2339566"/>
          <a:ext cx="4523106" cy="950976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930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9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7"/>
                  </a:ext>
                </a:extLst>
              </a:tr>
            </a:tbl>
          </a:graphicData>
        </a:graphic>
      </p:graphicFrame>
      <p:grpSp>
        <p:nvGrpSpPr>
          <p:cNvPr id="14996" name="yt_shape_14996_skip" title="H_168.4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705924" y="2339566"/>
            <a:ext cx="2944207" cy="2139075"/>
            <a:chOff x="0" y="0"/>
            <a:chExt cx="2944207" cy="2139075"/>
          </a:xfrm>
        </p:grpSpPr>
        <p:pic>
          <p:nvPicPr>
            <p:cNvPr id="2" name="yt_image_1499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944207" cy="17430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98" name="yt_shape_14998" descr="{&quot;rangeId&quot;:0,&quot;IgnoreLineSpacing&quot;:1}"/>
            <p:cNvSpPr txBox="1"/>
            <p:nvPr/>
          </p:nvSpPr>
          <p:spPr>
            <a:xfrm>
              <a:off x="938822" y="177907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7A3E565-FBF1-256D-BB5C-127367B05956}"/>
              </a:ext>
            </a:extLst>
          </p:cNvPr>
          <p:cNvSpPr txBox="1"/>
          <p:nvPr/>
        </p:nvSpPr>
        <p:spPr>
          <a:xfrm>
            <a:off x="7765307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01" name="yt_shape_1500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居民家庭亲子阅读时间调查报告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中的相关数据制成扇形统计图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2234"/>
              </a:rPr>
              <a:t>由图可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03" name="yt_table_15003_skip" title="H_187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371103"/>
              </p:ext>
            </p:extLst>
          </p:nvPr>
        </p:nvGraphicFramePr>
        <p:xfrm>
          <a:off x="540056" y="1859435"/>
          <a:ext cx="9804416" cy="1901952"/>
        </p:xfrm>
        <a:graphic>
          <a:graphicData uri="http://schemas.openxmlformats.org/drawingml/2006/table">
            <a:tbl>
              <a:tblPr/>
              <a:tblGrid>
                <a:gridCol w="9804416">
                  <a:extLst>
                    <a:ext uri="{9D8B030D-6E8A-4147-A177-3AD203B41FA5}">
                      <a16:colId xmlns:a16="http://schemas.microsoft.com/office/drawing/2014/main" val="109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扇形统计图能反映各部分在总体中所占的百分比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每天阅读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分钟及以上的居民家庭孩子超过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每天阅读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小时以上的居民家庭孩子占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每天阅读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分钟至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8_6c13d"/>
                        </a:rPr>
                        <a:t>小时的居民家庭孩子对应扇形的圆心角</a:t>
                      </a:r>
                      <a:r>
                        <a:rPr lang="zh-CN" altLang="zh-CN" sz="2400" b="0" i="0" u="none" dirty="0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8_6c13d"/>
                        </a:rPr>
                        <a:t>是</a:t>
                      </a:r>
                      <a:r>
                        <a:rPr lang="en-US" altLang="zh-CN" sz="2400" b="0" i="0" u="none" dirty="0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108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1"/>
                  </a:ext>
                </a:extLst>
              </a:tr>
            </a:tbl>
          </a:graphicData>
        </a:graphic>
      </p:graphicFrame>
      <p:pic>
        <p:nvPicPr>
          <p:cNvPr id="15002" name="yt_image_15002_skip" title="H_111.13196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7888" y="4077072"/>
            <a:ext cx="2697668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3B9CF6-5328-059D-C294-BF1A0EB83DEC}"/>
              </a:ext>
            </a:extLst>
          </p:cNvPr>
          <p:cNvSpPr txBox="1"/>
          <p:nvPr/>
        </p:nvSpPr>
        <p:spPr>
          <a:xfrm>
            <a:off x="4107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05" name="yt_shape_1500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某校七年级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班学生的身高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为一段进行分组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55ba"/>
              </a:rPr>
              <a:t>得到如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图所示频数直方图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07" name="yt_table_15007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1755875"/>
              </p:ext>
            </p:extLst>
          </p:nvPr>
        </p:nvGraphicFramePr>
        <p:xfrm>
          <a:off x="540056" y="1859435"/>
          <a:ext cx="5824538" cy="1901952"/>
        </p:xfrm>
        <a:graphic>
          <a:graphicData uri="http://schemas.openxmlformats.org/drawingml/2006/table">
            <a:tbl>
              <a:tblPr/>
              <a:tblGrid>
                <a:gridCol w="5824538">
                  <a:extLst>
                    <a:ext uri="{9D8B030D-6E8A-4147-A177-3AD203B41FA5}">
                      <a16:colId xmlns:a16="http://schemas.microsoft.com/office/drawing/2014/main" val="109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该班人数最多的身高段的学生数为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该班身高最高段的学生数为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该班身高最高段的学生数为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该班身高低于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的学生数为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5"/>
                  </a:ext>
                </a:extLst>
              </a:tr>
            </a:tbl>
          </a:graphicData>
        </a:graphic>
      </p:graphicFrame>
      <p:pic>
        <p:nvPicPr>
          <p:cNvPr id="15006" name="yt_image_15006_skip" title="H_132.5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31669" y="1859435"/>
            <a:ext cx="4518810" cy="168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45AB67-AB17-4A54-A9EF-A1F3D1BD8C6D}"/>
              </a:ext>
            </a:extLst>
          </p:cNvPr>
          <p:cNvSpPr txBox="1"/>
          <p:nvPr/>
        </p:nvSpPr>
        <p:spPr>
          <a:xfrm>
            <a:off x="6546107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09" name="yt_shape_15009"/>
          <p:cNvSpPr txBox="1"/>
          <p:nvPr/>
        </p:nvSpPr>
        <p:spPr>
          <a:xfrm>
            <a:off x="540000" y="900000"/>
            <a:ext cx="314348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统计图的选择</a:t>
            </a:r>
          </a:p>
        </p:txBody>
      </p:sp>
      <p:sp>
        <p:nvSpPr>
          <p:cNvPr id="15010" name="yt_shape_15010"/>
          <p:cNvSpPr txBox="1"/>
          <p:nvPr/>
        </p:nvSpPr>
        <p:spPr>
          <a:xfrm>
            <a:off x="540119" y="1389434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在计算机上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为了让使用者清楚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直观地看出硬盘的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已用空间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e6ff,isEnd"/>
              </a:rPr>
              <a:t>整个磁盘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空间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的百分比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使用的统计图是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5011" name="yt_shape_15011"/>
          <p:cNvSpPr txBox="1"/>
          <p:nvPr/>
        </p:nvSpPr>
        <p:spPr>
          <a:xfrm>
            <a:off x="540119" y="2332389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中国地势西高东低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为了直观地表示出北纬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de08f,isEnd"/>
              </a:rPr>
              <a:t>线上的各地海拔高度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的变化情况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最合适的统计图是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统计图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扇形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df9e,isEnd"/>
              </a:rPr>
              <a:t>折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708776296">
            <a:extLst>
              <a:ext uri="{FF2B5EF4-FFF2-40B4-BE49-F238E27FC236}">
                <a16:creationId xmlns:a16="http://schemas.microsoft.com/office/drawing/2014/main" id="{570F814F-FBF6-AE32-0F41-C5A70FEFC7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9548FE-B0D1-F6C1-6476-504E2A332A13}"/>
              </a:ext>
            </a:extLst>
          </p:cNvPr>
          <p:cNvSpPr txBox="1"/>
          <p:nvPr/>
        </p:nvSpPr>
        <p:spPr>
          <a:xfrm>
            <a:off x="5326908" y="1818116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扇形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1BDF3D-AE74-460B-FF55-A6CC55FD7E9C}"/>
              </a:ext>
            </a:extLst>
          </p:cNvPr>
          <p:cNvSpPr txBox="1"/>
          <p:nvPr/>
        </p:nvSpPr>
        <p:spPr>
          <a:xfrm>
            <a:off x="5022108" y="276107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折线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3" name="yt_shape_15013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5012" name="yt_image_15012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15" name="yt_shape_15015"/>
          <p:cNvSpPr txBox="1"/>
          <p:nvPr/>
        </p:nvSpPr>
        <p:spPr>
          <a:xfrm>
            <a:off x="540119" y="1482165"/>
            <a:ext cx="10956481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某样本的样本容量为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样本中最大值是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最小值是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取组距为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8571,isEnd"/>
              </a:rPr>
              <a:t>则该样本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可以分为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乙两个车间生产同一种产品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产量都从去年的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件增至今年的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f257,isEnd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可两个车间主任报送的统计图却不一样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0df5,isEnd"/>
              </a:rPr>
              <a:t>车间主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任报送的统计图能较准确地反映产量的增长情况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017" name="yt_image_15017" title="H_185.3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2024" y="4017666"/>
            <a:ext cx="4487950" cy="235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B8AB492-10DE-C82C-92FE-82D730A8D47A}"/>
              </a:ext>
            </a:extLst>
          </p:cNvPr>
          <p:cNvSpPr txBox="1"/>
          <p:nvPr/>
        </p:nvSpPr>
        <p:spPr>
          <a:xfrm>
            <a:off x="1974108" y="191084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15DBA58-584C-EFEE-80D2-D0E19A5B9C09}"/>
              </a:ext>
            </a:extLst>
          </p:cNvPr>
          <p:cNvSpPr txBox="1"/>
          <p:nvPr/>
        </p:nvSpPr>
        <p:spPr>
          <a:xfrm>
            <a:off x="6698507" y="286182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20" name="yt_shape_15020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5019" name="yt_image_15019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22" name="yt_shape_15022"/>
          <p:cNvSpPr txBox="1"/>
          <p:nvPr/>
        </p:nvSpPr>
        <p:spPr>
          <a:xfrm>
            <a:off x="540119" y="148216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热点素材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双减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政策实施后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8_2d0dc,isEnd"/>
              </a:rPr>
              <a:t>某校为了解本校学生每天课后进行体育锻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炼的时间情况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月份某天随机抽取了若干名学生进行调查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1d7d5,isEnd"/>
              </a:rPr>
              <a:t>现将调查结果绘制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成两幅尚不完整的统计图表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请根据统计图表提供的信息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表中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将条形图补充完整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338FF9A-2C52-8431-AD1E-2FD315CFD62B}"/>
              </a:ext>
            </a:extLst>
          </p:cNvPr>
          <p:cNvSpPr txBox="1"/>
          <p:nvPr/>
        </p:nvSpPr>
        <p:spPr>
          <a:xfrm>
            <a:off x="2747221" y="2861823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45DC221-66A4-0276-DCD8-B88CE27E7F1C}"/>
              </a:ext>
            </a:extLst>
          </p:cNvPr>
          <p:cNvSpPr txBox="1"/>
          <p:nvPr/>
        </p:nvSpPr>
        <p:spPr>
          <a:xfrm>
            <a:off x="4518871" y="2861823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9BA6EF-B9D1-7E43-CD4C-3B23604968B5}"/>
              </a:ext>
            </a:extLst>
          </p:cNvPr>
          <p:cNvSpPr txBox="1"/>
          <p:nvPr/>
        </p:nvSpPr>
        <p:spPr>
          <a:xfrm>
            <a:off x="6290521" y="2861823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9" name="yt_table_15027" title="H_260.6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882461"/>
              </p:ext>
            </p:extLst>
          </p:nvPr>
        </p:nvGraphicFramePr>
        <p:xfrm>
          <a:off x="540001" y="3933056"/>
          <a:ext cx="6132063" cy="265176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598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2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2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66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702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锻炼时间</a:t>
                      </a:r>
                    </a:p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分钟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频数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百分比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517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9517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9517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p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9517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0" name="yt_image_1502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08168" y="3896671"/>
            <a:ext cx="3096344" cy="2688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yt_image_15032" title="H_253.08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6289" y="3869939"/>
            <a:ext cx="3098751" cy="2714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B8DE2605-5692-9B3B-5899-A65A2FB9B9C1}"/>
              </a:ext>
            </a:extLst>
          </p:cNvPr>
          <p:cNvSpPr txBox="1"/>
          <p:nvPr/>
        </p:nvSpPr>
        <p:spPr>
          <a:xfrm>
            <a:off x="3989765" y="3356992"/>
            <a:ext cx="475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将条形图补充完整如上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1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795</Words>
  <Application>Microsoft Office PowerPoint</Application>
  <PresentationFormat>宽屏</PresentationFormat>
  <Paragraphs>111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41" baseType="lpstr">
      <vt:lpstr>,isEnd</vt:lpstr>
      <vt:lpstr>_⨹_1_5df9e,isEnd</vt:lpstr>
      <vt:lpstr>_⨹_1_9f257,isEnd</vt:lpstr>
      <vt:lpstr>_⨹_1_dec4f</vt:lpstr>
      <vt:lpstr>_⨹_18_2d0dc,isEnd</vt:lpstr>
      <vt:lpstr>_⨹_18_6c13d</vt:lpstr>
      <vt:lpstr>_⨹_2_9f36d</vt:lpstr>
      <vt:lpstr>_⨹_23_f93be</vt:lpstr>
      <vt:lpstr>_⨹_3_755ba</vt:lpstr>
      <vt:lpstr>_⨹_3_82234</vt:lpstr>
      <vt:lpstr>_⨹_3_e0df5,isEnd</vt:lpstr>
      <vt:lpstr>_⨹_4_5e6ff,isEnd</vt:lpstr>
      <vt:lpstr>_⨹_4_88571,isEnd</vt:lpstr>
      <vt:lpstr>_⨹_4_9ad31</vt:lpstr>
      <vt:lpstr>_⨹_8_1d7d5,isEnd</vt:lpstr>
      <vt:lpstr>_⨹_8_6c5bf</vt:lpstr>
      <vt:lpstr>_⨹_9_04c05,isEnd</vt:lpstr>
      <vt:lpstr>_⨹_9_de08f,isEnd</vt:lpstr>
      <vt:lpstr>Finished</vt:lpstr>
      <vt:lpstr>W:6.005039,H:37.44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9</cp:revision>
  <dcterms:created xsi:type="dcterms:W3CDTF">2024-07-23T04:16:09Z</dcterms:created>
  <dcterms:modified xsi:type="dcterms:W3CDTF">2024-07-23T16:33:49Z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