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69" r:id="rId6"/>
    <p:sldId id="370" r:id="rId7"/>
    <p:sldId id="381" r:id="rId8"/>
    <p:sldId id="373" r:id="rId9"/>
    <p:sldId id="374" r:id="rId10"/>
    <p:sldId id="377" r:id="rId11"/>
    <p:sldId id="378" r:id="rId12"/>
    <p:sldId id="382" r:id="rId13"/>
    <p:sldId id="379" r:id="rId14"/>
    <p:sldId id="383" r:id="rId15"/>
    <p:sldId id="380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" name="yt_shape_10445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4407bcc8-e0f6-42b5-a018-c1cf1959db85.png&quot;}"/>
            </a:endParaRPr>
          </a:p>
        </p:txBody>
      </p:sp>
      <p:sp>
        <p:nvSpPr>
          <p:cNvPr id="10446" name="yt_shape_10446"/>
          <p:cNvSpPr txBox="1"/>
          <p:nvPr/>
        </p:nvSpPr>
        <p:spPr>
          <a:xfrm>
            <a:off x="540000" y="1670985"/>
            <a:ext cx="8598508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一般式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确定二次函数表达式</a:t>
            </a:r>
          </a:p>
        </p:txBody>
      </p:sp>
      <p:sp>
        <p:nvSpPr>
          <p:cNvPr id="10447" name="yt_shape_10447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则该二次函数的表达式为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48" name="yt_table_1044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973712"/>
              </p:ext>
            </p:extLst>
          </p:nvPr>
        </p:nvGraphicFramePr>
        <p:xfrm>
          <a:off x="540000" y="3279656"/>
          <a:ext cx="7194868" cy="848742"/>
        </p:xfrm>
        <a:graphic>
          <a:graphicData uri="http://schemas.openxmlformats.org/drawingml/2006/table">
            <a:tbl>
              <a:tblPr/>
              <a:tblGrid>
                <a:gridCol w="4072255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  <a:gridCol w="3122613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</a:tbl>
          </a:graphicData>
        </a:graphic>
      </p:graphicFrame>
      <p:pic>
        <p:nvPicPr>
          <p:cNvPr id="3" name="yt_shape_1683705882069">
            <a:extLst>
              <a:ext uri="{FF2B5EF4-FFF2-40B4-BE49-F238E27FC236}">
                <a16:creationId xmlns:a16="http://schemas.microsoft.com/office/drawing/2014/main" id="{451C02CF-D48C-5675-33EC-5EDE597EDB2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5882096">
            <a:extLst>
              <a:ext uri="{FF2B5EF4-FFF2-40B4-BE49-F238E27FC236}">
                <a16:creationId xmlns:a16="http://schemas.microsoft.com/office/drawing/2014/main" id="{2D090B98-D7A8-F42D-E433-367EAADD3F6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BB0C8BC-1A29-7FED-1764-9F6F8EDE38E8}"/>
              </a:ext>
            </a:extLst>
          </p:cNvPr>
          <p:cNvSpPr txBox="1"/>
          <p:nvPr/>
        </p:nvSpPr>
        <p:spPr>
          <a:xfrm>
            <a:off x="2888508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3" name="yt_shape_10483"/>
          <p:cNvSpPr txBox="1"/>
          <p:nvPr/>
        </p:nvSpPr>
        <p:spPr>
          <a:xfrm>
            <a:off x="540000" y="900000"/>
            <a:ext cx="87057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0484" name="yt_shape_10484"/>
          <p:cNvSpPr txBox="1"/>
          <p:nvPr/>
        </p:nvSpPr>
        <p:spPr>
          <a:xfrm>
            <a:off x="540000" y="1379303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485" name="yt_shape_10485"/>
          <p:cNvSpPr txBox="1"/>
          <p:nvPr/>
        </p:nvSpPr>
        <p:spPr>
          <a:xfrm>
            <a:off x="540000" y="1858606"/>
            <a:ext cx="933268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86" name="yt_shape_10486"/>
          <p:cNvSpPr txBox="1"/>
          <p:nvPr/>
        </p:nvSpPr>
        <p:spPr>
          <a:xfrm>
            <a:off x="540000" y="3298172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抛物线的顶点坐标为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487" name="yt_shape_10487"/>
          <p:cNvSpPr txBox="1"/>
          <p:nvPr/>
        </p:nvSpPr>
        <p:spPr>
          <a:xfrm>
            <a:off x="540000" y="3777475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" grpId="0" build="allAtOnce"/>
      <p:bldP spid="1048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" name="yt_shape_1048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轴的负半轴上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89" name="yt_shape_10489"/>
          <p:cNvSpPr txBox="1"/>
          <p:nvPr/>
        </p:nvSpPr>
        <p:spPr>
          <a:xfrm>
            <a:off x="540000" y="1859435"/>
            <a:ext cx="21368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490"/>
              <p:cNvSpPr txBox="1"/>
              <p:nvPr/>
            </p:nvSpPr>
            <p:spPr>
              <a:xfrm>
                <a:off x="540000" y="2491102"/>
                <a:ext cx="9127499" cy="17176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轴的负半轴上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4×1×1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−[−(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]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4×1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−(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0490" descr="{&quot;rangeId&quot;:1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9127499" cy="1717650"/>
              </a:xfrm>
              <a:prstGeom prst="rect">
                <a:avLst/>
              </a:prstGeom>
              <a:blipFill>
                <a:blip r:embed="rId2"/>
                <a:stretch>
                  <a:fillRect l="-2071" t="-3203" r="-1069" b="-10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92" name="yt_image_1049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59566" y="2491102"/>
            <a:ext cx="1892433" cy="177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" name="yt_shape_10494"/>
          <p:cNvSpPr txBox="1"/>
          <p:nvPr/>
        </p:nvSpPr>
        <p:spPr>
          <a:xfrm>
            <a:off x="540000" y="900000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495"/>
              <p:cNvSpPr txBox="1"/>
              <p:nvPr/>
            </p:nvSpPr>
            <p:spPr>
              <a:xfrm>
                <a:off x="540000" y="1531667"/>
                <a:ext cx="6633226" cy="35196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可知与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轴的交点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0495" descr="{&quot;rangeId&quot;:1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633226" cy="3519681"/>
              </a:xfrm>
              <a:prstGeom prst="rect">
                <a:avLst/>
              </a:prstGeom>
              <a:blipFill>
                <a:blip r:embed="rId2"/>
                <a:stretch>
                  <a:fillRect l="-2849" t="-1384" r="-1746" b="-20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97" name="yt_image_1049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59566" y="1531667"/>
            <a:ext cx="1892433" cy="177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" name="yt_shape_10499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36a963de-3a42-40e0-86e6-c738660a7484.png&quot;}"/>
            </a:endParaRPr>
          </a:p>
        </p:txBody>
      </p:sp>
      <p:sp>
        <p:nvSpPr>
          <p:cNvPr id="10500" name="yt_shape_10500"/>
          <p:cNvSpPr txBox="1"/>
          <p:nvPr/>
        </p:nvSpPr>
        <p:spPr>
          <a:xfrm>
            <a:off x="3172122" y="1415723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确定关于坐标轴对称的抛物线的函数表达式</a:t>
            </a:r>
          </a:p>
        </p:txBody>
      </p:sp>
      <p:sp>
        <p:nvSpPr>
          <p:cNvPr id="10501" name="yt_shape_10501"/>
          <p:cNvSpPr txBox="1"/>
          <p:nvPr/>
        </p:nvSpPr>
        <p:spPr>
          <a:xfrm>
            <a:off x="540119" y="1895026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决定抛物线的形状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决定抛物线的位置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所以无论是平移变换还是轴对称变换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只要求出抛物线的顶点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就可得到抛物线的函数表达式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02" name="yt_shape_10502"/>
          <p:cNvSpPr txBox="1"/>
          <p:nvPr/>
        </p:nvSpPr>
        <p:spPr>
          <a:xfrm>
            <a:off x="540119" y="33181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时有最大值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轴相交于点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5882354">
            <a:extLst>
              <a:ext uri="{FF2B5EF4-FFF2-40B4-BE49-F238E27FC236}">
                <a16:creationId xmlns:a16="http://schemas.microsoft.com/office/drawing/2014/main" id="{D544F0D5-428D-ECDB-3DDF-910D2993940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41260"/>
            <a:ext cx="5334064" cy="37791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" name="yt_shape_10503"/>
          <p:cNvSpPr txBox="1"/>
          <p:nvPr/>
        </p:nvSpPr>
        <p:spPr>
          <a:xfrm>
            <a:off x="540000" y="900000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求这条抛物线的表达式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504" name="yt_shape_10504"/>
          <p:cNvSpPr txBox="1"/>
          <p:nvPr/>
        </p:nvSpPr>
        <p:spPr>
          <a:xfrm>
            <a:off x="540000" y="1379303"/>
            <a:ext cx="718145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时有最大值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这条抛物线的表达式为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05" name="yt_shape_10505"/>
          <p:cNvSpPr txBox="1"/>
          <p:nvPr/>
        </p:nvSpPr>
        <p:spPr>
          <a:xfrm>
            <a:off x="540119" y="3299001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写出这条抛物线关于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轴对称的抛物线的表达式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并指出它的最大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506" name="yt_shape_10506"/>
          <p:cNvSpPr txBox="1"/>
          <p:nvPr/>
        </p:nvSpPr>
        <p:spPr>
          <a:xfrm>
            <a:off x="540000" y="4241956"/>
            <a:ext cx="952344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这条抛物线关于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轴对称的抛物线的顶点坐标为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所以抛物线的表达式为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有最小值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04" grpId="0" build="allAtOnce"/>
      <p:bldP spid="1050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7" name="yt_shape_10507"/>
          <p:cNvSpPr txBox="1"/>
          <p:nvPr/>
        </p:nvSpPr>
        <p:spPr>
          <a:xfrm>
            <a:off x="540000" y="900000"/>
            <a:ext cx="91803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08" name="yt_shape_10508"/>
          <p:cNvSpPr txBox="1"/>
          <p:nvPr/>
        </p:nvSpPr>
        <p:spPr>
          <a:xfrm>
            <a:off x="540000" y="1379303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求这个二次函数的表达式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09" name="yt_shape_10509"/>
              <p:cNvSpPr txBox="1"/>
              <p:nvPr/>
            </p:nvSpPr>
            <p:spPr>
              <a:xfrm>
                <a:off x="540119" y="1858606"/>
                <a:ext cx="11111999" cy="18017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的图象经过点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这个二次函数的表达式为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09" name="yt_shape_10509" descr="{&quot;rangeId&quot;:1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8606"/>
                <a:ext cx="11111999" cy="1801775"/>
              </a:xfrm>
              <a:prstGeom prst="rect">
                <a:avLst/>
              </a:prstGeom>
              <a:blipFill>
                <a:blip r:embed="rId2"/>
                <a:stretch>
                  <a:fillRect l="-1701" t="-3051" r="-1372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11" name="yt_shape_10511"/>
          <p:cNvSpPr txBox="1"/>
          <p:nvPr/>
        </p:nvSpPr>
        <p:spPr>
          <a:xfrm>
            <a:off x="540000" y="3711169"/>
            <a:ext cx="10446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求此抛物线关于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轴对称的抛物线向上平移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个单位后的抛物线的表达式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12" name="yt_shape_10512"/>
              <p:cNvSpPr txBox="1"/>
              <p:nvPr/>
            </p:nvSpPr>
            <p:spPr>
              <a:xfrm>
                <a:off x="540000" y="4190472"/>
                <a:ext cx="4198265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12" name="yt_shape_10512" descr="{&quot;rangeId&quot;:1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90472"/>
                <a:ext cx="4198265" cy="641201"/>
              </a:xfrm>
              <a:prstGeom prst="rect">
                <a:avLst/>
              </a:prstGeom>
              <a:blipFill>
                <a:blip r:embed="rId3"/>
                <a:stretch>
                  <a:fillRect l="-4506" r="-348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09" grpId="0" build="allAtOnce"/>
      <p:bldP spid="1051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0" name="yt_shape_10450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贵港市港北八一中学单元卷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的部分对应值如下表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0451" name="yt_table_10451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516691"/>
              </p:ext>
            </p:extLst>
          </p:nvPr>
        </p:nvGraphicFramePr>
        <p:xfrm>
          <a:off x="540000" y="1995319"/>
          <a:ext cx="11111996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15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46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46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398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98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398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3985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9094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453" name="yt_shape_10453"/>
          <p:cNvSpPr txBox="1"/>
          <p:nvPr/>
        </p:nvSpPr>
        <p:spPr>
          <a:xfrm>
            <a:off x="540000" y="3304078"/>
            <a:ext cx="67438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则此二次函数的表达式为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0520D1-89B2-1A43-4EEE-14ABCC9B8D3E}"/>
              </a:ext>
            </a:extLst>
          </p:cNvPr>
          <p:cNvSpPr txBox="1"/>
          <p:nvPr/>
        </p:nvSpPr>
        <p:spPr>
          <a:xfrm>
            <a:off x="4107589" y="3229525"/>
            <a:ext cx="2972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4" name="yt_shape_1045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求这个二次函数的表达式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55" name="yt_shape_10455"/>
              <p:cNvSpPr txBox="1"/>
              <p:nvPr/>
            </p:nvSpPr>
            <p:spPr>
              <a:xfrm>
                <a:off x="540000" y="1859435"/>
                <a:ext cx="6256713" cy="19613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这个二次函数的表达式为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55" name="yt_shape_10455" descr="{&quot;rangeId&quot;: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6256713" cy="1961371"/>
              </a:xfrm>
              <a:prstGeom prst="rect">
                <a:avLst/>
              </a:prstGeom>
              <a:blipFill>
                <a:blip r:embed="rId2"/>
                <a:stretch>
                  <a:fillRect l="-3021" b="-90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7" name="yt_shape_10457"/>
          <p:cNvSpPr txBox="1"/>
          <p:nvPr/>
        </p:nvSpPr>
        <p:spPr>
          <a:xfrm>
            <a:off x="540000" y="900000"/>
            <a:ext cx="907780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确定二次函数表达式</a:t>
            </a:r>
          </a:p>
        </p:txBody>
      </p:sp>
      <p:sp>
        <p:nvSpPr>
          <p:cNvPr id="10458" name="yt_shape_10458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合肥瑶海区校级期中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已知某抛物线与二次函数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的图象的开口大小相同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开口方向相反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且顶点坐标为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则该抛物线对应的函数表达式为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59" name="yt_table_1045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368430"/>
              </p:ext>
            </p:extLst>
          </p:nvPr>
        </p:nvGraphicFramePr>
        <p:xfrm>
          <a:off x="540000" y="2988802"/>
          <a:ext cx="4071938" cy="1697484"/>
        </p:xfrm>
        <a:graphic>
          <a:graphicData uri="http://schemas.openxmlformats.org/drawingml/2006/table">
            <a:tbl>
              <a:tblPr/>
              <a:tblGrid>
                <a:gridCol w="4071938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0"/>
                  </a:ext>
                </a:extLst>
              </a:tr>
            </a:tbl>
          </a:graphicData>
        </a:graphic>
      </p:graphicFrame>
      <p:pic>
        <p:nvPicPr>
          <p:cNvPr id="3" name="yt_shape_1683705882166">
            <a:extLst>
              <a:ext uri="{FF2B5EF4-FFF2-40B4-BE49-F238E27FC236}">
                <a16:creationId xmlns:a16="http://schemas.microsoft.com/office/drawing/2014/main" id="{47A03519-9AFF-8BD0-1571-730B3483C60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934AFC-78BA-8929-C030-0C50838CDF67}"/>
              </a:ext>
            </a:extLst>
          </p:cNvPr>
          <p:cNvSpPr txBox="1"/>
          <p:nvPr/>
        </p:nvSpPr>
        <p:spPr>
          <a:xfrm>
            <a:off x="1364508" y="23010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1" name="yt_shape_10461"/>
          <p:cNvSpPr txBox="1"/>
          <p:nvPr/>
        </p:nvSpPr>
        <p:spPr>
          <a:xfrm>
            <a:off x="540000" y="900000"/>
            <a:ext cx="109949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如图是某个二次函数的图象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根据图象可知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该二次函数的表达式是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63" name="yt_table_10463_skip" title="H_166.4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0436083"/>
                  </p:ext>
                </p:extLst>
              </p:nvPr>
            </p:nvGraphicFramePr>
            <p:xfrm>
              <a:off x="540000" y="1379303"/>
              <a:ext cx="3074988" cy="2114170"/>
            </p:xfrm>
            <a:graphic>
              <a:graphicData uri="http://schemas.openxmlformats.org/drawingml/2006/table">
                <a:tbl>
                  <a:tblPr/>
                  <a:tblGrid>
                    <a:gridCol w="3074988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463" name="yt_table_10463_skip" descr="{&quot;rangeId&quot;:7,&quot;type&quot;:&quot;Option&quot;,&quot;drawing&quot;:[&quot;yt_image_10462&quot;]}" title="H_166.4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0436083"/>
                  </p:ext>
                </p:extLst>
              </p:nvPr>
            </p:nvGraphicFramePr>
            <p:xfrm>
              <a:off x="540000" y="1379303"/>
              <a:ext cx="3074988" cy="2114170"/>
            </p:xfrm>
            <a:graphic>
              <a:graphicData uri="http://schemas.openxmlformats.org/drawingml/2006/table">
                <a:tbl>
                  <a:tblPr/>
                  <a:tblGrid>
                    <a:gridCol w="3074988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1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75000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462" name="yt_image_10462_skip" title="H_110.56819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304" y="1844824"/>
            <a:ext cx="1458853" cy="140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732E9D-C97E-4961-E278-70059EC3A13F}"/>
              </a:ext>
            </a:extLst>
          </p:cNvPr>
          <p:cNvSpPr txBox="1"/>
          <p:nvPr/>
        </p:nvSpPr>
        <p:spPr>
          <a:xfrm>
            <a:off x="10508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4" name="yt_shape_10464"/>
          <p:cNvSpPr txBox="1"/>
          <p:nvPr/>
        </p:nvSpPr>
        <p:spPr>
          <a:xfrm>
            <a:off x="540000" y="900000"/>
            <a:ext cx="9914574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确定二次函数表达式</a:t>
            </a:r>
          </a:p>
        </p:txBody>
      </p:sp>
      <p:sp>
        <p:nvSpPr>
          <p:cNvPr id="10465" name="yt_shape_10465"/>
          <p:cNvSpPr txBox="1"/>
          <p:nvPr/>
        </p:nvSpPr>
        <p:spPr>
          <a:xfrm>
            <a:off x="540119" y="1396872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轴交点的横坐标为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66" name="yt_table_1046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905884"/>
              </p:ext>
            </p:extLst>
          </p:nvPr>
        </p:nvGraphicFramePr>
        <p:xfrm>
          <a:off x="540000" y="2028539"/>
          <a:ext cx="6890068" cy="848742"/>
        </p:xfrm>
        <a:graphic>
          <a:graphicData uri="http://schemas.openxmlformats.org/drawingml/2006/table">
            <a:tbl>
              <a:tblPr/>
              <a:tblGrid>
                <a:gridCol w="3767455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3122613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"/>
                  </a:ext>
                </a:extLst>
              </a:tr>
            </a:tbl>
          </a:graphicData>
        </a:graphic>
      </p:graphicFrame>
      <p:sp>
        <p:nvSpPr>
          <p:cNvPr id="10468" name="yt_shape_10468"/>
          <p:cNvSpPr txBox="1"/>
          <p:nvPr/>
        </p:nvSpPr>
        <p:spPr>
          <a:xfrm>
            <a:off x="540119" y="29278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二次函数图象过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轴正半轴上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求二次函数的表达式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469" name="yt_image_10469">
            <a:extLst>
              <a:ext uri="">
                <a16:creationId xmlns:p14="http://schemas.microsoft.com/office/powerpoint/2010/main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5470" y="4039680"/>
            <a:ext cx="1841058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882245">
            <a:extLst>
              <a:ext uri="{FF2B5EF4-FFF2-40B4-BE49-F238E27FC236}">
                <a16:creationId xmlns:a16="http://schemas.microsoft.com/office/drawing/2014/main" id="{BF915613-1891-99A1-EA72-A1281735842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CFE904-8894-7CCE-84AE-87AECC8C7066}"/>
              </a:ext>
            </a:extLst>
          </p:cNvPr>
          <p:cNvSpPr txBox="1"/>
          <p:nvPr/>
        </p:nvSpPr>
        <p:spPr>
          <a:xfrm>
            <a:off x="10643446" y="135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71" name="yt_shape_10471"/>
              <p:cNvSpPr txBox="1"/>
              <p:nvPr/>
            </p:nvSpPr>
            <p:spPr>
              <a:xfrm>
                <a:off x="540000" y="900000"/>
                <a:ext cx="5517536" cy="46930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设二次函数的表达式为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二次函数图象过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71" name="yt_shape_10471" descr="{&quot;rangeId&quot;:2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17536" cy="4693016"/>
              </a:xfrm>
              <a:prstGeom prst="rect">
                <a:avLst/>
              </a:prstGeom>
              <a:blipFill>
                <a:blip r:embed="rId2"/>
                <a:stretch>
                  <a:fillRect l="-3425" t="-1170" r="-2320" b="-13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4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4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4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7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74" name="yt_shape_10474"/>
              <p:cNvSpPr txBox="1"/>
              <p:nvPr/>
            </p:nvSpPr>
            <p:spPr>
              <a:xfrm>
                <a:off x="551385" y="1294229"/>
                <a:ext cx="10801200" cy="16022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到抛物线的对称轴的距离等于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则抛物线的函数表达式为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474" name="yt_shape_104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5" y="1294229"/>
                <a:ext cx="10801200" cy="1602233"/>
              </a:xfrm>
              <a:prstGeom prst="rect">
                <a:avLst/>
              </a:prstGeom>
              <a:blipFill>
                <a:blip r:embed="rId2"/>
                <a:stretch>
                  <a:fillRect l="-1693" t="-4183" b="-4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C820550-C541-2F5D-3111-19A7812D32AC}"/>
                  </a:ext>
                </a:extLst>
              </p:cNvPr>
              <p:cNvSpPr txBox="1"/>
              <p:nvPr/>
            </p:nvSpPr>
            <p:spPr>
              <a:xfrm>
                <a:off x="1101321" y="2094600"/>
                <a:ext cx="4620323" cy="678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en-US" altLang="zh-CN" sz="2400" i="1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C820550-C541-2F5D-3111-19A7812D32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321" y="2094600"/>
                <a:ext cx="4620323" cy="678003"/>
              </a:xfrm>
              <a:prstGeom prst="rect">
                <a:avLst/>
              </a:prstGeom>
              <a:blipFill>
                <a:blip r:embed="rId3"/>
                <a:stretch>
                  <a:fillRect l="-2111" b="-1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0473">
            <a:extLst>
              <a:ext uri="{FF2B5EF4-FFF2-40B4-BE49-F238E27FC236}">
                <a16:creationId xmlns:a16="http://schemas.microsoft.com/office/drawing/2014/main" id="{555A5DD9-70D5-DC9E-938E-07247E0FB015}"/>
              </a:ext>
            </a:extLst>
          </p:cNvPr>
          <p:cNvSpPr txBox="1"/>
          <p:nvPr/>
        </p:nvSpPr>
        <p:spPr>
          <a:xfrm>
            <a:off x="551384" y="764704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抛物线的对称轴位置没确定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容易漏解而出错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6" name="yt_shape_10476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a5fd055f-cf94-42c3-bda3-89373db0a6b4.png&quot;}"/>
            </a:endParaRPr>
          </a:p>
        </p:txBody>
      </p:sp>
      <p:sp>
        <p:nvSpPr>
          <p:cNvPr id="10477" name="yt_shape_10477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求该抛物线的表达式为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78" name="yt_table_1047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739648"/>
              </p:ext>
            </p:extLst>
          </p:nvPr>
        </p:nvGraphicFramePr>
        <p:xfrm>
          <a:off x="540000" y="2764510"/>
          <a:ext cx="6297930" cy="848742"/>
        </p:xfrm>
        <a:graphic>
          <a:graphicData uri="http://schemas.openxmlformats.org/drawingml/2006/table">
            <a:tbl>
              <a:tblPr/>
              <a:tblGrid>
                <a:gridCol w="3615055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  <a:gridCol w="2682875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</a:tbl>
          </a:graphicData>
        </a:graphic>
      </p:graphicFrame>
      <p:sp>
        <p:nvSpPr>
          <p:cNvPr id="10480" name="yt_shape_10480"/>
          <p:cNvSpPr txBox="1"/>
          <p:nvPr/>
        </p:nvSpPr>
        <p:spPr>
          <a:xfrm>
            <a:off x="540119" y="36638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如果抛物线经过点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则这条抛物线的表达式是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81" name="yt_table_10481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528147"/>
              </p:ext>
            </p:extLst>
          </p:nvPr>
        </p:nvGraphicFramePr>
        <p:xfrm>
          <a:off x="540000" y="4775651"/>
          <a:ext cx="4713288" cy="1697484"/>
        </p:xfrm>
        <a:graphic>
          <a:graphicData uri="http://schemas.openxmlformats.org/drawingml/2006/table">
            <a:tbl>
              <a:tblPr/>
              <a:tblGrid>
                <a:gridCol w="4713288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</a:tbl>
          </a:graphicData>
        </a:graphic>
      </p:graphicFrame>
      <p:pic>
        <p:nvPicPr>
          <p:cNvPr id="3" name="yt_shape_1683705882315">
            <a:extLst>
              <a:ext uri="{FF2B5EF4-FFF2-40B4-BE49-F238E27FC236}">
                <a16:creationId xmlns:a16="http://schemas.microsoft.com/office/drawing/2014/main" id="{296EB943-6FB1-379B-09EE-F9BF2512E13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A82975-833F-2226-9A67-F64B2139142A}"/>
              </a:ext>
            </a:extLst>
          </p:cNvPr>
          <p:cNvSpPr txBox="1"/>
          <p:nvPr/>
        </p:nvSpPr>
        <p:spPr>
          <a:xfrm>
            <a:off x="1059708" y="20813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991ACD-22E6-6534-5DD7-9501A2ED8A28}"/>
              </a:ext>
            </a:extLst>
          </p:cNvPr>
          <p:cNvSpPr txBox="1"/>
          <p:nvPr/>
        </p:nvSpPr>
        <p:spPr>
          <a:xfrm>
            <a:off x="4107708" y="40925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1701</Words>
  <Application>Microsoft Office PowerPoint</Application>
  <PresentationFormat>宽屏</PresentationFormat>
  <Paragraphs>117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45</cp:revision>
  <dcterms:created xsi:type="dcterms:W3CDTF">2023-05-05T05:33:04Z</dcterms:created>
  <dcterms:modified xsi:type="dcterms:W3CDTF">2023-05-12T04:29:14Z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