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1" r:id="rId3"/>
    <p:sldId id="372" r:id="rId4"/>
    <p:sldId id="365" r:id="rId5"/>
    <p:sldId id="373" r:id="rId6"/>
    <p:sldId id="367" r:id="rId7"/>
    <p:sldId id="374" r:id="rId8"/>
    <p:sldId id="379" r:id="rId9"/>
    <p:sldId id="369" r:id="rId10"/>
    <p:sldId id="376" r:id="rId11"/>
    <p:sldId id="377" r:id="rId12"/>
    <p:sldId id="378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04" autoAdjust="0"/>
  </p:normalViewPr>
  <p:slideViewPr>
    <p:cSldViewPr>
      <p:cViewPr varScale="1">
        <p:scale>
          <a:sx n="88" d="100"/>
          <a:sy n="88" d="100"/>
        </p:scale>
        <p:origin x="86" y="6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面积问题</a:t>
            </a:r>
          </a:p>
        </p:txBody>
      </p:sp>
      <p:sp>
        <p:nvSpPr>
          <p:cNvPr id="10917" name="yt_shape_10917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合肥市寿春中学月考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某社区决定把一块长为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的矩形空地建为居民健身广场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设计方案如图所示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阴影区域为绿化区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四块绿化区均为大小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形状都相同的矩形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空白区域为活动区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且四周的四个出口宽度相同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其宽度不小于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设绿化区较长边为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活动区的面积为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42422">
            <a:extLst>
              <a:ext uri="{FF2B5EF4-FFF2-40B4-BE49-F238E27FC236}">
                <a16:creationId xmlns:a16="http://schemas.microsoft.com/office/drawing/2014/main" id="{E8364453-1C2A-61B1-2C05-74CBE541212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pic>
        <p:nvPicPr>
          <p:cNvPr id="2" name="yt_image_10920">
            <a:extLst>
              <a:ext uri="{FF2B5EF4-FFF2-40B4-BE49-F238E27FC236}">
                <a16:creationId xmlns:a16="http://schemas.microsoft.com/office/drawing/2014/main" id="{EB8CA3EF-3C26-FFD7-E34B-2D73DBE1728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3447878"/>
            <a:ext cx="2114083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958"/>
              <p:cNvSpPr txBox="1"/>
              <p:nvPr/>
            </p:nvSpPr>
            <p:spPr>
              <a:xfrm>
                <a:off x="552867" y="1916832"/>
                <a:ext cx="7800071" cy="43114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设足球第一次落地之前的运动路线的函数表达式为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根据其过点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故足球第一次落地之前的运动路线的函数表达式为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第一次落地点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和守门员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67" y="1916832"/>
                <a:ext cx="7800071" cy="4311437"/>
              </a:xfrm>
              <a:prstGeom prst="rect">
                <a:avLst/>
              </a:prstGeom>
              <a:blipFill>
                <a:blip r:embed="rId2"/>
                <a:stretch>
                  <a:fillRect l="-2424" t="-2542" r="-469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60" name="yt_image_1096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3212976"/>
            <a:ext cx="3275928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957">
            <a:extLst>
              <a:ext uri="{FF2B5EF4-FFF2-40B4-BE49-F238E27FC236}">
                <a16:creationId xmlns:a16="http://schemas.microsoft.com/office/drawing/2014/main" id="{697EBE33-C9B4-39AD-57B9-B79CB1A233B4}"/>
              </a:ext>
            </a:extLst>
          </p:cNvPr>
          <p:cNvSpPr txBox="1"/>
          <p:nvPr/>
        </p:nvSpPr>
        <p:spPr>
          <a:xfrm>
            <a:off x="560431" y="1102553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求足球第一次落地之前的运动路线的函数表达式及第一次落地点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和守门员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要抢到第二个落点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他应再向前跑多少米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963"/>
              <p:cNvSpPr txBox="1"/>
              <p:nvPr/>
            </p:nvSpPr>
            <p:spPr>
              <a:xfrm>
                <a:off x="540119" y="2011799"/>
                <a:ext cx="7800071" cy="30108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设第一次落地之后的运动路线的函数表达式为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7800071" cy="3010824"/>
              </a:xfrm>
              <a:prstGeom prst="rect">
                <a:avLst/>
              </a:prstGeom>
              <a:blipFill>
                <a:blip r:embed="rId2"/>
                <a:stretch>
                  <a:fillRect l="-2424" t="-1619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65" name="yt_image_109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708920"/>
            <a:ext cx="3275928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95564DD-85D4-EB04-751C-053A75745656}"/>
                  </a:ext>
                </a:extLst>
              </p:cNvPr>
              <p:cNvSpPr txBox="1"/>
              <p:nvPr/>
            </p:nvSpPr>
            <p:spPr>
              <a:xfrm>
                <a:off x="540118" y="900000"/>
                <a:ext cx="5771905" cy="316169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他应从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点再往前跑的距离为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故他应再向前跑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95564DD-85D4-EB04-751C-053A75745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900000"/>
                <a:ext cx="5771905" cy="3161699"/>
              </a:xfrm>
              <a:prstGeom prst="rect">
                <a:avLst/>
              </a:prstGeom>
              <a:blipFill>
                <a:blip r:embed="rId2"/>
                <a:stretch>
                  <a:fillRect l="-3277" t="-1737" b="-501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919"/>
          <p:cNvSpPr txBox="1"/>
          <p:nvPr/>
        </p:nvSpPr>
        <p:spPr>
          <a:xfrm>
            <a:off x="566584" y="1404056"/>
            <a:ext cx="8961916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绿化区的宽为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个出口宽度相同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其宽度不小于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不大于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920" name="yt_image_109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8643" y="2564904"/>
            <a:ext cx="2114083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918">
            <a:extLst>
              <a:ext uri="{FF2B5EF4-FFF2-40B4-BE49-F238E27FC236}">
                <a16:creationId xmlns:a16="http://schemas.microsoft.com/office/drawing/2014/main" id="{40102F00-6640-26C1-4270-FEEBC5A4A7C2}"/>
              </a:ext>
            </a:extLst>
          </p:cNvPr>
          <p:cNvSpPr txBox="1"/>
          <p:nvPr/>
        </p:nvSpPr>
        <p:spPr>
          <a:xfrm>
            <a:off x="551384" y="908720"/>
            <a:ext cx="7641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2" name="yt_shape_10922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求活动区最大面积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923"/>
          <p:cNvSpPr txBox="1"/>
          <p:nvPr/>
        </p:nvSpPr>
        <p:spPr>
          <a:xfrm>
            <a:off x="540000" y="1531667"/>
            <a:ext cx="752129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故活动区的最大面积为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1404m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924" name="yt_image_109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7916" y="1531667"/>
            <a:ext cx="2114083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0927" name="yt_shape_10927"/>
          <p:cNvSpPr txBox="1"/>
          <p:nvPr/>
        </p:nvSpPr>
        <p:spPr>
          <a:xfrm>
            <a:off x="540119" y="134608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怀宁县期末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农技人员对培育的某一品种桃树进行研究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发现桃子成熟后一棵树上每个桃子质量大致相同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以每棵树上桃子的数量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为横坐标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桃子的平均质量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为纵坐标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在平面直角坐标系中描出对应的点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发现这些点大致分布在直线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附近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28" name="yt_shape_10928"/>
          <p:cNvSpPr txBox="1"/>
          <p:nvPr/>
        </p:nvSpPr>
        <p:spPr>
          <a:xfrm>
            <a:off x="540000" y="3265782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929"/>
              <p:cNvSpPr txBox="1"/>
              <p:nvPr/>
            </p:nvSpPr>
            <p:spPr>
              <a:xfrm>
                <a:off x="540000" y="3897449"/>
                <a:ext cx="7093288" cy="22273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0929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7449"/>
                <a:ext cx="7093288" cy="2227341"/>
              </a:xfrm>
              <a:prstGeom prst="rect">
                <a:avLst/>
              </a:prstGeom>
              <a:blipFill>
                <a:blip r:embed="rId2"/>
                <a:stretch>
                  <a:fillRect l="-2666" t="-4918" r="-1720" b="-3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31" name="yt_image_1093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1926" y="3661078"/>
            <a:ext cx="3408114" cy="273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942458">
            <a:extLst>
              <a:ext uri="{FF2B5EF4-FFF2-40B4-BE49-F238E27FC236}">
                <a16:creationId xmlns:a16="http://schemas.microsoft.com/office/drawing/2014/main" id="{F51E365C-246E-A053-69B3-4BEB737CF4A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3" name="yt_shape_10933"/>
              <p:cNvSpPr txBox="1"/>
              <p:nvPr/>
            </p:nvSpPr>
            <p:spPr>
              <a:xfrm>
                <a:off x="540119" y="900000"/>
                <a:ext cx="11111999" cy="15731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市场调研发现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这个品种每个桃子的平均价格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与平均质量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满足函数表达式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的情形下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求一棵树上桃子数量为多少时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该树上的桃子销售额最大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3" name="yt_shape_10933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3188"/>
              </a:xfrm>
              <a:prstGeom prst="rect">
                <a:avLst/>
              </a:prstGeom>
              <a:blipFill>
                <a:blip r:embed="rId2"/>
                <a:stretch>
                  <a:fillRect l="-1701" t="-3488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935"/>
              <p:cNvSpPr txBox="1"/>
              <p:nvPr/>
            </p:nvSpPr>
            <p:spPr>
              <a:xfrm>
                <a:off x="540119" y="2676340"/>
                <a:ext cx="7667885" cy="29892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设该树上的桃子销售额为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100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e>
                    </m: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+500</m:t>
                        </m:r>
                      </m:e>
                    </m: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桃子的销售额最大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935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76340"/>
                <a:ext cx="7667885" cy="2989216"/>
              </a:xfrm>
              <a:prstGeom prst="rect">
                <a:avLst/>
              </a:prstGeom>
              <a:blipFill>
                <a:blip r:embed="rId3"/>
                <a:stretch>
                  <a:fillRect l="-2466" t="-1633" r="-875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37" name="yt_image_109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5" y="2676340"/>
            <a:ext cx="3408114" cy="273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桥梁建筑问题</a:t>
            </a:r>
          </a:p>
        </p:txBody>
      </p:sp>
      <p:sp>
        <p:nvSpPr>
          <p:cNvPr id="10940" name="yt_shape_1094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施工队要修建一个横断面为抛物线的公路隧道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轴建立直角坐标系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41" name="yt_shape_10941"/>
          <p:cNvSpPr txBox="1"/>
          <p:nvPr/>
        </p:nvSpPr>
        <p:spPr>
          <a:xfrm>
            <a:off x="540000" y="2356307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及抛物线顶点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942"/>
          <p:cNvSpPr txBox="1"/>
          <p:nvPr/>
        </p:nvSpPr>
        <p:spPr>
          <a:xfrm>
            <a:off x="540000" y="2987974"/>
            <a:ext cx="4906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943" name="yt_image_1094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3381" y="2987974"/>
            <a:ext cx="2058618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942490">
            <a:extLst>
              <a:ext uri="{FF2B5EF4-FFF2-40B4-BE49-F238E27FC236}">
                <a16:creationId xmlns:a16="http://schemas.microsoft.com/office/drawing/2014/main" id="{338D412B-61CA-EAAA-587F-4D91C95262D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5" name="yt_shape_10945"/>
          <p:cNvSpPr txBox="1"/>
          <p:nvPr/>
        </p:nvSpPr>
        <p:spPr>
          <a:xfrm>
            <a:off x="540000" y="900000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求出这条抛物线的函数表达式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946"/>
              <p:cNvSpPr txBox="1"/>
              <p:nvPr/>
            </p:nvSpPr>
            <p:spPr>
              <a:xfrm>
                <a:off x="540000" y="1531667"/>
                <a:ext cx="6968254" cy="3444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图象经过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这条抛物线的函数表达式为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946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968254" cy="3444213"/>
              </a:xfrm>
              <a:prstGeom prst="rect">
                <a:avLst/>
              </a:prstGeom>
              <a:blipFill>
                <a:blip r:embed="rId2"/>
                <a:stretch>
                  <a:fillRect l="-2712" t="-1416" r="-1662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48" name="yt_image_109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3381" y="1531667"/>
            <a:ext cx="2058618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950">
            <a:extLst>
              <a:ext uri="{FF2B5EF4-FFF2-40B4-BE49-F238E27FC236}">
                <a16:creationId xmlns:a16="http://schemas.microsoft.com/office/drawing/2014/main" id="{3DC1DF9B-507A-D945-0A55-5CA653E515F3}"/>
              </a:ext>
            </a:extLst>
          </p:cNvPr>
          <p:cNvSpPr txBox="1"/>
          <p:nvPr/>
        </p:nvSpPr>
        <p:spPr>
          <a:xfrm>
            <a:off x="540000" y="98072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施工队计划在隧道门口搭建一个矩形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脚手架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点在抛物线上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点在地面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为了筹备材料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脚手架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三根木杆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的长度之和的最大值是多少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请你帮施工队计算一下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0953">
            <a:extLst>
              <a:ext uri="{FF2B5EF4-FFF2-40B4-BE49-F238E27FC236}">
                <a16:creationId xmlns:a16="http://schemas.microsoft.com/office/drawing/2014/main" id="{9887BE4A-B98C-5FFC-96F2-6C06FD8B77F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348880"/>
            <a:ext cx="2058618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951">
                <a:extLst>
                  <a:ext uri="{FF2B5EF4-FFF2-40B4-BE49-F238E27FC236}">
                    <a16:creationId xmlns:a16="http://schemas.microsoft.com/office/drawing/2014/main" id="{10A62649-4414-8614-9553-23F65582DEC8}"/>
                  </a:ext>
                </a:extLst>
              </p:cNvPr>
              <p:cNvSpPr txBox="1"/>
              <p:nvPr/>
            </p:nvSpPr>
            <p:spPr>
              <a:xfrm>
                <a:off x="540001" y="2204864"/>
                <a:ext cx="9228408" cy="43109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根据抛物线的轴对称性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的长度之和最大值为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951">
                <a:extLst>
                  <a:ext uri="{FF2B5EF4-FFF2-40B4-BE49-F238E27FC236}">
                    <a16:creationId xmlns:a16="http://schemas.microsoft.com/office/drawing/2014/main" id="{10A62649-4414-8614-9553-23F65582D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204864"/>
                <a:ext cx="9228408" cy="4310988"/>
              </a:xfrm>
              <a:prstGeom prst="rect">
                <a:avLst/>
              </a:prstGeom>
              <a:blipFill>
                <a:blip r:embed="rId3"/>
                <a:stretch>
                  <a:fillRect l="-2049" t="-2687" r="-1917" b="-3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839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5" name="yt_shape_10955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运动问题</a:t>
            </a:r>
          </a:p>
        </p:txBody>
      </p:sp>
      <p:sp>
        <p:nvSpPr>
          <p:cNvPr id="10956" name="yt_shape_10956"/>
          <p:cNvSpPr txBox="1"/>
          <p:nvPr/>
        </p:nvSpPr>
        <p:spPr>
          <a:xfrm>
            <a:off x="540119" y="1396872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扶绥县期末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在一次足球比赛中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守门员在地面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处将球踢出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一运动员在离守门员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处发现球在自己头上的正上方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米处达到最高点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球落地后又一次弹起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据实验测算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足球在空中运行的路线是一条抛物线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在草坪上弹起后的抛物线与原来的抛物线形状相同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最大高度减少到原来最大高度的一半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42525">
            <a:extLst>
              <a:ext uri="{FF2B5EF4-FFF2-40B4-BE49-F238E27FC236}">
                <a16:creationId xmlns:a16="http://schemas.microsoft.com/office/drawing/2014/main" id="{E02D3CFC-9453-C433-E3FE-01C91B33E3F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pic>
        <p:nvPicPr>
          <p:cNvPr id="2" name="yt_image_10960">
            <a:extLst>
              <a:ext uri="{FF2B5EF4-FFF2-40B4-BE49-F238E27FC236}">
                <a16:creationId xmlns:a16="http://schemas.microsoft.com/office/drawing/2014/main" id="{A803D488-83B1-758D-F5E4-6BC412C9175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3501008"/>
            <a:ext cx="3275928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1481</Words>
  <Application>Microsoft Office PowerPoint</Application>
  <PresentationFormat>宽屏</PresentationFormat>
  <Paragraphs>68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