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77" r:id="rId4"/>
    <p:sldId id="366" r:id="rId5"/>
    <p:sldId id="367" r:id="rId6"/>
    <p:sldId id="368" r:id="rId7"/>
    <p:sldId id="370" r:id="rId8"/>
    <p:sldId id="372" r:id="rId9"/>
    <p:sldId id="373" r:id="rId10"/>
    <p:sldId id="374" r:id="rId11"/>
    <p:sldId id="379" r:id="rId12"/>
    <p:sldId id="380" r:id="rId13"/>
    <p:sldId id="376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2" name="yt_shape_1067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bb139bc-82f7-4380-b3f1-4ac2c03c386d.png&quot;}"/>
            </a:endParaRPr>
          </a:p>
        </p:txBody>
      </p:sp>
      <p:sp>
        <p:nvSpPr>
          <p:cNvPr id="10673" name="yt_shape_10673"/>
          <p:cNvSpPr txBox="1"/>
          <p:nvPr/>
        </p:nvSpPr>
        <p:spPr>
          <a:xfrm>
            <a:off x="540000" y="1670985"/>
            <a:ext cx="61042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利用二次函数求图形面积的最值</a:t>
            </a:r>
          </a:p>
        </p:txBody>
      </p:sp>
      <p:sp>
        <p:nvSpPr>
          <p:cNvPr id="10674" name="yt_shape_10674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已知一个直角三角形两直角边之和为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则这个直角三角形的最大面积为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75" name="yt_table_1067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430957"/>
              </p:ext>
            </p:extLst>
          </p:nvPr>
        </p:nvGraphicFramePr>
        <p:xfrm>
          <a:off x="540000" y="3279656"/>
          <a:ext cx="9914891" cy="424371"/>
        </p:xfrm>
        <a:graphic>
          <a:graphicData uri="http://schemas.openxmlformats.org/drawingml/2006/table">
            <a:tbl>
              <a:tblPr/>
              <a:tblGrid>
                <a:gridCol w="2641918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2624455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  <a:gridCol w="2776855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  <p:pic>
        <p:nvPicPr>
          <p:cNvPr id="3" name="yt_shape_1683705905653">
            <a:extLst>
              <a:ext uri="{FF2B5EF4-FFF2-40B4-BE49-F238E27FC236}">
                <a16:creationId xmlns:a16="http://schemas.microsoft.com/office/drawing/2014/main" id="{903C0273-8039-D292-3799-8D3271A792B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905670">
            <a:extLst>
              <a:ext uri="{FF2B5EF4-FFF2-40B4-BE49-F238E27FC236}">
                <a16:creationId xmlns:a16="http://schemas.microsoft.com/office/drawing/2014/main" id="{7DB92499-6524-5BBB-502D-000238FCB7E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F9A63F-B331-7393-F19C-32353962E6A2}"/>
              </a:ext>
            </a:extLst>
          </p:cNvPr>
          <p:cNvSpPr txBox="1"/>
          <p:nvPr/>
        </p:nvSpPr>
        <p:spPr>
          <a:xfrm>
            <a:off x="4107708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1" name="yt_shape_1072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8bf33cb-d177-4229-932b-c192ce7419f9.png&quot;}"/>
            </a:endParaRPr>
          </a:p>
        </p:txBody>
      </p:sp>
      <p:sp>
        <p:nvSpPr>
          <p:cNvPr id="10722" name="yt_shape_10722"/>
          <p:cNvSpPr txBox="1"/>
          <p:nvPr/>
        </p:nvSpPr>
        <p:spPr>
          <a:xfrm>
            <a:off x="540119" y="1661816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合肥市四十六中模拟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某住宅小区有一块矩形场地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开发商准备对这块地进行绿化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分别设计了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①②③④⑤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五块地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两块形状大小完全相同的正方形地用来种花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两块形状大小完全相同的矩形地用来铺设草坪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用来养殖观赏鱼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905754">
            <a:extLst>
              <a:ext uri="{FF2B5EF4-FFF2-40B4-BE49-F238E27FC236}">
                <a16:creationId xmlns:a16="http://schemas.microsoft.com/office/drawing/2014/main" id="{1BEB45CC-D78A-C786-88C0-87E22B2A64E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2" name="yt_image_10725">
            <a:extLst>
              <a:ext uri="{FF2B5EF4-FFF2-40B4-BE49-F238E27FC236}">
                <a16:creationId xmlns:a16="http://schemas.microsoft.com/office/drawing/2014/main" id="{64FFB09D-BB2E-76E3-D00F-A51D076E8A71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3490" y="4534020"/>
            <a:ext cx="2305020" cy="179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724"/>
          <p:cNvSpPr txBox="1"/>
          <p:nvPr/>
        </p:nvSpPr>
        <p:spPr>
          <a:xfrm>
            <a:off x="540119" y="1911113"/>
            <a:ext cx="877097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和正方形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JKCI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形状大小完全相同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GHID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和矩形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EBKL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形状大小完全相同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FL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LJ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LJHF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FL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LJ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725" name="yt_image_107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6861" y="2060848"/>
            <a:ext cx="2305020" cy="179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723">
            <a:extLst>
              <a:ext uri="{FF2B5EF4-FFF2-40B4-BE49-F238E27FC236}">
                <a16:creationId xmlns:a16="http://schemas.microsoft.com/office/drawing/2014/main" id="{B9BB3166-BEC4-421F-16B3-85021080EBB1}"/>
              </a:ext>
            </a:extLst>
          </p:cNvPr>
          <p:cNvSpPr txBox="1"/>
          <p:nvPr/>
        </p:nvSpPr>
        <p:spPr>
          <a:xfrm>
            <a:off x="540000" y="98072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设养殖观赏鱼用地矩形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LJHF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7" name="yt_shape_10727"/>
          <p:cNvSpPr txBox="1"/>
          <p:nvPr/>
        </p:nvSpPr>
        <p:spPr>
          <a:xfrm>
            <a:off x="540000" y="900000"/>
            <a:ext cx="68736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求养殖观赏鱼用地矩形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LJHF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728"/>
          <p:cNvSpPr txBox="1"/>
          <p:nvPr/>
        </p:nvSpPr>
        <p:spPr>
          <a:xfrm>
            <a:off x="540000" y="1531667"/>
            <a:ext cx="813684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取得最大值为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故养殖观赏鱼用地矩形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LJHF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面积的最大值为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729" name="yt_image_107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6979" y="1531667"/>
            <a:ext cx="2305020" cy="179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1" name="yt_shape_10731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cef5b6c0-6afe-4aa8-8ba2-9d9078a074bd.png&quot;}"/>
            </a:endParaRPr>
          </a:p>
        </p:txBody>
      </p:sp>
      <p:sp>
        <p:nvSpPr>
          <p:cNvPr id="10732" name="yt_shape_10732"/>
          <p:cNvSpPr txBox="1"/>
          <p:nvPr/>
        </p:nvSpPr>
        <p:spPr>
          <a:xfrm>
            <a:off x="540000" y="1370134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当顶点坐标在自变量取值范围内时，最值就在顶点处取得；当顶点坐标不在自变量的取值范围内时，则需根据二次函数的增减性结合自变量的取值范围来取最值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905780">
            <a:extLst>
              <a:ext uri="{FF2B5EF4-FFF2-40B4-BE49-F238E27FC236}">
                <a16:creationId xmlns:a16="http://schemas.microsoft.com/office/drawing/2014/main" id="{05364799-1D42-78F7-388D-913AEA86478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7" name="yt_shape_1067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平果市模拟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78" name="yt_shape_10678"/>
          <p:cNvSpPr txBox="1"/>
          <p:nvPr/>
        </p:nvSpPr>
        <p:spPr>
          <a:xfrm>
            <a:off x="540000" y="1859435"/>
            <a:ext cx="106054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679"/>
              <p:cNvSpPr txBox="1"/>
              <p:nvPr/>
            </p:nvSpPr>
            <p:spPr>
              <a:xfrm>
                <a:off x="540000" y="2491102"/>
                <a:ext cx="6820778" cy="3237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平行四边形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0679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6820778" cy="3237425"/>
              </a:xfrm>
              <a:prstGeom prst="rect">
                <a:avLst/>
              </a:prstGeom>
              <a:blipFill>
                <a:blip r:embed="rId2"/>
                <a:stretch>
                  <a:fillRect l="-2773" t="-1695" r="-1878" b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81" name="yt_image_1068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1508" y="2526376"/>
            <a:ext cx="2278054" cy="90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0683">
            <a:extLst>
              <a:ext uri="{FF2B5EF4-FFF2-40B4-BE49-F238E27FC236}">
                <a16:creationId xmlns:a16="http://schemas.microsoft.com/office/drawing/2014/main" id="{F3172310-F5DD-C46B-AC23-C5D28529B34F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0336" y="4872519"/>
            <a:ext cx="2160399" cy="85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5" name="yt_shape_10685"/>
          <p:cNvSpPr txBox="1"/>
          <p:nvPr/>
        </p:nvSpPr>
        <p:spPr>
          <a:xfrm>
            <a:off x="479376" y="925125"/>
            <a:ext cx="64280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取什么值时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686"/>
              <p:cNvSpPr txBox="1"/>
              <p:nvPr/>
            </p:nvSpPr>
            <p:spPr>
              <a:xfrm>
                <a:off x="479376" y="1556792"/>
                <a:ext cx="6865662" cy="13168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6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556792"/>
                <a:ext cx="6865662" cy="1316899"/>
              </a:xfrm>
              <a:prstGeom prst="rect">
                <a:avLst/>
              </a:prstGeom>
              <a:blipFill>
                <a:blip r:embed="rId2"/>
                <a:stretch>
                  <a:fillRect l="-2753" r="-1687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88" name="yt_image_1068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3321" y="1556792"/>
            <a:ext cx="2278054" cy="90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常青钢窗厂要利用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米长的钢材制成如图所示的窗子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求长与宽分别为多少时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此窗子的面积最大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最大面积是多少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0691" name="yt_image_1069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433348"/>
            <a:ext cx="1627507" cy="199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693">
                <a:extLst>
                  <a:ext uri="{FF2B5EF4-FFF2-40B4-BE49-F238E27FC236}">
                    <a16:creationId xmlns:a16="http://schemas.microsoft.com/office/drawing/2014/main" id="{26667337-85ED-73CA-DA00-8F1B39E7E796}"/>
                  </a:ext>
                </a:extLst>
              </p:cNvPr>
              <p:cNvSpPr txBox="1"/>
              <p:nvPr/>
            </p:nvSpPr>
            <p:spPr>
              <a:xfrm>
                <a:off x="531937" y="2060398"/>
                <a:ext cx="9541073" cy="41049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设窗子的宽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窗子的长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窗子的面积为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平方米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故窗子的长为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宽为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窗子的面积最大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最大面积是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平方米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693">
                <a:extLst>
                  <a:ext uri="{FF2B5EF4-FFF2-40B4-BE49-F238E27FC236}">
                    <a16:creationId xmlns:a16="http://schemas.microsoft.com/office/drawing/2014/main" id="{26667337-85ED-73CA-DA00-8F1B39E7E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937" y="2060398"/>
                <a:ext cx="9541073" cy="4104906"/>
              </a:xfrm>
              <a:prstGeom prst="rect">
                <a:avLst/>
              </a:prstGeom>
              <a:blipFill>
                <a:blip r:embed="rId3"/>
                <a:stretch>
                  <a:fillRect l="-1917" t="-1337" r="-1022" b="-3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5" name="yt_shape_1069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合肥包河区校级月考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岗集中学某社团小组准备围建一个矩形生物苗圃园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其中一边靠墙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另外三边用长为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米的篱笆围成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已知墙长为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设这个苗圃垂直于墙的一边的长为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96" name="yt_shape_10696"/>
          <p:cNvSpPr txBox="1"/>
          <p:nvPr/>
        </p:nvSpPr>
        <p:spPr>
          <a:xfrm>
            <a:off x="540119" y="233956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若平行于墙的一边的长为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的函数表达式及自变量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0697"/>
          <p:cNvSpPr txBox="1"/>
          <p:nvPr/>
        </p:nvSpPr>
        <p:spPr>
          <a:xfrm>
            <a:off x="540000" y="3434885"/>
            <a:ext cx="4717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698" name="yt_image_106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2451" y="3434885"/>
            <a:ext cx="2089548" cy="101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00" name="yt_shape_10700"/>
          <p:cNvSpPr txBox="1"/>
          <p:nvPr/>
        </p:nvSpPr>
        <p:spPr>
          <a:xfrm>
            <a:off x="540119" y="4500217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设这个苗圃园的面积为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0701"/>
          <p:cNvSpPr txBox="1"/>
          <p:nvPr/>
        </p:nvSpPr>
        <p:spPr>
          <a:xfrm>
            <a:off x="540000" y="5595536"/>
            <a:ext cx="727102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4" name="yt_shape_10704"/>
          <p:cNvSpPr txBox="1"/>
          <p:nvPr/>
        </p:nvSpPr>
        <p:spPr>
          <a:xfrm>
            <a:off x="540000" y="90000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二次函数最值问题未与实际问题相结合</a:t>
            </a:r>
          </a:p>
        </p:txBody>
      </p:sp>
      <p:sp>
        <p:nvSpPr>
          <p:cNvPr id="2" name="yt_shape_10705">
            <a:extLst>
              <a:ext uri="{FF2B5EF4-FFF2-40B4-BE49-F238E27FC236}">
                <a16:creationId xmlns:a16="http://schemas.microsoft.com/office/drawing/2014/main" id="{24AA7A76-26C6-17BB-CB23-0F300E3A9BD1}"/>
              </a:ext>
            </a:extLst>
          </p:cNvPr>
          <p:cNvSpPr txBox="1"/>
          <p:nvPr/>
        </p:nvSpPr>
        <p:spPr>
          <a:xfrm>
            <a:off x="548059" y="142894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在美化校园的活动中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某兴趣小组想借助如图所示的直角墙角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两边足够长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长的篱笆围成一个矩形花园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篱笆只围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处有一棵树与墙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要将这棵树围在花园内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含边界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不考虑树的粗细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则花园面积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image_10706">
            <a:extLst>
              <a:ext uri="{FF2B5EF4-FFF2-40B4-BE49-F238E27FC236}">
                <a16:creationId xmlns:a16="http://schemas.microsoft.com/office/drawing/2014/main" id="{6C8FC18A-FE69-27F3-15C4-76E06E0275F4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5309" y="3501008"/>
            <a:ext cx="1917261" cy="143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AA8DE33-D507-3CDA-271B-E7F0A32A32F2}"/>
              </a:ext>
            </a:extLst>
          </p:cNvPr>
          <p:cNvSpPr txBox="1"/>
          <p:nvPr/>
        </p:nvSpPr>
        <p:spPr>
          <a:xfrm>
            <a:off x="8840047" y="280860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8" name="yt_shape_1070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c5527b8-1a5c-4c11-b9b9-6822ad2af842.png&quot;}"/>
            </a:endParaRPr>
          </a:p>
        </p:txBody>
      </p:sp>
      <p:sp>
        <p:nvSpPr>
          <p:cNvPr id="10709" name="yt_shape_10709"/>
          <p:cNvSpPr txBox="1"/>
          <p:nvPr/>
        </p:nvSpPr>
        <p:spPr>
          <a:xfrm>
            <a:off x="540119" y="165271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两点分别从点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那么经过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的面积最小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710" name="yt_image_107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6330" y="3724773"/>
            <a:ext cx="1679338" cy="113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905724">
            <a:extLst>
              <a:ext uri="{FF2B5EF4-FFF2-40B4-BE49-F238E27FC236}">
                <a16:creationId xmlns:a16="http://schemas.microsoft.com/office/drawing/2014/main" id="{525D5180-E170-AD1C-91E5-D8271E89ED8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016C77-7E69-F94F-2D48-57290F923D76}"/>
              </a:ext>
            </a:extLst>
          </p:cNvPr>
          <p:cNvSpPr txBox="1"/>
          <p:nvPr/>
        </p:nvSpPr>
        <p:spPr>
          <a:xfrm>
            <a:off x="1364508" y="303236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2" name="yt_shape_1071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安庆市模拟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某农场拟建两间矩形饲养室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一面靠现有墙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墙足够长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中间用一道墙隔开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并在如图所示的三处各留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宽的门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已知计划中的材料可建墙体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不包括门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则能建成的饲养室面积最大为多少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0713" name="yt_image_107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3393" y="2491930"/>
            <a:ext cx="1985212" cy="110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5" name="yt_shape_10715"/>
          <p:cNvSpPr txBox="1"/>
          <p:nvPr/>
        </p:nvSpPr>
        <p:spPr>
          <a:xfrm>
            <a:off x="540000" y="3645370"/>
            <a:ext cx="1041150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设垂直于墙的材料长为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则平行于墙的材料长为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则总面积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故饲养室的最大面积为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6" name="yt_shape_10716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百色市模拟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从一张矩形纸较短的边上找一点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剪下两个正方形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它们的边长分别是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要使剪下的两个正方形的面积和最小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应选在何处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0717" name="yt_image_1071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4243" y="2475451"/>
            <a:ext cx="2403513" cy="145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19" name="yt_shape_10719"/>
              <p:cNvSpPr txBox="1"/>
              <p:nvPr/>
            </p:nvSpPr>
            <p:spPr>
              <a:xfrm>
                <a:off x="540000" y="3980030"/>
                <a:ext cx="10068462" cy="24000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剪下的两个正方形的面积之和为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取得最小值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故要使剪下的两个正方形的面积和最小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应选在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的中点处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19" name="yt_shape_10719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0030"/>
                <a:ext cx="10068462" cy="2400016"/>
              </a:xfrm>
              <a:prstGeom prst="rect">
                <a:avLst/>
              </a:prstGeom>
              <a:blipFill>
                <a:blip r:embed="rId3"/>
                <a:stretch>
                  <a:fillRect l="-1878" t="-2284" r="-969" b="-6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1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1520</Words>
  <Application>Microsoft Office PowerPoint</Application>
  <PresentationFormat>宽屏</PresentationFormat>
  <Paragraphs>68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NEU-BZ-S92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48</cp:revision>
  <dcterms:created xsi:type="dcterms:W3CDTF">2023-05-05T05:33:04Z</dcterms:created>
  <dcterms:modified xsi:type="dcterms:W3CDTF">2023-05-12T04:33:19Z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