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89" r:id="rId2"/>
    <p:sldId id="364" r:id="rId3"/>
    <p:sldId id="368" r:id="rId4"/>
    <p:sldId id="371" r:id="rId5"/>
    <p:sldId id="375" r:id="rId6"/>
    <p:sldId id="377" r:id="rId7"/>
    <p:sldId id="380" r:id="rId8"/>
    <p:sldId id="381" r:id="rId9"/>
    <p:sldId id="385" r:id="rId10"/>
    <p:sldId id="386" r:id="rId11"/>
    <p:sldId id="390" r:id="rId12"/>
    <p:sldId id="391" r:id="rId13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8" d="100"/>
          <a:sy n="88" d="100"/>
        </p:scale>
        <p:origin x="86" y="6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5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bin"/><Relationship Id="rId2" Type="http://schemas.openxmlformats.org/officeDocument/2006/relationships/image" Target="../media/image40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7" Type="http://schemas.openxmlformats.org/officeDocument/2006/relationships/image" Target="../media/image16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bin"/><Relationship Id="rId2" Type="http://schemas.openxmlformats.org/officeDocument/2006/relationships/image" Target="../media/image20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4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0.png"/><Relationship Id="rId2" Type="http://schemas.openxmlformats.org/officeDocument/2006/relationships/image" Target="../media/image33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3054" name="yt_table_13054" title="H_373.1501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83123966"/>
                  </p:ext>
                </p:extLst>
              </p:nvPr>
            </p:nvGraphicFramePr>
            <p:xfrm>
              <a:off x="540001" y="2118993"/>
              <a:ext cx="11111998" cy="4407854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630132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60424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60424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602182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467999">
                    <a:tc>
                      <a:txBody>
                        <a:bodyPr/>
                        <a:lstStyle/>
                        <a:p>
                          <a:pPr algn="r" eaLnBrk="1" latinLnBrk="0" hangingPunct="0">
                            <a:lnSpc>
                              <a:spcPct val="120000"/>
                            </a:lnSpc>
                          </a:pP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角的度数</a:t>
                          </a:r>
                        </a:p>
                        <a:p>
                          <a:pPr algn="ctr" eaLnBrk="1" latinLnBrk="0" hangingPunct="0">
                            <a:lnSpc>
                              <a:spcPct val="120000"/>
                            </a:lnSpc>
                          </a:pP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三角函数值</a:t>
                          </a:r>
                        </a:p>
                        <a:p>
                          <a:pPr algn="l" eaLnBrk="1" latinLnBrk="0" hangingPunct="0">
                            <a:lnSpc>
                              <a:spcPct val="120000"/>
                            </a:lnSpc>
                          </a:pP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三角函数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°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45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°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60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°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sin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0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altLang="zh-CN" sz="2400" b="0" i="1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2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altLang="zh-CN" sz="2400" b="0" i="0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12" charset="0"/>
                                        <a:ea typeface="Cambria Math" panose="02040503050406030204" pitchFamily="12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US" altLang="zh-CN" sz="2400" b="0" i="0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12" charset="0"/>
                                        <a:ea typeface="Cambria Math" panose="02040503050406030204" pitchFamily="12" charset="0"/>
                                      </a:rPr>
                                      <m:t>2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0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altLang="zh-CN" sz="2400" b="0" i="1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2" charset="0"/>
                                      </a:rPr>
                                    </m:ctrlPr>
                                  </m:fPr>
                                  <m:num>
                                    <m:rad>
                                      <m:radPr>
                                        <m:degHide m:val="on"/>
                                        <m:ctrlPr>
                                          <a:rPr lang="en-US" altLang="zh-CN" sz="2400" b="0" i="1" smtClean="0">
                                            <a:solidFill>
                                              <a:srgbClr val="FE0000">
                                                <a:alpha val="0"/>
                                              </a:srgbClr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Cambria Math" panose="02040503050406030204" pitchFamily="12" charset="0"/>
                                          </a:rPr>
                                        </m:ctrlPr>
                                      </m:radPr>
                                      <m:deg/>
                                      <m:e>
                                        <m:r>
                                          <a:rPr lang="en-US" altLang="zh-CN" sz="2400" b="0" i="0" smtClean="0">
                                            <a:solidFill>
                                              <a:srgbClr val="FE0000">
                                                <a:alpha val="0"/>
                                              </a:srgbClr>
                                            </a:solidFill>
                                            <a:effectLst/>
                                            <a:latin typeface="Cambria Math" panose="02040503050406030204" pitchFamily="12" charset="0"/>
                                            <a:ea typeface="Cambria Math" panose="02040503050406030204" pitchFamily="12" charset="0"/>
                                          </a:rPr>
                                          <m:t>2</m:t>
                                        </m:r>
                                      </m:e>
                                    </m:rad>
                                  </m:num>
                                  <m:den>
                                    <m:r>
                                      <a:rPr lang="en-US" altLang="zh-CN" sz="2400" b="0" i="0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12" charset="0"/>
                                        <a:ea typeface="Cambria Math" panose="02040503050406030204" pitchFamily="12" charset="0"/>
                                      </a:rPr>
                                      <m:t>2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0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altLang="zh-CN" sz="2400" b="0" i="1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2" charset="0"/>
                                      </a:rPr>
                                    </m:ctrlPr>
                                  </m:fPr>
                                  <m:num>
                                    <m:rad>
                                      <m:radPr>
                                        <m:degHide m:val="on"/>
                                        <m:ctrlPr>
                                          <a:rPr lang="en-US" altLang="zh-CN" sz="2400" b="0" i="1" smtClean="0">
                                            <a:solidFill>
                                              <a:srgbClr val="FE0000">
                                                <a:alpha val="0"/>
                                              </a:srgbClr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Cambria Math" panose="02040503050406030204" pitchFamily="12" charset="0"/>
                                          </a:rPr>
                                        </m:ctrlPr>
                                      </m:radPr>
                                      <m:deg/>
                                      <m:e>
                                        <m:r>
                                          <a:rPr lang="en-US" altLang="zh-CN" sz="2400" b="0" i="0" smtClean="0">
                                            <a:solidFill>
                                              <a:srgbClr val="FE0000">
                                                <a:alpha val="0"/>
                                              </a:srgbClr>
                                            </a:solidFill>
                                            <a:effectLst/>
                                            <a:latin typeface="Cambria Math" panose="02040503050406030204" pitchFamily="12" charset="0"/>
                                            <a:ea typeface="Cambria Math" panose="02040503050406030204" pitchFamily="12" charset="0"/>
                                          </a:rPr>
                                          <m:t>3</m:t>
                                        </m:r>
                                      </m:e>
                                    </m:rad>
                                  </m:num>
                                  <m:den>
                                    <m:r>
                                      <a:rPr lang="en-US" altLang="zh-CN" sz="2400" b="0" i="0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12" charset="0"/>
                                        <a:ea typeface="Cambria Math" panose="02040503050406030204" pitchFamily="12" charset="0"/>
                                      </a:rPr>
                                      <m:t>2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cos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0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altLang="zh-CN" sz="2400" b="0" i="1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2" charset="0"/>
                                      </a:rPr>
                                    </m:ctrlPr>
                                  </m:fPr>
                                  <m:num>
                                    <m:rad>
                                      <m:radPr>
                                        <m:degHide m:val="on"/>
                                        <m:ctrlPr>
                                          <a:rPr lang="en-US" altLang="zh-CN" sz="2400" b="0" i="1" smtClean="0">
                                            <a:solidFill>
                                              <a:srgbClr val="FE0000">
                                                <a:alpha val="0"/>
                                              </a:srgbClr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Cambria Math" panose="02040503050406030204" pitchFamily="12" charset="0"/>
                                          </a:rPr>
                                        </m:ctrlPr>
                                      </m:radPr>
                                      <m:deg/>
                                      <m:e>
                                        <m:r>
                                          <a:rPr lang="en-US" altLang="zh-CN" sz="2400" b="0" i="0" smtClean="0">
                                            <a:solidFill>
                                              <a:srgbClr val="FE0000">
                                                <a:alpha val="0"/>
                                              </a:srgbClr>
                                            </a:solidFill>
                                            <a:effectLst/>
                                            <a:latin typeface="Cambria Math" panose="02040503050406030204" pitchFamily="12" charset="0"/>
                                            <a:ea typeface="Cambria Math" panose="02040503050406030204" pitchFamily="12" charset="0"/>
                                          </a:rPr>
                                          <m:t>3</m:t>
                                        </m:r>
                                      </m:e>
                                    </m:rad>
                                  </m:num>
                                  <m:den>
                                    <m:r>
                                      <a:rPr lang="en-US" altLang="zh-CN" sz="2400" b="0" i="0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12" charset="0"/>
                                        <a:ea typeface="Cambria Math" panose="02040503050406030204" pitchFamily="12" charset="0"/>
                                      </a:rPr>
                                      <m:t>2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0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altLang="zh-CN" sz="2400" b="0" i="1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2" charset="0"/>
                                      </a:rPr>
                                    </m:ctrlPr>
                                  </m:fPr>
                                  <m:num>
                                    <m:rad>
                                      <m:radPr>
                                        <m:degHide m:val="on"/>
                                        <m:ctrlPr>
                                          <a:rPr lang="en-US" altLang="zh-CN" sz="2400" b="0" i="1" smtClean="0">
                                            <a:solidFill>
                                              <a:srgbClr val="FE0000">
                                                <a:alpha val="0"/>
                                              </a:srgbClr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Cambria Math" panose="02040503050406030204" pitchFamily="12" charset="0"/>
                                          </a:rPr>
                                        </m:ctrlPr>
                                      </m:radPr>
                                      <m:deg/>
                                      <m:e>
                                        <m:r>
                                          <a:rPr lang="en-US" altLang="zh-CN" sz="2400" b="0" i="0" smtClean="0">
                                            <a:solidFill>
                                              <a:srgbClr val="FE0000">
                                                <a:alpha val="0"/>
                                              </a:srgbClr>
                                            </a:solidFill>
                                            <a:effectLst/>
                                            <a:latin typeface="Cambria Math" panose="02040503050406030204" pitchFamily="12" charset="0"/>
                                            <a:ea typeface="Cambria Math" panose="02040503050406030204" pitchFamily="12" charset="0"/>
                                          </a:rPr>
                                          <m:t>2</m:t>
                                        </m:r>
                                      </m:e>
                                    </m:rad>
                                  </m:num>
                                  <m:den>
                                    <m:r>
                                      <a:rPr lang="en-US" altLang="zh-CN" sz="2400" b="0" i="0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12" charset="0"/>
                                        <a:ea typeface="Cambria Math" panose="02040503050406030204" pitchFamily="12" charset="0"/>
                                      </a:rPr>
                                      <m:t>2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0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altLang="zh-CN" sz="2400" b="0" i="1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2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altLang="zh-CN" sz="2400" b="0" i="0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12" charset="0"/>
                                        <a:ea typeface="Cambria Math" panose="02040503050406030204" pitchFamily="12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US" altLang="zh-CN" sz="2400" b="0" i="0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12" charset="0"/>
                                        <a:ea typeface="Cambria Math" panose="02040503050406030204" pitchFamily="12" charset="0"/>
                                      </a:rPr>
                                      <m:t>2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tan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0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altLang="zh-CN" sz="2400" b="0" i="1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2" charset="0"/>
                                      </a:rPr>
                                    </m:ctrlPr>
                                  </m:fPr>
                                  <m:num>
                                    <m:rad>
                                      <m:radPr>
                                        <m:degHide m:val="on"/>
                                        <m:ctrlPr>
                                          <a:rPr lang="en-US" altLang="zh-CN" sz="2400" b="0" i="1" smtClean="0">
                                            <a:solidFill>
                                              <a:srgbClr val="FE0000">
                                                <a:alpha val="0"/>
                                              </a:srgbClr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Cambria Math" panose="02040503050406030204" pitchFamily="12" charset="0"/>
                                          </a:rPr>
                                        </m:ctrlPr>
                                      </m:radPr>
                                      <m:deg/>
                                      <m:e>
                                        <m:r>
                                          <a:rPr lang="en-US" altLang="zh-CN" sz="2400" b="0" i="0" smtClean="0">
                                            <a:solidFill>
                                              <a:srgbClr val="FE0000">
                                                <a:alpha val="0"/>
                                              </a:srgbClr>
                                            </a:solidFill>
                                            <a:effectLst/>
                                            <a:latin typeface="Cambria Math" panose="02040503050406030204" pitchFamily="12" charset="0"/>
                                            <a:ea typeface="Cambria Math" panose="02040503050406030204" pitchFamily="12" charset="0"/>
                                          </a:rPr>
                                          <m:t>3</m:t>
                                        </m:r>
                                      </m:e>
                                    </m:rad>
                                  </m:num>
                                  <m:den>
                                    <m:r>
                                      <a:rPr lang="en-US" altLang="zh-CN" sz="2400" b="0" i="0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12" charset="0"/>
                                        <a:ea typeface="Cambria Math" panose="02040503050406030204" pitchFamily="12" charset="0"/>
                                      </a:rPr>
                                      <m:t>3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0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ad>
                                  <m:radPr>
                                    <m:degHide m:val="on"/>
                                    <m:ctrlPr>
                                      <a:rPr lang="en-US" altLang="zh-CN" sz="2400" b="0" i="1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2" charset="0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lang="en-US" altLang="zh-CN" sz="2400" b="0" i="0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12" charset="0"/>
                                        <a:ea typeface="Cambria Math" panose="02040503050406030204" pitchFamily="12" charset="0"/>
                                      </a:rPr>
                                      <m:t>3</m:t>
                                    </m:r>
                                  </m:e>
                                </m:rad>
                              </m:oMath>
                            </m:oMathPara>
                          </a14:m>
                          <a:endParaRPr dirty="0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3054" name="yt_table_13054" title="H_373.1501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83123966"/>
                  </p:ext>
                </p:extLst>
              </p:nvPr>
            </p:nvGraphicFramePr>
            <p:xfrm>
              <a:off x="540001" y="2118993"/>
              <a:ext cx="11111998" cy="4407854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630132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60424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60424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602182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1366203">
                    <a:tc>
                      <a:txBody>
                        <a:bodyPr/>
                        <a:lstStyle/>
                        <a:p>
                          <a:pPr algn="r" eaLnBrk="1" latinLnBrk="0" hangingPunct="0">
                            <a:lnSpc>
                              <a:spcPct val="120000"/>
                            </a:lnSpc>
                          </a:pP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角的度数</a:t>
                          </a:r>
                        </a:p>
                        <a:p>
                          <a:pPr algn="ctr" eaLnBrk="1" latinLnBrk="0" hangingPunct="0">
                            <a:lnSpc>
                              <a:spcPct val="120000"/>
                            </a:lnSpc>
                          </a:pP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三角函数值</a:t>
                          </a:r>
                        </a:p>
                        <a:p>
                          <a:pPr algn="l" eaLnBrk="1" latinLnBrk="0" hangingPunct="0">
                            <a:lnSpc>
                              <a:spcPct val="120000"/>
                            </a:lnSpc>
                          </a:pP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三角函数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°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45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°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60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°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013397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sin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2"/>
                          <a:stretch>
                            <a:fillRect l="-392045" t="-137126" r="-199621" b="-20059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2"/>
                          <a:stretch>
                            <a:fillRect l="-493916" t="-137126" r="-100380" b="-20059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2"/>
                          <a:stretch>
                            <a:fillRect l="-593916" t="-137126" r="-380" b="-20059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013397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cos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2"/>
                          <a:stretch>
                            <a:fillRect l="-392045" t="-238554" r="-199621" b="-1018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2"/>
                          <a:stretch>
                            <a:fillRect l="-493916" t="-238554" r="-100380" b="-1018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2"/>
                          <a:stretch>
                            <a:fillRect l="-593916" t="-238554" r="-380" b="-10180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1014857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tan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2"/>
                          <a:stretch>
                            <a:fillRect l="-392045" t="-336527" r="-199621" b="-119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2"/>
                          <a:stretch>
                            <a:fillRect l="-593916" t="-336527" r="-380" b="-119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7976B1C-FB0B-97A0-BE8F-DCF0C284CE7B}"/>
                  </a:ext>
                </a:extLst>
              </p:cNvPr>
              <p:cNvSpPr txBox="1"/>
              <p:nvPr/>
            </p:nvSpPr>
            <p:spPr>
              <a:xfrm>
                <a:off x="7370026" y="3529583"/>
                <a:ext cx="348361" cy="98381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en-US" altLang="zh-CN" sz="24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2" charset="0"/>
                            </a:rPr>
                          </m:ctrlPr>
                        </m:fPr>
                        <m:num>
                          <m:r>
                            <a:rPr kumimoji="0" lang="en-US" altLang="zh-CN" sz="24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1</m:t>
                          </m:r>
                        </m:num>
                        <m:den>
                          <m:r>
                            <a:rPr kumimoji="0" lang="en-US" altLang="zh-CN" sz="24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7976B1C-FB0B-97A0-BE8F-DCF0C284CE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70026" y="3529583"/>
                <a:ext cx="348361" cy="98381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25A599E-9BC4-E90D-463C-2C95A4EB1EED}"/>
                  </a:ext>
                </a:extLst>
              </p:cNvPr>
              <p:cNvSpPr txBox="1"/>
              <p:nvPr/>
            </p:nvSpPr>
            <p:spPr>
              <a:xfrm>
                <a:off x="8964750" y="3501008"/>
                <a:ext cx="548514" cy="109240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en-US" altLang="zh-CN" sz="24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2" charset="0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2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kumimoji="0" lang="en-US" altLang="zh-CN" sz="2400" b="0" i="0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2</m:t>
                              </m:r>
                            </m:e>
                          </m:rad>
                        </m:num>
                        <m:den>
                          <m:r>
                            <a:rPr kumimoji="0" lang="en-US" altLang="zh-CN" sz="24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25A599E-9BC4-E90D-463C-2C95A4EB1EE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4750" y="3501008"/>
                <a:ext cx="548514" cy="109240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3079741-4407-BF7E-F913-070B53048A8B}"/>
                  </a:ext>
                </a:extLst>
              </p:cNvPr>
              <p:cNvSpPr txBox="1"/>
              <p:nvPr/>
            </p:nvSpPr>
            <p:spPr>
              <a:xfrm>
                <a:off x="10578522" y="3501008"/>
                <a:ext cx="548514" cy="109088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en-US" altLang="zh-CN" sz="24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2" charset="0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2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kumimoji="0" lang="en-US" altLang="zh-CN" sz="2400" b="0" i="0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3</m:t>
                              </m:r>
                            </m:e>
                          </m:rad>
                        </m:num>
                        <m:den>
                          <m:r>
                            <a:rPr kumimoji="0" lang="en-US" altLang="zh-CN" sz="24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3079741-4407-BF7E-F913-070B53048A8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78522" y="3501008"/>
                <a:ext cx="548514" cy="109088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7F72AD1-86B1-55D7-3131-3C3DF4F33612}"/>
                  </a:ext>
                </a:extLst>
              </p:cNvPr>
              <p:cNvSpPr txBox="1"/>
              <p:nvPr/>
            </p:nvSpPr>
            <p:spPr>
              <a:xfrm>
                <a:off x="7370026" y="4509120"/>
                <a:ext cx="548514" cy="109088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en-US" altLang="zh-CN" sz="24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2" charset="0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2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kumimoji="0" lang="en-US" altLang="zh-CN" sz="2400" b="0" i="0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3</m:t>
                              </m:r>
                            </m:e>
                          </m:rad>
                        </m:num>
                        <m:den>
                          <m:r>
                            <a:rPr kumimoji="0" lang="en-US" altLang="zh-CN" sz="24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7F72AD1-86B1-55D7-3131-3C3DF4F3361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70026" y="4509120"/>
                <a:ext cx="548514" cy="109088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6A26486-2105-06AD-E553-9B60D1F6A0B3}"/>
                  </a:ext>
                </a:extLst>
              </p:cNvPr>
              <p:cNvSpPr txBox="1"/>
              <p:nvPr/>
            </p:nvSpPr>
            <p:spPr>
              <a:xfrm>
                <a:off x="8964750" y="4509120"/>
                <a:ext cx="548514" cy="109240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en-US" altLang="zh-CN" sz="24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2" charset="0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2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kumimoji="0" lang="en-US" altLang="zh-CN" sz="2400" b="0" i="0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2</m:t>
                              </m:r>
                            </m:e>
                          </m:rad>
                        </m:num>
                        <m:den>
                          <m:r>
                            <a:rPr kumimoji="0" lang="en-US" altLang="zh-CN" sz="24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6A26486-2105-06AD-E553-9B60D1F6A0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4750" y="4509120"/>
                <a:ext cx="548514" cy="1092404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885BFD78-F323-656E-3322-18E82A69C9AA}"/>
                  </a:ext>
                </a:extLst>
              </p:cNvPr>
              <p:cNvSpPr txBox="1"/>
              <p:nvPr/>
            </p:nvSpPr>
            <p:spPr>
              <a:xfrm>
                <a:off x="10578522" y="4528170"/>
                <a:ext cx="348361" cy="98381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en-US" altLang="zh-CN" sz="24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2" charset="0"/>
                            </a:rPr>
                          </m:ctrlPr>
                        </m:fPr>
                        <m:num>
                          <m:r>
                            <a:rPr kumimoji="0" lang="en-US" altLang="zh-CN" sz="24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1</m:t>
                          </m:r>
                        </m:num>
                        <m:den>
                          <m:r>
                            <a:rPr kumimoji="0" lang="en-US" altLang="zh-CN" sz="24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885BFD78-F323-656E-3322-18E82A69C9A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78522" y="4528170"/>
                <a:ext cx="348361" cy="983819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48F440C5-8605-3FB7-4A13-8E7D673C8860}"/>
                  </a:ext>
                </a:extLst>
              </p:cNvPr>
              <p:cNvSpPr txBox="1"/>
              <p:nvPr/>
            </p:nvSpPr>
            <p:spPr>
              <a:xfrm>
                <a:off x="7370026" y="5517232"/>
                <a:ext cx="548514" cy="109392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en-US" altLang="zh-CN" sz="24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2" charset="0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2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kumimoji="0" lang="en-US" altLang="zh-CN" sz="2400" b="0" i="0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3</m:t>
                              </m:r>
                            </m:e>
                          </m:rad>
                        </m:num>
                        <m:den>
                          <m:r>
                            <a:rPr kumimoji="0" lang="en-US" altLang="zh-CN" sz="24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48F440C5-8605-3FB7-4A13-8E7D673C88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70026" y="5517232"/>
                <a:ext cx="548514" cy="1093928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83E558D3-E272-40E4-57C6-711520DA44DB}"/>
              </a:ext>
            </a:extLst>
          </p:cNvPr>
          <p:cNvSpPr txBox="1"/>
          <p:nvPr/>
        </p:nvSpPr>
        <p:spPr>
          <a:xfrm>
            <a:off x="9180779" y="5803363"/>
            <a:ext cx="332485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5575C2F9-4CA6-6243-6DFE-096088A918ED}"/>
                  </a:ext>
                </a:extLst>
              </p:cNvPr>
              <p:cNvSpPr txBox="1"/>
              <p:nvPr/>
            </p:nvSpPr>
            <p:spPr>
              <a:xfrm>
                <a:off x="10588047" y="5641057"/>
                <a:ext cx="548514" cy="62517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kumimoji="0" lang="en-US" altLang="zh-CN" sz="24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2" charset="0"/>
                            </a:rPr>
                          </m:ctrlPr>
                        </m:radPr>
                        <m:deg/>
                        <m:e>
                          <m:r>
                            <a:rPr kumimoji="0" lang="en-US" altLang="zh-CN" sz="24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3</m:t>
                          </m:r>
                        </m:e>
                      </m:rad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5575C2F9-4CA6-6243-6DFE-096088A918E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88047" y="5641057"/>
                <a:ext cx="548514" cy="625171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yt_shape_13052">
            <a:extLst>
              <a:ext uri="{FF2B5EF4-FFF2-40B4-BE49-F238E27FC236}">
                <a16:creationId xmlns:a16="http://schemas.microsoft.com/office/drawing/2014/main" id="{EAFE5EAA-06D5-2AA9-4CE7-1AE5EB71A4C6}"/>
              </a:ext>
            </a:extLst>
          </p:cNvPr>
          <p:cNvSpPr txBox="1"/>
          <p:nvPr/>
        </p:nvSpPr>
        <p:spPr>
          <a:xfrm>
            <a:off x="536633" y="803129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06ddaf9f-d6fd-48fc-a0d4-485b0d040cc1.png&quot;}"/>
            </a:endParaRPr>
          </a:p>
        </p:txBody>
      </p:sp>
      <p:sp>
        <p:nvSpPr>
          <p:cNvPr id="12" name="yt_shape_13053">
            <a:extLst>
              <a:ext uri="{FF2B5EF4-FFF2-40B4-BE49-F238E27FC236}">
                <a16:creationId xmlns:a16="http://schemas.microsoft.com/office/drawing/2014/main" id="{619C8669-1ACB-078B-2B0B-8139430FD934}"/>
              </a:ext>
            </a:extLst>
          </p:cNvPr>
          <p:cNvSpPr txBox="1"/>
          <p:nvPr/>
        </p:nvSpPr>
        <p:spPr>
          <a:xfrm>
            <a:off x="536633" y="1564945"/>
            <a:ext cx="923330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填表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pic>
        <p:nvPicPr>
          <p:cNvPr id="13" name="yt_shape_1683706205503">
            <a:extLst>
              <a:ext uri="{FF2B5EF4-FFF2-40B4-BE49-F238E27FC236}">
                <a16:creationId xmlns:a16="http://schemas.microsoft.com/office/drawing/2014/main" id="{AD707B86-EBCE-79DA-8A2C-124CFE399BC0}"/>
              </a:ext>
            </a:extLst>
          </p:cNvPr>
          <p:cNvPicPr>
            <a:picLocks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133" y="831569"/>
            <a:ext cx="4089464" cy="647273"/>
          </a:xfrm>
          <a:prstGeom prst="rect">
            <a:avLst/>
          </a:prstGeom>
        </p:spPr>
      </p:pic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33E540B0-BB31-D70F-5FD8-00306CB17D0B}"/>
              </a:ext>
            </a:extLst>
          </p:cNvPr>
          <p:cNvCxnSpPr/>
          <p:nvPr/>
        </p:nvCxnSpPr>
        <p:spPr>
          <a:xfrm>
            <a:off x="536633" y="2852936"/>
            <a:ext cx="6279447" cy="5760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BB4AC1DE-0678-FD49-3D62-42EA99FF03E0}"/>
              </a:ext>
            </a:extLst>
          </p:cNvPr>
          <p:cNvCxnSpPr>
            <a:cxnSpLocks/>
          </p:cNvCxnSpPr>
          <p:nvPr/>
        </p:nvCxnSpPr>
        <p:spPr>
          <a:xfrm>
            <a:off x="3863752" y="2132856"/>
            <a:ext cx="2952328" cy="128383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27" name="yt_shape_13127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75e86dfc-5f63-4ff1-b2b0-95781932624e.png&quot;}"/>
            </a:endParaRPr>
          </a:p>
        </p:txBody>
      </p:sp>
      <p:sp>
        <p:nvSpPr>
          <p:cNvPr id="13128" name="yt_shape_13128"/>
          <p:cNvSpPr txBox="1"/>
          <p:nvPr/>
        </p:nvSpPr>
        <p:spPr>
          <a:xfrm>
            <a:off x="540119" y="1611028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抽象能力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阅读下列材料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并完成相应的任务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初中阶段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我们所学的锐角三角函数反映了直角三角形中的边角关系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129" name="yt_shape_13129"/>
              <p:cNvSpPr txBox="1"/>
              <p:nvPr/>
            </p:nvSpPr>
            <p:spPr>
              <a:xfrm>
                <a:off x="540000" y="2553983"/>
                <a:ext cx="4236224" cy="64562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129" name="yt_shape_13129" descr="{&quot;rangeId&quot;:21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53983"/>
                <a:ext cx="4236224" cy="645626"/>
              </a:xfrm>
              <a:prstGeom prst="rect">
                <a:avLst/>
              </a:prstGeom>
              <a:blipFill>
                <a:blip r:embed="rId2"/>
                <a:stretch>
                  <a:fillRect l="-4460" r="-2734" b="-141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131" name="yt_shape_13131"/>
          <p:cNvSpPr txBox="1"/>
          <p:nvPr/>
        </p:nvSpPr>
        <p:spPr>
          <a:xfrm>
            <a:off x="540119" y="3250397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一般地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β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为任意角时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β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β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的值可以用下面的公式求得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13132" name="yt_shape_13132"/>
          <p:cNvSpPr txBox="1"/>
          <p:nvPr/>
        </p:nvSpPr>
        <p:spPr>
          <a:xfrm>
            <a:off x="540000" y="4193352"/>
            <a:ext cx="469199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3133" name="yt_shape_13133"/>
          <p:cNvSpPr txBox="1"/>
          <p:nvPr/>
        </p:nvSpPr>
        <p:spPr>
          <a:xfrm>
            <a:off x="540000" y="4672655"/>
            <a:ext cx="453810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β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3706205690">
            <a:extLst>
              <a:ext uri="{FF2B5EF4-FFF2-40B4-BE49-F238E27FC236}">
                <a16:creationId xmlns:a16="http://schemas.microsoft.com/office/drawing/2014/main" id="{358FAA4E-2727-1973-9E6C-0AF3E6FBD32E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  <p:pic>
        <p:nvPicPr>
          <p:cNvPr id="2" name="yt_image_13136">
            <a:extLst>
              <a:ext uri="{FF2B5EF4-FFF2-40B4-BE49-F238E27FC236}">
                <a16:creationId xmlns:a16="http://schemas.microsoft.com/office/drawing/2014/main" id="{BA9585AD-C892-3C5F-24EE-9EF0C9FE0F12}"/>
              </a:ex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28248" y="4409754"/>
            <a:ext cx="1843776" cy="1382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36" name="yt_image_13136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88288" y="3086489"/>
            <a:ext cx="1843776" cy="1382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3134">
                <a:extLst>
                  <a:ext uri="{FF2B5EF4-FFF2-40B4-BE49-F238E27FC236}">
                    <a16:creationId xmlns:a16="http://schemas.microsoft.com/office/drawing/2014/main" id="{FD5D0A66-E113-006B-FF03-6314CE3185CE}"/>
                  </a:ext>
                </a:extLst>
              </p:cNvPr>
              <p:cNvSpPr txBox="1"/>
              <p:nvPr/>
            </p:nvSpPr>
            <p:spPr>
              <a:xfrm>
                <a:off x="695401" y="902760"/>
                <a:ext cx="11111999" cy="148592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例如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sin15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sin45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cos30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cos45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sin30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6</m:t>
                            </m:r>
                          </m:e>
                        </m:rad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3134">
                <a:extLst>
                  <a:ext uri="{FF2B5EF4-FFF2-40B4-BE49-F238E27FC236}">
                    <a16:creationId xmlns:a16="http://schemas.microsoft.com/office/drawing/2014/main" id="{FD5D0A66-E113-006B-FF03-6314CE3185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401" y="902760"/>
                <a:ext cx="11111999" cy="1485920"/>
              </a:xfrm>
              <a:prstGeom prst="rect">
                <a:avLst/>
              </a:prstGeom>
              <a:blipFill>
                <a:blip r:embed="rId3"/>
                <a:stretch>
                  <a:fillRect l="-1646" b="-45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yt_shape_13138">
            <a:extLst>
              <a:ext uri="{FF2B5EF4-FFF2-40B4-BE49-F238E27FC236}">
                <a16:creationId xmlns:a16="http://schemas.microsoft.com/office/drawing/2014/main" id="{0DD25AAE-DD2D-5D0E-8670-972BD18D5E0D}"/>
              </a:ext>
            </a:extLst>
          </p:cNvPr>
          <p:cNvSpPr txBox="1"/>
          <p:nvPr/>
        </p:nvSpPr>
        <p:spPr>
          <a:xfrm>
            <a:off x="623392" y="2471085"/>
            <a:ext cx="4924425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根据上述材料内容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解决下列问题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4" name="yt_shape_13139">
            <a:extLst>
              <a:ext uri="{FF2B5EF4-FFF2-40B4-BE49-F238E27FC236}">
                <a16:creationId xmlns:a16="http://schemas.microsoft.com/office/drawing/2014/main" id="{1B37998F-4484-6FA4-DC44-A18E079D3A51}"/>
              </a:ext>
            </a:extLst>
          </p:cNvPr>
          <p:cNvSpPr txBox="1"/>
          <p:nvPr/>
        </p:nvSpPr>
        <p:spPr>
          <a:xfrm>
            <a:off x="623392" y="2933909"/>
            <a:ext cx="466794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sin75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　　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3140">
                <a:extLst>
                  <a:ext uri="{FF2B5EF4-FFF2-40B4-BE49-F238E27FC236}">
                    <a16:creationId xmlns:a16="http://schemas.microsoft.com/office/drawing/2014/main" id="{E1104137-DF9E-26A3-2478-8742F737EA21}"/>
                  </a:ext>
                </a:extLst>
              </p:cNvPr>
              <p:cNvSpPr txBox="1"/>
              <p:nvPr/>
            </p:nvSpPr>
            <p:spPr>
              <a:xfrm>
                <a:off x="623392" y="3413212"/>
                <a:ext cx="5180905" cy="325614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sin75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sin30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cos45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cos30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sin45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endParaRPr lang="en-US" altLang="zh-CN" sz="2400" b="0" i="0" u="none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6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故答案为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6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5" name="yt_shape_13140">
                <a:extLst>
                  <a:ext uri="{FF2B5EF4-FFF2-40B4-BE49-F238E27FC236}">
                    <a16:creationId xmlns:a16="http://schemas.microsoft.com/office/drawing/2014/main" id="{E1104137-DF9E-26A3-2478-8742F737EA2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392" y="3413212"/>
                <a:ext cx="5180905" cy="3256148"/>
              </a:xfrm>
              <a:prstGeom prst="rect">
                <a:avLst/>
              </a:prstGeom>
              <a:blipFill>
                <a:blip r:embed="rId4"/>
                <a:stretch>
                  <a:fillRect l="-3529" t="-1685" r="-2118" b="-14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42" name="yt_shape_13142"/>
          <p:cNvSpPr txBox="1"/>
          <p:nvPr/>
        </p:nvSpPr>
        <p:spPr>
          <a:xfrm>
            <a:off x="540000" y="900000"/>
            <a:ext cx="1052852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请你求出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143" name="yt_shape_13143"/>
              <p:cNvSpPr txBox="1"/>
              <p:nvPr/>
            </p:nvSpPr>
            <p:spPr>
              <a:xfrm>
                <a:off x="540000" y="1379303"/>
                <a:ext cx="7665304" cy="354238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sin75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6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6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6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sin∠B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sin15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6</m:t>
                            </m:r>
                          </m:e>
                        </m:rad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6</m:t>
                            </m:r>
                          </m:e>
                        </m:rad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3143" name="yt_shape_13143" descr="{&quot;rangeId&quot;:26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79303"/>
                <a:ext cx="7665304" cy="3542380"/>
              </a:xfrm>
              <a:prstGeom prst="rect">
                <a:avLst/>
              </a:prstGeom>
              <a:blipFill>
                <a:blip r:embed="rId2"/>
                <a:stretch>
                  <a:fillRect l="-2466" r="-1114" b="-20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yt_image_13136">
            <a:extLst>
              <a:ext uri="{FF2B5EF4-FFF2-40B4-BE49-F238E27FC236}">
                <a16:creationId xmlns:a16="http://schemas.microsoft.com/office/drawing/2014/main" id="{1FB29D88-C9F0-EC2C-F3BB-9CE3FFCFF28B}"/>
              </a:ex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36360" y="2276872"/>
            <a:ext cx="1843776" cy="1382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1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1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31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31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4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56" name="yt_shape_13056"/>
          <p:cNvSpPr txBox="1"/>
          <p:nvPr/>
        </p:nvSpPr>
        <p:spPr>
          <a:xfrm>
            <a:off x="540000" y="900000"/>
            <a:ext cx="4270400" cy="72019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NEU-BZ-S92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NEU-BZ-S92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dfc17b28-d26f-4e2f-9791-1cb4dad57d89.png&quot;}"/>
            </a:endParaRPr>
          </a:p>
        </p:txBody>
      </p:sp>
      <p:sp>
        <p:nvSpPr>
          <p:cNvPr id="13057" name="yt_shape_13057"/>
          <p:cNvSpPr txBox="1"/>
          <p:nvPr/>
        </p:nvSpPr>
        <p:spPr>
          <a:xfrm>
            <a:off x="540000" y="1670985"/>
            <a:ext cx="6412012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角的三角函数值</a:t>
            </a:r>
          </a:p>
        </p:txBody>
      </p:sp>
      <p:sp>
        <p:nvSpPr>
          <p:cNvPr id="13058" name="yt_shape_13058"/>
          <p:cNvSpPr txBox="1"/>
          <p:nvPr/>
        </p:nvSpPr>
        <p:spPr>
          <a:xfrm>
            <a:off x="540000" y="2167857"/>
            <a:ext cx="306013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tan60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059" name="yt_table_13059" title="H_5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52497410"/>
                  </p:ext>
                </p:extLst>
              </p:nvPr>
            </p:nvGraphicFramePr>
            <p:xfrm>
              <a:off x="540000" y="2799524"/>
              <a:ext cx="7889495" cy="715074"/>
            </p:xfrm>
            <a:graphic>
              <a:graphicData uri="http://schemas.openxmlformats.org/drawingml/2006/table">
                <a:tbl>
                  <a:tblPr/>
                  <a:tblGrid>
                    <a:gridCol w="2240344">
                      <a:extLst>
                        <a:ext uri="{9D8B030D-6E8A-4147-A177-3AD203B41FA5}">
                          <a16:colId xmlns:a16="http://schemas.microsoft.com/office/drawing/2014/main" val="10504"/>
                        </a:ext>
                      </a:extLst>
                    </a:gridCol>
                    <a:gridCol w="2222881">
                      <a:extLst>
                        <a:ext uri="{9D8B030D-6E8A-4147-A177-3AD203B41FA5}">
                          <a16:colId xmlns:a16="http://schemas.microsoft.com/office/drawing/2014/main" val="10505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506"/>
                        </a:ext>
                      </a:extLst>
                    </a:gridCol>
                    <a:gridCol w="1401890">
                      <a:extLst>
                        <a:ext uri="{9D8B030D-6E8A-4147-A177-3AD203B41FA5}">
                          <a16:colId xmlns:a16="http://schemas.microsoft.com/office/drawing/2014/main" val="1050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2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26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3059" name="yt_table_13059" descr="{&quot;rangeId&quot;:3,&quot;type&quot;:&quot;Option&quot;}" title="H_5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52497410"/>
                  </p:ext>
                </p:extLst>
              </p:nvPr>
            </p:nvGraphicFramePr>
            <p:xfrm>
              <a:off x="540000" y="2799524"/>
              <a:ext cx="7889495" cy="715074"/>
            </p:xfrm>
            <a:graphic>
              <a:graphicData uri="http://schemas.openxmlformats.org/drawingml/2006/table">
                <a:tbl>
                  <a:tblPr/>
                  <a:tblGrid>
                    <a:gridCol w="2240344">
                      <a:extLst>
                        <a:ext uri="{9D8B030D-6E8A-4147-A177-3AD203B41FA5}">
                          <a16:colId xmlns:a16="http://schemas.microsoft.com/office/drawing/2014/main" val="10504"/>
                        </a:ext>
                      </a:extLst>
                    </a:gridCol>
                    <a:gridCol w="2222881">
                      <a:extLst>
                        <a:ext uri="{9D8B030D-6E8A-4147-A177-3AD203B41FA5}">
                          <a16:colId xmlns:a16="http://schemas.microsoft.com/office/drawing/2014/main" val="10505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506"/>
                        </a:ext>
                      </a:extLst>
                    </a:gridCol>
                    <a:gridCol w="1401890">
                      <a:extLst>
                        <a:ext uri="{9D8B030D-6E8A-4147-A177-3AD203B41FA5}">
                          <a16:colId xmlns:a16="http://schemas.microsoft.com/office/drawing/2014/main" val="10507"/>
                        </a:ext>
                      </a:extLst>
                    </a:gridCol>
                  </a:tblGrid>
                  <a:tr h="715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51902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0822" r="-153973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463043" b="-1440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26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3060" name="yt_shape_13060"/>
          <p:cNvSpPr txBox="1"/>
          <p:nvPr/>
        </p:nvSpPr>
        <p:spPr>
          <a:xfrm>
            <a:off x="540000" y="3565228"/>
            <a:ext cx="528349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sin45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cos60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061" name="yt_table_13061" title="H_112.52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1391710"/>
                  </p:ext>
                </p:extLst>
              </p:nvPr>
            </p:nvGraphicFramePr>
            <p:xfrm>
              <a:off x="540000" y="4196895"/>
              <a:ext cx="6350890" cy="1429005"/>
            </p:xfrm>
            <a:graphic>
              <a:graphicData uri="http://schemas.openxmlformats.org/drawingml/2006/table">
                <a:tbl>
                  <a:tblPr/>
                  <a:tblGrid>
                    <a:gridCol w="4463225">
                      <a:extLst>
                        <a:ext uri="{9D8B030D-6E8A-4147-A177-3AD203B41FA5}">
                          <a16:colId xmlns:a16="http://schemas.microsoft.com/office/drawing/2014/main" val="10508"/>
                        </a:ext>
                      </a:extLst>
                    </a:gridCol>
                    <a:gridCol w="1887665">
                      <a:extLst>
                        <a:ext uri="{9D8B030D-6E8A-4147-A177-3AD203B41FA5}">
                          <a16:colId xmlns:a16="http://schemas.microsoft.com/office/drawing/2014/main" val="1050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  <m:r>
                                    <m:rPr>
                                      <m:nor/>
                                    </m:rP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宋体" panose="02040503050406030204" pitchFamily="12" charset="0"/>
                                    </a:rPr>
                                    <m:t>－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  <m:r>
                                    <m:rPr>
                                      <m:nor/>
                                    </m:rP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宋体" panose="02040503050406030204" pitchFamily="12" charset="0"/>
                                    </a:rPr>
                                    <m:t>－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2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2</m:t>
                                      </m:r>
                                    </m:e>
                                  </m:rad>
                                  <m:r>
                                    <m:rPr>
                                      <m:nor/>
                                    </m:rP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宋体" panose="02040503050406030204" pitchFamily="12" charset="0"/>
                                    </a:rPr>
                                    <m:t>－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2</m:t>
                                      </m:r>
                                    </m:e>
                                  </m:rad>
                                  <m:r>
                                    <m:rPr>
                                      <m:nor/>
                                    </m:rP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宋体" panose="02040503050406030204" pitchFamily="12" charset="0"/>
                                    </a:rPr>
                                    <m:t>－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28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3061" name="yt_table_13061" descr="{&quot;rangeId&quot;:4,&quot;type&quot;:&quot;Option&quot;}" title="H_112.52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1391710"/>
                  </p:ext>
                </p:extLst>
              </p:nvPr>
            </p:nvGraphicFramePr>
            <p:xfrm>
              <a:off x="540000" y="4196895"/>
              <a:ext cx="6350890" cy="1429005"/>
            </p:xfrm>
            <a:graphic>
              <a:graphicData uri="http://schemas.openxmlformats.org/drawingml/2006/table">
                <a:tbl>
                  <a:tblPr/>
                  <a:tblGrid>
                    <a:gridCol w="4463225">
                      <a:extLst>
                        <a:ext uri="{9D8B030D-6E8A-4147-A177-3AD203B41FA5}">
                          <a16:colId xmlns:a16="http://schemas.microsoft.com/office/drawing/2014/main" val="10508"/>
                        </a:ext>
                      </a:extLst>
                    </a:gridCol>
                    <a:gridCol w="1887665">
                      <a:extLst>
                        <a:ext uri="{9D8B030D-6E8A-4147-A177-3AD203B41FA5}">
                          <a16:colId xmlns:a16="http://schemas.microsoft.com/office/drawing/2014/main" val="10509"/>
                        </a:ext>
                      </a:extLst>
                    </a:gridCol>
                  </a:tblGrid>
                  <a:tr h="715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42292" b="-11355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36452" b="-11355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27"/>
                      </a:ext>
                    </a:extLst>
                  </a:tr>
                  <a:tr h="71393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0855" r="-42292" b="-1453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36452" t="-100855" b="-1453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28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062" name="yt_shape_13062"/>
              <p:cNvSpPr txBox="1"/>
              <p:nvPr/>
            </p:nvSpPr>
            <p:spPr>
              <a:xfrm>
                <a:off x="540000" y="5676373"/>
                <a:ext cx="9911431" cy="6516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那么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2+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3062" name="yt_shape_13062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676373"/>
                <a:ext cx="9911431" cy="651653"/>
              </a:xfrm>
              <a:prstGeom prst="rect">
                <a:avLst/>
              </a:prstGeom>
              <a:blipFill>
                <a:blip r:embed="rId4"/>
                <a:stretch>
                  <a:fillRect l="-1908" r="-185" b="-214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3706205532">
            <a:extLst>
              <a:ext uri="{FF2B5EF4-FFF2-40B4-BE49-F238E27FC236}">
                <a16:creationId xmlns:a16="http://schemas.microsoft.com/office/drawing/2014/main" id="{A699CD19-49A5-5B4B-F750-8E5E37E920BE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0553"/>
            <a:ext cx="4102164" cy="652125"/>
          </a:xfrm>
          <a:prstGeom prst="rect">
            <a:avLst/>
          </a:prstGeom>
        </p:spPr>
      </p:pic>
      <p:pic>
        <p:nvPicPr>
          <p:cNvPr id="5" name="yt_shape_1683706205555">
            <a:extLst>
              <a:ext uri="{FF2B5EF4-FFF2-40B4-BE49-F238E27FC236}">
                <a16:creationId xmlns:a16="http://schemas.microsoft.com/office/drawing/2014/main" id="{DDEB0300-DA7A-3304-C988-B34879232AD5}"/>
              </a:ext>
            </a:extLst>
          </p:cNvPr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1028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9BB048B-A990-0064-E842-2A9FB0CAF5E9}"/>
              </a:ext>
            </a:extLst>
          </p:cNvPr>
          <p:cNvSpPr txBox="1"/>
          <p:nvPr/>
        </p:nvSpPr>
        <p:spPr>
          <a:xfrm>
            <a:off x="2650264" y="212105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D962CAA-DEC8-7A71-9D79-1AF0ABF4DC68}"/>
              </a:ext>
            </a:extLst>
          </p:cNvPr>
          <p:cNvSpPr txBox="1"/>
          <p:nvPr/>
        </p:nvSpPr>
        <p:spPr>
          <a:xfrm>
            <a:off x="4869589" y="351842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327C454-EFB5-7AC2-23E8-39CFCD72170F}"/>
                  </a:ext>
                </a:extLst>
              </p:cNvPr>
              <p:cNvSpPr txBox="1"/>
              <p:nvPr/>
            </p:nvSpPr>
            <p:spPr>
              <a:xfrm>
                <a:off x="8976320" y="5517232"/>
                <a:ext cx="745299" cy="73896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en-US" altLang="zh-CN" sz="24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8" charset="0"/>
                              <a:ea typeface="Cambria Math" panose="02040503050406030204" pitchFamily="12" charset="0"/>
                            </a:rPr>
                          </m:ctrlPr>
                        </m:fPr>
                        <m:num>
                          <m:r>
                            <a:rPr kumimoji="0" lang="en-US" altLang="zh-CN" sz="24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2+</m:t>
                          </m:r>
                          <m:rad>
                            <m:radPr>
                              <m:degHide m:val="on"/>
                              <m:ctrlP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000000"/>
                                    </a:solidFill>
                                  </a:uFill>
                                  <a:latin typeface="Cambria Math" panose="02040503050406030204" pitchFamily="18" charset="0"/>
                                  <a:ea typeface="Cambria Math" panose="02040503050406030204" pitchFamily="12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kumimoji="0" lang="en-US" altLang="zh-CN" sz="2400" b="0" i="0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000000"/>
                                    </a:solidFill>
                                  </a:uFill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2</m:t>
                              </m:r>
                            </m:e>
                          </m:rad>
                        </m:num>
                        <m:den>
                          <m:r>
                            <a:rPr kumimoji="0" lang="en-US" altLang="zh-CN" sz="24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327C454-EFB5-7AC2-23E8-39CFCD72170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76320" y="5517232"/>
                <a:ext cx="745299" cy="738963"/>
              </a:xfrm>
              <a:prstGeom prst="rect">
                <a:avLst/>
              </a:prstGeom>
              <a:blipFill>
                <a:blip r:embed="rId7"/>
                <a:stretch>
                  <a:fillRect r="-33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064" name="yt_shape_13064"/>
              <p:cNvSpPr txBox="1"/>
              <p:nvPr/>
            </p:nvSpPr>
            <p:spPr>
              <a:xfrm>
                <a:off x="540000" y="900000"/>
                <a:ext cx="7063152" cy="67377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2cos45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tan60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sin30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="">
          <p:sp>
            <p:nvSpPr>
              <p:cNvPr id="13064" name="yt_shape_13064" descr="{&quot;rangeId&quot;:5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063152" cy="673774"/>
              </a:xfrm>
              <a:prstGeom prst="rect">
                <a:avLst/>
              </a:prstGeom>
              <a:blipFill>
                <a:blip r:embed="rId2"/>
                <a:stretch>
                  <a:fillRect l="-2677" r="-1468" b="-136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066" name="yt_shape_13066"/>
              <p:cNvSpPr txBox="1"/>
              <p:nvPr/>
            </p:nvSpPr>
            <p:spPr>
              <a:xfrm>
                <a:off x="540000" y="1624562"/>
                <a:ext cx="3832972" cy="122854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3066" name="yt_shape_13066" descr="{&quot;rangeId&quot;:5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624562"/>
                <a:ext cx="3832972" cy="1228541"/>
              </a:xfrm>
              <a:prstGeom prst="rect">
                <a:avLst/>
              </a:prstGeom>
              <a:blipFill>
                <a:blip r:embed="rId3"/>
                <a:stretch>
                  <a:fillRect l="-4936" r="-478" b="-123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068" name="yt_shape_13068"/>
          <p:cNvSpPr txBox="1"/>
          <p:nvPr/>
        </p:nvSpPr>
        <p:spPr>
          <a:xfrm>
            <a:off x="540000" y="2903891"/>
            <a:ext cx="582851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tan60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·tan30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069" name="yt_shape_13069"/>
              <p:cNvSpPr txBox="1"/>
              <p:nvPr/>
            </p:nvSpPr>
            <p:spPr>
              <a:xfrm>
                <a:off x="540000" y="3383194"/>
                <a:ext cx="5102679" cy="208416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endParaRPr lang="en-US" altLang="zh-CN" sz="2400" b="0" i="0" u="none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3069" name="yt_shape_13069" descr="{&quot;rangeId&quot;:5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383194"/>
                <a:ext cx="5102679" cy="2084160"/>
              </a:xfrm>
              <a:prstGeom prst="rect">
                <a:avLst/>
              </a:prstGeom>
              <a:blipFill>
                <a:blip r:embed="rId4"/>
                <a:stretch>
                  <a:fillRect l="-3704" b="-26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0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0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30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30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30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66" grpId="0" build="allAtOnce"/>
      <p:bldP spid="13069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71" name="yt_shape_13071"/>
          <p:cNvSpPr txBox="1"/>
          <p:nvPr/>
        </p:nvSpPr>
        <p:spPr>
          <a:xfrm>
            <a:off x="540000" y="900000"/>
            <a:ext cx="7027565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由特殊角的三角函数值确定锐角的度数</a:t>
            </a:r>
          </a:p>
        </p:txBody>
      </p:sp>
      <p:sp>
        <p:nvSpPr>
          <p:cNvPr id="13072" name="yt_shape_13072"/>
          <p:cNvSpPr txBox="1"/>
          <p:nvPr/>
        </p:nvSpPr>
        <p:spPr>
          <a:xfrm>
            <a:off x="540000" y="1396872"/>
            <a:ext cx="603370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则锐角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073" name="yt_table_13073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2527377"/>
              </p:ext>
            </p:extLst>
          </p:nvPr>
        </p:nvGraphicFramePr>
        <p:xfrm>
          <a:off x="540000" y="2028539"/>
          <a:ext cx="9333866" cy="424371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510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511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512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5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9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3075" name="yt_shape_13075"/>
              <p:cNvSpPr txBox="1"/>
              <p:nvPr/>
            </p:nvSpPr>
            <p:spPr>
              <a:xfrm>
                <a:off x="540000" y="2503604"/>
                <a:ext cx="9270295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已知锐角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满足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则锐角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的度数为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3075" name="yt_shape_13075" descr="{&quot;rangeId&quot;: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03604"/>
                <a:ext cx="9270295" cy="466666"/>
              </a:xfrm>
              <a:prstGeom prst="rect">
                <a:avLst/>
              </a:prstGeom>
              <a:blipFill>
                <a:blip r:embed="rId2"/>
                <a:stretch>
                  <a:fillRect l="-2039" t="-5263" r="-1053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077" name="yt_table_13077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7976347"/>
              </p:ext>
            </p:extLst>
          </p:nvPr>
        </p:nvGraphicFramePr>
        <p:xfrm>
          <a:off x="540000" y="3173422"/>
          <a:ext cx="9333866" cy="424371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514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515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516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51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3079" name="yt_shape_13079"/>
              <p:cNvSpPr txBox="1"/>
              <p:nvPr/>
            </p:nvSpPr>
            <p:spPr>
              <a:xfrm>
                <a:off x="540000" y="3648487"/>
                <a:ext cx="10805843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本溪市中考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的度数是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75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3079" name="yt_shape_13079" descr="{&quot;rangeId&quot;:9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648487"/>
                <a:ext cx="10805843" cy="638893"/>
              </a:xfrm>
              <a:prstGeom prst="rect">
                <a:avLst/>
              </a:prstGeom>
              <a:blipFill>
                <a:blip r:embed="rId3"/>
                <a:stretch>
                  <a:fillRect l="-1749" r="-56" b="-163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3706205605">
            <a:extLst>
              <a:ext uri="{FF2B5EF4-FFF2-40B4-BE49-F238E27FC236}">
                <a16:creationId xmlns:a16="http://schemas.microsoft.com/office/drawing/2014/main" id="{606B9E21-F113-45E0-B8D5-88FB4E1CE1F3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782EE03-7D0C-8CC0-8C6A-3A539443FC6C}"/>
              </a:ext>
            </a:extLst>
          </p:cNvPr>
          <p:cNvSpPr txBox="1"/>
          <p:nvPr/>
        </p:nvSpPr>
        <p:spPr>
          <a:xfrm>
            <a:off x="5612539" y="135006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41F8F87-35F6-BEC9-54A1-8E51FE131C10}"/>
              </a:ext>
            </a:extLst>
          </p:cNvPr>
          <p:cNvSpPr txBox="1"/>
          <p:nvPr/>
        </p:nvSpPr>
        <p:spPr>
          <a:xfrm>
            <a:off x="8817828" y="2456798"/>
            <a:ext cx="383285" cy="5557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0B38751-6E88-9E1A-E9AD-D213CDEF7895}"/>
              </a:ext>
            </a:extLst>
          </p:cNvPr>
          <p:cNvSpPr txBox="1"/>
          <p:nvPr/>
        </p:nvSpPr>
        <p:spPr>
          <a:xfrm>
            <a:off x="10008326" y="3601681"/>
            <a:ext cx="789685" cy="72632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°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81" name="yt_shape_13081"/>
          <p:cNvSpPr txBox="1"/>
          <p:nvPr/>
        </p:nvSpPr>
        <p:spPr>
          <a:xfrm>
            <a:off x="540000" y="790831"/>
            <a:ext cx="923329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【易错点】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误认为三角函数值的一半等于半角的三角函数值而致错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3082">
                <a:extLst>
                  <a:ext uri="{FF2B5EF4-FFF2-40B4-BE49-F238E27FC236}">
                    <a16:creationId xmlns:a16="http://schemas.microsoft.com/office/drawing/2014/main" id="{C0EE6F9E-5464-C285-2F7E-47565B087564}"/>
                  </a:ext>
                </a:extLst>
              </p:cNvPr>
              <p:cNvSpPr txBox="1"/>
              <p:nvPr/>
            </p:nvSpPr>
            <p:spPr>
              <a:xfrm>
                <a:off x="540001" y="1235548"/>
                <a:ext cx="11111999" cy="111017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玉林名山中学单元卷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　　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2" name="yt_shape_13082">
                <a:extLst>
                  <a:ext uri="{FF2B5EF4-FFF2-40B4-BE49-F238E27FC236}">
                    <a16:creationId xmlns:a16="http://schemas.microsoft.com/office/drawing/2014/main" id="{C0EE6F9E-5464-C285-2F7E-47565B0875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1" y="1235548"/>
                <a:ext cx="11111999" cy="1110176"/>
              </a:xfrm>
              <a:prstGeom prst="rect">
                <a:avLst/>
              </a:prstGeom>
              <a:blipFill>
                <a:blip r:embed="rId2"/>
                <a:stretch>
                  <a:fillRect l="-1701" b="-137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yt_shape_13084">
            <a:extLst>
              <a:ext uri="{FF2B5EF4-FFF2-40B4-BE49-F238E27FC236}">
                <a16:creationId xmlns:a16="http://schemas.microsoft.com/office/drawing/2014/main" id="{D91D07A1-939D-13B9-EC42-448362198368}"/>
              </a:ext>
            </a:extLst>
          </p:cNvPr>
          <p:cNvSpPr txBox="1"/>
          <p:nvPr/>
        </p:nvSpPr>
        <p:spPr>
          <a:xfrm>
            <a:off x="539882" y="2396512"/>
            <a:ext cx="3077766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晓莉的解题步骤如下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3085">
                <a:extLst>
                  <a:ext uri="{FF2B5EF4-FFF2-40B4-BE49-F238E27FC236}">
                    <a16:creationId xmlns:a16="http://schemas.microsoft.com/office/drawing/2014/main" id="{B652B64F-32A5-C484-64C8-287AB7BC5FB7}"/>
                  </a:ext>
                </a:extLst>
              </p:cNvPr>
              <p:cNvSpPr txBox="1"/>
              <p:nvPr/>
            </p:nvSpPr>
            <p:spPr>
              <a:xfrm>
                <a:off x="539882" y="2859336"/>
                <a:ext cx="2670283" cy="71974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</a:p>
            </p:txBody>
          </p:sp>
        </mc:Choice>
        <mc:Fallback>
          <p:sp>
            <p:nvSpPr>
              <p:cNvPr id="4" name="yt_shape_13085">
                <a:extLst>
                  <a:ext uri="{FF2B5EF4-FFF2-40B4-BE49-F238E27FC236}">
                    <a16:creationId xmlns:a16="http://schemas.microsoft.com/office/drawing/2014/main" id="{B652B64F-32A5-C484-64C8-287AB7BC5FB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882" y="2859336"/>
                <a:ext cx="2670283" cy="719749"/>
              </a:xfrm>
              <a:prstGeom prst="rect">
                <a:avLst/>
              </a:prstGeom>
              <a:blipFill>
                <a:blip r:embed="rId3"/>
                <a:stretch>
                  <a:fillRect l="-7078" r="-5251" b="-144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3087">
                <a:extLst>
                  <a:ext uri="{FF2B5EF4-FFF2-40B4-BE49-F238E27FC236}">
                    <a16:creationId xmlns:a16="http://schemas.microsoft.com/office/drawing/2014/main" id="{A5DDF875-1CB1-239B-4760-BE4EDA449E3D}"/>
                  </a:ext>
                </a:extLst>
              </p:cNvPr>
              <p:cNvSpPr txBox="1"/>
              <p:nvPr/>
            </p:nvSpPr>
            <p:spPr>
              <a:xfrm>
                <a:off x="539882" y="3629873"/>
                <a:ext cx="3871957" cy="71974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.②</a:t>
                </a:r>
              </a:p>
            </p:txBody>
          </p:sp>
        </mc:Choice>
        <mc:Fallback>
          <p:sp>
            <p:nvSpPr>
              <p:cNvPr id="5" name="yt_shape_13087">
                <a:extLst>
                  <a:ext uri="{FF2B5EF4-FFF2-40B4-BE49-F238E27FC236}">
                    <a16:creationId xmlns:a16="http://schemas.microsoft.com/office/drawing/2014/main" id="{A5DDF875-1CB1-239B-4760-BE4EDA449E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882" y="3629873"/>
                <a:ext cx="3871957" cy="719749"/>
              </a:xfrm>
              <a:prstGeom prst="rect">
                <a:avLst/>
              </a:prstGeom>
              <a:blipFill>
                <a:blip r:embed="rId4"/>
                <a:stretch>
                  <a:fillRect l="-4882" r="-3150" b="-134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yt_shape_13089">
            <a:extLst>
              <a:ext uri="{FF2B5EF4-FFF2-40B4-BE49-F238E27FC236}">
                <a16:creationId xmlns:a16="http://schemas.microsoft.com/office/drawing/2014/main" id="{35B997FE-7951-39F8-4D55-C4C1B01D8094}"/>
              </a:ext>
            </a:extLst>
          </p:cNvPr>
          <p:cNvSpPr txBox="1"/>
          <p:nvPr/>
        </p:nvSpPr>
        <p:spPr>
          <a:xfrm>
            <a:off x="539882" y="4400410"/>
            <a:ext cx="6924973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请你判断晓莉哪一步错了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并写出正确的解题过程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3090">
                <a:extLst>
                  <a:ext uri="{FF2B5EF4-FFF2-40B4-BE49-F238E27FC236}">
                    <a16:creationId xmlns:a16="http://schemas.microsoft.com/office/drawing/2014/main" id="{1E0EF042-F69A-0E27-F1C6-6378C5118D52}"/>
                  </a:ext>
                </a:extLst>
              </p:cNvPr>
              <p:cNvSpPr txBox="1"/>
              <p:nvPr/>
            </p:nvSpPr>
            <p:spPr>
              <a:xfrm>
                <a:off x="539882" y="4863234"/>
                <a:ext cx="5386090" cy="188628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步骤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错误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正确的解题过程如下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且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为锐角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sin30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7" name="yt_shape_13090">
                <a:extLst>
                  <a:ext uri="{FF2B5EF4-FFF2-40B4-BE49-F238E27FC236}">
                    <a16:creationId xmlns:a16="http://schemas.microsoft.com/office/drawing/2014/main" id="{1E0EF042-F69A-0E27-F1C6-6378C5118D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882" y="4863234"/>
                <a:ext cx="5386090" cy="1886286"/>
              </a:xfrm>
              <a:prstGeom prst="rect">
                <a:avLst/>
              </a:prstGeom>
              <a:blipFill>
                <a:blip r:embed="rId5"/>
                <a:stretch>
                  <a:fillRect l="-3511" t="-2913" r="-2492" b="-45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92" name="yt_shape_13092"/>
          <p:cNvSpPr txBox="1"/>
          <p:nvPr/>
        </p:nvSpPr>
        <p:spPr>
          <a:xfrm>
            <a:off x="540000" y="900000"/>
            <a:ext cx="4078039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NEU-BZ-S92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NEU-BZ-S92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24f514f1-9994-47b1-a698-6ad33944c255.png&quot;}"/>
            </a:endParaRPr>
          </a:p>
        </p:txBody>
      </p:sp>
      <p:sp>
        <p:nvSpPr>
          <p:cNvPr id="13093" name="yt_shape_13093"/>
          <p:cNvSpPr txBox="1"/>
          <p:nvPr/>
        </p:nvSpPr>
        <p:spPr>
          <a:xfrm>
            <a:off x="540119" y="1652711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淮南校级月考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为圆心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任意长为半径画弧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与射线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再以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为圆心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长为半径画弧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两弧交于点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画射线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095" name="yt_table_13095_skip" title="H_5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26357145"/>
                  </p:ext>
                </p:extLst>
              </p:nvPr>
            </p:nvGraphicFramePr>
            <p:xfrm>
              <a:off x="540000" y="3092277"/>
              <a:ext cx="9151367" cy="715074"/>
            </p:xfrm>
            <a:graphic>
              <a:graphicData uri="http://schemas.openxmlformats.org/drawingml/2006/table">
                <a:tbl>
                  <a:tblPr/>
                  <a:tblGrid>
                    <a:gridCol w="2575243">
                      <a:extLst>
                        <a:ext uri="{9D8B030D-6E8A-4147-A177-3AD203B41FA5}">
                          <a16:colId xmlns:a16="http://schemas.microsoft.com/office/drawing/2014/main" val="10518"/>
                        </a:ext>
                      </a:extLst>
                    </a:gridCol>
                    <a:gridCol w="2557780">
                      <a:extLst>
                        <a:ext uri="{9D8B030D-6E8A-4147-A177-3AD203B41FA5}">
                          <a16:colId xmlns:a16="http://schemas.microsoft.com/office/drawing/2014/main" val="10519"/>
                        </a:ext>
                      </a:extLst>
                    </a:gridCol>
                    <a:gridCol w="2710180">
                      <a:extLst>
                        <a:ext uri="{9D8B030D-6E8A-4147-A177-3AD203B41FA5}">
                          <a16:colId xmlns:a16="http://schemas.microsoft.com/office/drawing/2014/main" val="10520"/>
                        </a:ext>
                      </a:extLst>
                    </a:gridCol>
                    <a:gridCol w="1308164">
                      <a:extLst>
                        <a:ext uri="{9D8B030D-6E8A-4147-A177-3AD203B41FA5}">
                          <a16:colId xmlns:a16="http://schemas.microsoft.com/office/drawing/2014/main" val="1052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2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31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3095" name="yt_table_13095_skip" descr="{&quot;rangeId&quot;:13,&quot;type&quot;:&quot;Option&quot;,&quot;drawing&quot;:[&quot;yt_image_13094&quot;]}" title="H_5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26357145"/>
                  </p:ext>
                </p:extLst>
              </p:nvPr>
            </p:nvGraphicFramePr>
            <p:xfrm>
              <a:off x="540000" y="3092277"/>
              <a:ext cx="9151367" cy="715074"/>
            </p:xfrm>
            <a:graphic>
              <a:graphicData uri="http://schemas.openxmlformats.org/drawingml/2006/table">
                <a:tbl>
                  <a:tblPr/>
                  <a:tblGrid>
                    <a:gridCol w="2575243">
                      <a:extLst>
                        <a:ext uri="{9D8B030D-6E8A-4147-A177-3AD203B41FA5}">
                          <a16:colId xmlns:a16="http://schemas.microsoft.com/office/drawing/2014/main" val="10518"/>
                        </a:ext>
                      </a:extLst>
                    </a:gridCol>
                    <a:gridCol w="2557780">
                      <a:extLst>
                        <a:ext uri="{9D8B030D-6E8A-4147-A177-3AD203B41FA5}">
                          <a16:colId xmlns:a16="http://schemas.microsoft.com/office/drawing/2014/main" val="10519"/>
                        </a:ext>
                      </a:extLst>
                    </a:gridCol>
                    <a:gridCol w="2710180">
                      <a:extLst>
                        <a:ext uri="{9D8B030D-6E8A-4147-A177-3AD203B41FA5}">
                          <a16:colId xmlns:a16="http://schemas.microsoft.com/office/drawing/2014/main" val="10520"/>
                        </a:ext>
                      </a:extLst>
                    </a:gridCol>
                    <a:gridCol w="1308164">
                      <a:extLst>
                        <a:ext uri="{9D8B030D-6E8A-4147-A177-3AD203B41FA5}">
                          <a16:colId xmlns:a16="http://schemas.microsoft.com/office/drawing/2014/main" val="10521"/>
                        </a:ext>
                      </a:extLst>
                    </a:gridCol>
                  </a:tblGrid>
                  <a:tr h="715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55083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0955" r="-157518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89213" r="-48315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598605" b="-1440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31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3094" name="yt_image_13094_skip" title="H_132.20221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31923" y="3092277"/>
            <a:ext cx="1517895" cy="1678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096" name="yt_shape_13096"/>
              <p:cNvSpPr txBox="1"/>
              <p:nvPr/>
            </p:nvSpPr>
            <p:spPr>
              <a:xfrm>
                <a:off x="540000" y="4822033"/>
                <a:ext cx="10267619" cy="72090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sin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的度数是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3096" name="yt_shape_13096" descr="{&quot;rangeId&quot;:1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822033"/>
                <a:ext cx="10267619" cy="720903"/>
              </a:xfrm>
              <a:prstGeom prst="rect">
                <a:avLst/>
              </a:prstGeom>
              <a:blipFill>
                <a:blip r:embed="rId4"/>
                <a:stretch>
                  <a:fillRect l="-1841" r="-831" b="-135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098" name="yt_table_13098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7787202"/>
              </p:ext>
            </p:extLst>
          </p:nvPr>
        </p:nvGraphicFramePr>
        <p:xfrm>
          <a:off x="540000" y="5746088"/>
          <a:ext cx="9638666" cy="424371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522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523"/>
                    </a:ext>
                  </a:extLst>
                </a:gridCol>
                <a:gridCol w="2710180">
                  <a:extLst>
                    <a:ext uri="{9D8B030D-6E8A-4147-A177-3AD203B41FA5}">
                      <a16:colId xmlns:a16="http://schemas.microsoft.com/office/drawing/2014/main" val="10524"/>
                    </a:ext>
                  </a:extLst>
                </a:gridCol>
                <a:gridCol w="1795463">
                  <a:extLst>
                    <a:ext uri="{9D8B030D-6E8A-4147-A177-3AD203B41FA5}">
                      <a16:colId xmlns:a16="http://schemas.microsoft.com/office/drawing/2014/main" val="105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120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2"/>
                  </a:ext>
                </a:extLst>
              </a:tr>
            </a:tbl>
          </a:graphicData>
        </a:graphic>
      </p:graphicFrame>
      <p:pic>
        <p:nvPicPr>
          <p:cNvPr id="3" name="yt_shape_1683706205643">
            <a:extLst>
              <a:ext uri="{FF2B5EF4-FFF2-40B4-BE49-F238E27FC236}">
                <a16:creationId xmlns:a16="http://schemas.microsoft.com/office/drawing/2014/main" id="{C91495CD-582A-A6E8-173D-C7E57349FE3B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931"/>
            <a:ext cx="3911664" cy="63527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3893951-4ABA-CAA9-C17E-638C7DF1C3F9}"/>
              </a:ext>
            </a:extLst>
          </p:cNvPr>
          <p:cNvSpPr txBox="1"/>
          <p:nvPr/>
        </p:nvSpPr>
        <p:spPr>
          <a:xfrm>
            <a:off x="1059708" y="255688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155B1C0-C772-0C94-F58A-CCF7255A10B2}"/>
              </a:ext>
            </a:extLst>
          </p:cNvPr>
          <p:cNvSpPr txBox="1"/>
          <p:nvPr/>
        </p:nvSpPr>
        <p:spPr>
          <a:xfrm>
            <a:off x="9805508" y="4775228"/>
            <a:ext cx="383285" cy="80754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100" name="yt_shape_13100"/>
              <p:cNvSpPr txBox="1"/>
              <p:nvPr/>
            </p:nvSpPr>
            <p:spPr>
              <a:xfrm>
                <a:off x="540000" y="900000"/>
                <a:ext cx="8000395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按如图所示的运算程序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能使输出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值为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3100" name="yt_shape_13100" descr="{&quot;rangeId&quot;:1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000395" cy="638893"/>
              </a:xfrm>
              <a:prstGeom prst="rect">
                <a:avLst/>
              </a:prstGeom>
              <a:blipFill>
                <a:blip r:embed="rId2"/>
                <a:stretch>
                  <a:fillRect l="-2363" r="-1372" b="-163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103" name="yt_table_13103_skip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864113"/>
              </p:ext>
            </p:extLst>
          </p:nvPr>
        </p:nvGraphicFramePr>
        <p:xfrm>
          <a:off x="540000" y="3300338"/>
          <a:ext cx="7891780" cy="848742"/>
        </p:xfrm>
        <a:graphic>
          <a:graphicData uri="http://schemas.openxmlformats.org/drawingml/2006/table">
            <a:tbl>
              <a:tblPr/>
              <a:tblGrid>
                <a:gridCol w="4411980">
                  <a:extLst>
                    <a:ext uri="{9D8B030D-6E8A-4147-A177-3AD203B41FA5}">
                      <a16:colId xmlns:a16="http://schemas.microsoft.com/office/drawing/2014/main" val="10526"/>
                    </a:ext>
                  </a:extLst>
                </a:gridCol>
                <a:gridCol w="3479800">
                  <a:extLst>
                    <a:ext uri="{9D8B030D-6E8A-4147-A177-3AD203B41FA5}">
                      <a16:colId xmlns:a16="http://schemas.microsoft.com/office/drawing/2014/main" val="105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α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60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β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45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α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β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α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β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α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45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β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30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4"/>
                  </a:ext>
                </a:extLst>
              </a:tr>
            </a:tbl>
          </a:graphicData>
        </a:graphic>
      </p:graphicFrame>
      <p:pic>
        <p:nvPicPr>
          <p:cNvPr id="13102" name="yt_image_13102_skip" title="H_124.854805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33187" y="1589681"/>
            <a:ext cx="4724217" cy="1585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A239163-9060-48AB-3DBE-0D01291B2A2A}"/>
              </a:ext>
            </a:extLst>
          </p:cNvPr>
          <p:cNvSpPr txBox="1"/>
          <p:nvPr/>
        </p:nvSpPr>
        <p:spPr>
          <a:xfrm>
            <a:off x="7560211" y="853194"/>
            <a:ext cx="383286" cy="72632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3105">
                <a:extLst>
                  <a:ext uri="{FF2B5EF4-FFF2-40B4-BE49-F238E27FC236}">
                    <a16:creationId xmlns:a16="http://schemas.microsoft.com/office/drawing/2014/main" id="{EE68678F-7F07-409D-A5DC-83DD4A7CD337}"/>
                  </a:ext>
                </a:extLst>
              </p:cNvPr>
              <p:cNvSpPr txBox="1"/>
              <p:nvPr/>
            </p:nvSpPr>
            <p:spPr>
              <a:xfrm>
                <a:off x="540000" y="4228996"/>
                <a:ext cx="11111999" cy="111177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为锐角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当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2023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tan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𝛼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无意义时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的值为</a:t>
                </a:r>
                <a:r>
                  <a:rPr lang="zh-CN" altLang="zh-CN" sz="100" b="0" i="1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1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3" name="yt_shape_13105">
                <a:extLst>
                  <a:ext uri="{FF2B5EF4-FFF2-40B4-BE49-F238E27FC236}">
                    <a16:creationId xmlns:a16="http://schemas.microsoft.com/office/drawing/2014/main" id="{EE68678F-7F07-409D-A5DC-83DD4A7CD33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228996"/>
                <a:ext cx="11111999" cy="1111779"/>
              </a:xfrm>
              <a:prstGeom prst="rect">
                <a:avLst/>
              </a:prstGeom>
              <a:blipFill>
                <a:blip r:embed="rId4"/>
                <a:stretch>
                  <a:fillRect l="-1701" b="-153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BDCC9E0-9E01-32BB-4ABA-98F50651CF43}"/>
                  </a:ext>
                </a:extLst>
              </p:cNvPr>
              <p:cNvSpPr txBox="1"/>
              <p:nvPr/>
            </p:nvSpPr>
            <p:spPr>
              <a:xfrm>
                <a:off x="1059589" y="4831293"/>
                <a:ext cx="548514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kumimoji="0" lang="en-US" altLang="zh-CN" sz="24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8" charset="0"/>
                              <a:ea typeface="Cambria Math" panose="02040503050406030204" pitchFamily="12" charset="0"/>
                            </a:rPr>
                          </m:ctrlPr>
                        </m:radPr>
                        <m:deg/>
                        <m:e>
                          <m:r>
                            <a:rPr kumimoji="0" lang="en-US" altLang="zh-CN" sz="24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3</m:t>
                          </m:r>
                        </m:e>
                      </m:rad>
                    </m:oMath>
                  </m:oMathPara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BDCC9E0-9E01-32BB-4ABA-98F50651CF4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9589" y="4831293"/>
                <a:ext cx="548514" cy="613931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105" name="yt_shape_13105"/>
              <p:cNvSpPr txBox="1"/>
              <p:nvPr/>
            </p:nvSpPr>
            <p:spPr>
              <a:xfrm>
                <a:off x="540119" y="900000"/>
                <a:ext cx="11111999" cy="46557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等腰三角形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的腰长为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底边长为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求各内角的度数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105" name="yt_shape_1310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465577"/>
              </a:xfrm>
              <a:prstGeom prst="rect">
                <a:avLst/>
              </a:prstGeom>
              <a:blipFill>
                <a:blip r:embed="rId2"/>
                <a:stretch>
                  <a:fillRect l="-1701" t="-5263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image_13109">
            <a:extLst>
              <a:ext uri="{FF2B5EF4-FFF2-40B4-BE49-F238E27FC236}">
                <a16:creationId xmlns:a16="http://schemas.microsoft.com/office/drawing/2014/main" id="{BA90FF28-F25B-F7A8-1AF4-FF4950FF2E47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25375" y="1484784"/>
            <a:ext cx="2541251" cy="1044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3111">
                <a:extLst>
                  <a:ext uri="{FF2B5EF4-FFF2-40B4-BE49-F238E27FC236}">
                    <a16:creationId xmlns:a16="http://schemas.microsoft.com/office/drawing/2014/main" id="{85449778-E496-4CF1-6B69-DD67EC824E4E}"/>
                  </a:ext>
                </a:extLst>
              </p:cNvPr>
              <p:cNvSpPr txBox="1"/>
              <p:nvPr/>
            </p:nvSpPr>
            <p:spPr>
              <a:xfrm>
                <a:off x="540001" y="2599206"/>
                <a:ext cx="8903207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作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等腰三角形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的腰长为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底为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4" name="yt_shape_13111">
                <a:extLst>
                  <a:ext uri="{FF2B5EF4-FFF2-40B4-BE49-F238E27FC236}">
                    <a16:creationId xmlns:a16="http://schemas.microsoft.com/office/drawing/2014/main" id="{85449778-E496-4CF1-6B69-DD67EC824E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1" y="2599206"/>
                <a:ext cx="8903207" cy="465577"/>
              </a:xfrm>
              <a:prstGeom prst="rect">
                <a:avLst/>
              </a:prstGeom>
              <a:blipFill>
                <a:blip r:embed="rId4"/>
                <a:stretch>
                  <a:fillRect l="-2123" t="-3896" r="-1164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3113">
                <a:extLst>
                  <a:ext uri="{FF2B5EF4-FFF2-40B4-BE49-F238E27FC236}">
                    <a16:creationId xmlns:a16="http://schemas.microsoft.com/office/drawing/2014/main" id="{151DF962-48F1-23B4-868A-1A8F7739B343}"/>
                  </a:ext>
                </a:extLst>
              </p:cNvPr>
              <p:cNvSpPr txBox="1"/>
              <p:nvPr/>
            </p:nvSpPr>
            <p:spPr>
              <a:xfrm>
                <a:off x="540001" y="3115571"/>
                <a:ext cx="4627998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5" name="yt_shape_13113">
                <a:extLst>
                  <a:ext uri="{FF2B5EF4-FFF2-40B4-BE49-F238E27FC236}">
                    <a16:creationId xmlns:a16="http://schemas.microsoft.com/office/drawing/2014/main" id="{151DF962-48F1-23B4-868A-1A8F7739B34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1" y="3115571"/>
                <a:ext cx="4627998" cy="465577"/>
              </a:xfrm>
              <a:prstGeom prst="rect">
                <a:avLst/>
              </a:prstGeom>
              <a:blipFill>
                <a:blip r:embed="rId5"/>
                <a:stretch>
                  <a:fillRect l="-4084" t="-3947" r="-3162" b="-407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3115">
                <a:extLst>
                  <a:ext uri="{FF2B5EF4-FFF2-40B4-BE49-F238E27FC236}">
                    <a16:creationId xmlns:a16="http://schemas.microsoft.com/office/drawing/2014/main" id="{96AF2FC4-1A56-D9F5-A3CB-6050CF5449E4}"/>
                  </a:ext>
                </a:extLst>
              </p:cNvPr>
              <p:cNvSpPr txBox="1"/>
              <p:nvPr/>
            </p:nvSpPr>
            <p:spPr>
              <a:xfrm>
                <a:off x="540001" y="3631936"/>
                <a:ext cx="5535874" cy="71974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6" name="yt_shape_13115">
                <a:extLst>
                  <a:ext uri="{FF2B5EF4-FFF2-40B4-BE49-F238E27FC236}">
                    <a16:creationId xmlns:a16="http://schemas.microsoft.com/office/drawing/2014/main" id="{96AF2FC4-1A56-D9F5-A3CB-6050CF5449E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1" y="3631936"/>
                <a:ext cx="5535874" cy="719749"/>
              </a:xfrm>
              <a:prstGeom prst="rect">
                <a:avLst/>
              </a:prstGeom>
              <a:blipFill>
                <a:blip r:embed="rId6"/>
                <a:stretch>
                  <a:fillRect l="-3414" r="-2203" b="-135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yt_shape_13117">
            <a:extLst>
              <a:ext uri="{FF2B5EF4-FFF2-40B4-BE49-F238E27FC236}">
                <a16:creationId xmlns:a16="http://schemas.microsoft.com/office/drawing/2014/main" id="{B5DBA125-9741-4D03-505A-ABEDE640BDFC}"/>
              </a:ext>
            </a:extLst>
          </p:cNvPr>
          <p:cNvSpPr txBox="1"/>
          <p:nvPr/>
        </p:nvSpPr>
        <p:spPr>
          <a:xfrm>
            <a:off x="540001" y="4402473"/>
            <a:ext cx="394819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yt_shape_13118">
                <a:extLst>
                  <a:ext uri="{FF2B5EF4-FFF2-40B4-BE49-F238E27FC236}">
                    <a16:creationId xmlns:a16="http://schemas.microsoft.com/office/drawing/2014/main" id="{55A25D93-C183-8E24-ECC4-D45AA9BDD642}"/>
                  </a:ext>
                </a:extLst>
              </p:cNvPr>
              <p:cNvSpPr txBox="1"/>
              <p:nvPr/>
            </p:nvSpPr>
            <p:spPr>
              <a:xfrm>
                <a:off x="540001" y="4881776"/>
                <a:ext cx="5600892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°.</a:t>
                </a:r>
              </a:p>
            </p:txBody>
          </p:sp>
        </mc:Choice>
        <mc:Fallback>
          <p:sp>
            <p:nvSpPr>
              <p:cNvPr id="8" name="yt_shape_13118">
                <a:extLst>
                  <a:ext uri="{FF2B5EF4-FFF2-40B4-BE49-F238E27FC236}">
                    <a16:creationId xmlns:a16="http://schemas.microsoft.com/office/drawing/2014/main" id="{55A25D93-C183-8E24-ECC4-D45AA9BDD64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1" y="4881776"/>
                <a:ext cx="5600892" cy="638893"/>
              </a:xfrm>
              <a:prstGeom prst="rect">
                <a:avLst/>
              </a:prstGeom>
              <a:blipFill>
                <a:blip r:embed="rId7"/>
                <a:stretch>
                  <a:fillRect l="-3377" r="-2397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yt_shape_13120">
            <a:extLst>
              <a:ext uri="{FF2B5EF4-FFF2-40B4-BE49-F238E27FC236}">
                <a16:creationId xmlns:a16="http://schemas.microsoft.com/office/drawing/2014/main" id="{CE9B03D5-BC7D-0693-91EE-A643A39FF017}"/>
              </a:ext>
            </a:extLst>
          </p:cNvPr>
          <p:cNvSpPr txBox="1"/>
          <p:nvPr/>
        </p:nvSpPr>
        <p:spPr>
          <a:xfrm>
            <a:off x="540001" y="5571457"/>
            <a:ext cx="827470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即等腰三角形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的各内角的度数分别为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°.</a:t>
            </a:r>
          </a:p>
        </p:txBody>
      </p:sp>
      <p:pic>
        <p:nvPicPr>
          <p:cNvPr id="10" name="yt_image_13121">
            <a:extLst>
              <a:ext uri="{FF2B5EF4-FFF2-40B4-BE49-F238E27FC236}">
                <a16:creationId xmlns:a16="http://schemas.microsoft.com/office/drawing/2014/main" id="{5A05B50F-A36F-1AA3-DD27-83C2D663EB48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904312" y="3791052"/>
            <a:ext cx="2441188" cy="1003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123" name="yt_shape_13123"/>
              <p:cNvSpPr txBox="1"/>
              <p:nvPr/>
            </p:nvSpPr>
            <p:spPr>
              <a:xfrm>
                <a:off x="540119" y="900000"/>
                <a:ext cx="11111999" cy="95391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分类讨论思想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的值是方程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的一个根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求锐角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的度数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3123" name="yt_shape_13123" descr="{&quot;rangeId&quot;:17,&quot;color&quot;:&quot;B&quot;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953915"/>
              </a:xfrm>
              <a:prstGeom prst="rect">
                <a:avLst/>
              </a:prstGeom>
              <a:blipFill>
                <a:blip r:embed="rId2"/>
                <a:stretch>
                  <a:fillRect l="-1701" t="-2564" r="-329" b="-19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125" name="yt_shape_13125"/>
              <p:cNvSpPr txBox="1"/>
              <p:nvPr/>
            </p:nvSpPr>
            <p:spPr>
              <a:xfrm>
                <a:off x="540000" y="1904703"/>
                <a:ext cx="5803127" cy="253011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的度数为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°.</a:t>
                </a:r>
              </a:p>
            </p:txBody>
          </p:sp>
        </mc:Choice>
        <mc:Fallback xmlns="">
          <p:sp>
            <p:nvSpPr>
              <p:cNvPr id="13125" name="yt_shape_13125" descr="{&quot;rangeId&quot;:17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04703"/>
                <a:ext cx="5803127" cy="2530116"/>
              </a:xfrm>
              <a:prstGeom prst="rect">
                <a:avLst/>
              </a:prstGeom>
              <a:blipFill>
                <a:blip r:embed="rId3"/>
                <a:stretch>
                  <a:fillRect l="-3256" t="-723" r="-2101" b="-67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1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1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31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31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25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1214</Words>
  <Application>Microsoft Office PowerPoint</Application>
  <PresentationFormat>宽屏</PresentationFormat>
  <Paragraphs>130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NEU-BZ-S92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崇阳 徐</cp:lastModifiedBy>
  <cp:revision>51</cp:revision>
  <dcterms:created xsi:type="dcterms:W3CDTF">2023-05-05T05:33:04Z</dcterms:created>
  <dcterms:modified xsi:type="dcterms:W3CDTF">2023-05-12T05:22:44Z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